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89" r:id="rId6"/>
    <p:sldId id="261" r:id="rId7"/>
    <p:sldId id="259" r:id="rId8"/>
    <p:sldId id="294" r:id="rId9"/>
    <p:sldId id="295" r:id="rId10"/>
    <p:sldId id="291" r:id="rId11"/>
    <p:sldId id="292" r:id="rId12"/>
    <p:sldId id="29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6C9C52-C01F-A03E-7227-3920368353F4}" name="Black, Caroline" initials="BC" userId="S::caroline.black@dhsc.gov.uk::edcdfe1b-8382-43c5-a45f-6fe68228bc4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rt, Justine" initials="HJ" lastIdx="1" clrIdx="0">
    <p:extLst>
      <p:ext uri="{19B8F6BF-5375-455C-9EA6-DF929625EA0E}">
        <p15:presenceInfo xmlns:p15="http://schemas.microsoft.com/office/powerpoint/2012/main" userId="S::Justine.Hart@dhsc.gov.uk::07449fbe-0b58-4075-943d-9ffce0cb7d25" providerId="AD"/>
      </p:ext>
    </p:extLst>
  </p:cmAuthor>
  <p:cmAuthor id="2" name="Bennett, Mark" initials="BM" lastIdx="4" clrIdx="1">
    <p:extLst>
      <p:ext uri="{19B8F6BF-5375-455C-9EA6-DF929625EA0E}">
        <p15:presenceInfo xmlns:p15="http://schemas.microsoft.com/office/powerpoint/2012/main" userId="S::mark.bennett@dhsc.gov.uk::59d514ad-abdd-40d3-8798-e93dcf854664" providerId="AD"/>
      </p:ext>
    </p:extLst>
  </p:cmAuthor>
  <p:cmAuthor id="3" name="Jenkins, David" initials="JD" lastIdx="3" clrIdx="2">
    <p:extLst>
      <p:ext uri="{19B8F6BF-5375-455C-9EA6-DF929625EA0E}">
        <p15:presenceInfo xmlns:p15="http://schemas.microsoft.com/office/powerpoint/2012/main" userId="S::David.Jenkins@dhsc.gov.uk::cc4acc14-f071-4715-baf0-6953853d21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BEB"/>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B89B41-B2E8-4BAF-8C0D-37BF2D15E4F1}" v="1607" dt="2022-09-27T14:50:30.831"/>
    <p1510:client id="{2882086A-4BC3-4A81-B8D1-E5DA97CD712E}" v="1386" dt="2022-09-27T09:19:19.025"/>
    <p1510:client id="{969F0EBD-36EE-50BA-42C2-85CD74365148}" v="143" dt="2022-09-27T09:31:17.813"/>
    <p1510:client id="{98882B42-3D7D-D78A-ADC3-9A15BD84B9A4}" v="6" dt="2022-09-27T12:55:23.898"/>
    <p1510:client id="{B3EB3A61-E531-A544-61D3-103D7FBF8B2F}" v="12" dt="2022-09-27T09:35:05.704"/>
    <p1510:client id="{C7F2793F-CA4C-FBD4-1332-F2DABD2680BF}" v="834" dt="2022-09-27T14:12:29.326"/>
    <p1510:client id="{D1146AB2-8439-445B-30F3-095FB5D0FE7F}" v="22" dt="2022-09-27T10:19:03.970"/>
    <p1510:client id="{DD57D76D-5928-1044-8C4C-F0D5A1D6BC3C}" v="30" dt="2022-09-27T10:56:48.1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9F8E4-6387-4250-8A59-A14DD3B7A3B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93B25403-5623-43FE-B462-EC3E9373856E}">
      <dgm:prSet phldrT="[Text]"/>
      <dgm:spPr/>
      <dgm:t>
        <a:bodyPr/>
        <a:lstStyle/>
        <a:p>
          <a:r>
            <a:rPr lang="en-GB"/>
            <a:t>a</a:t>
          </a:r>
        </a:p>
      </dgm:t>
    </dgm:pt>
    <dgm:pt modelId="{151F4632-09E3-4FA5-8E8C-13C4A966BA56}" type="parTrans" cxnId="{F9BDFF29-39C2-40E3-8D1F-10B7B497D79F}">
      <dgm:prSet/>
      <dgm:spPr/>
      <dgm:t>
        <a:bodyPr/>
        <a:lstStyle/>
        <a:p>
          <a:endParaRPr lang="en-GB"/>
        </a:p>
      </dgm:t>
    </dgm:pt>
    <dgm:pt modelId="{71062A75-103B-400E-A1DA-3187D3E07B20}" type="sibTrans" cxnId="{F9BDFF29-39C2-40E3-8D1F-10B7B497D79F}">
      <dgm:prSet/>
      <dgm:spPr/>
      <dgm:t>
        <a:bodyPr/>
        <a:lstStyle/>
        <a:p>
          <a:endParaRPr lang="en-GB"/>
        </a:p>
      </dgm:t>
    </dgm:pt>
    <dgm:pt modelId="{9F960E0B-9920-4F8E-BD0D-3BD99CAA8EF4}">
      <dgm:prSet phldrT="[Text]"/>
      <dgm:spPr/>
      <dgm:t>
        <a:bodyPr/>
        <a:lstStyle/>
        <a:p>
          <a:r>
            <a:rPr lang="en-GB"/>
            <a:t>Initial decision </a:t>
          </a:r>
        </a:p>
      </dgm:t>
    </dgm:pt>
    <dgm:pt modelId="{625647FD-5FA4-40E6-898E-442833A0D235}" type="parTrans" cxnId="{6DEB0EAE-AC6E-4B9A-AB4C-3662D65A6301}">
      <dgm:prSet/>
      <dgm:spPr/>
      <dgm:t>
        <a:bodyPr/>
        <a:lstStyle/>
        <a:p>
          <a:endParaRPr lang="en-GB"/>
        </a:p>
      </dgm:t>
    </dgm:pt>
    <dgm:pt modelId="{0F44E5F1-3903-462B-96AA-1A52DD45DBEA}" type="sibTrans" cxnId="{6DEB0EAE-AC6E-4B9A-AB4C-3662D65A6301}">
      <dgm:prSet/>
      <dgm:spPr/>
      <dgm:t>
        <a:bodyPr/>
        <a:lstStyle/>
        <a:p>
          <a:endParaRPr lang="en-GB"/>
        </a:p>
      </dgm:t>
    </dgm:pt>
    <dgm:pt modelId="{D352CA28-0B4B-40C4-9213-D00162F5DCDB}">
      <dgm:prSet phldrT="[Text]"/>
      <dgm:spPr/>
      <dgm:t>
        <a:bodyPr/>
        <a:lstStyle/>
        <a:p>
          <a:r>
            <a:rPr lang="en-GB"/>
            <a:t>c</a:t>
          </a:r>
        </a:p>
      </dgm:t>
    </dgm:pt>
    <dgm:pt modelId="{5AFCA240-5B51-4976-AD1E-C365E6B29E16}" type="parTrans" cxnId="{6F42DE01-C108-4E85-B298-2B005ECAEB50}">
      <dgm:prSet/>
      <dgm:spPr/>
      <dgm:t>
        <a:bodyPr/>
        <a:lstStyle/>
        <a:p>
          <a:endParaRPr lang="en-GB"/>
        </a:p>
      </dgm:t>
    </dgm:pt>
    <dgm:pt modelId="{CC788A12-6E0D-41F8-9BA6-B2179F854C25}" type="sibTrans" cxnId="{6F42DE01-C108-4E85-B298-2B005ECAEB50}">
      <dgm:prSet/>
      <dgm:spPr/>
      <dgm:t>
        <a:bodyPr/>
        <a:lstStyle/>
        <a:p>
          <a:endParaRPr lang="en-GB"/>
        </a:p>
      </dgm:t>
    </dgm:pt>
    <dgm:pt modelId="{7A942515-185A-4AA8-B2E7-3C8EDA876A27}">
      <dgm:prSet phldrT="[Text]"/>
      <dgm:spPr/>
      <dgm:t>
        <a:bodyPr/>
        <a:lstStyle/>
        <a:p>
          <a:r>
            <a:rPr lang="en-GB"/>
            <a:t>Changed by an internal appeal panel</a:t>
          </a:r>
        </a:p>
      </dgm:t>
    </dgm:pt>
    <dgm:pt modelId="{61823EAE-BABE-44FE-8241-A4EDDD0A7D3A}" type="parTrans" cxnId="{73F7A0D6-66F8-4482-AC30-C323EC2ECA94}">
      <dgm:prSet/>
      <dgm:spPr/>
      <dgm:t>
        <a:bodyPr/>
        <a:lstStyle/>
        <a:p>
          <a:endParaRPr lang="en-GB"/>
        </a:p>
      </dgm:t>
    </dgm:pt>
    <dgm:pt modelId="{FC8F8C97-CC3D-4889-8523-596AED6E1D1F}" type="sibTrans" cxnId="{73F7A0D6-66F8-4482-AC30-C323EC2ECA94}">
      <dgm:prSet/>
      <dgm:spPr/>
      <dgm:t>
        <a:bodyPr/>
        <a:lstStyle/>
        <a:p>
          <a:endParaRPr lang="en-GB"/>
        </a:p>
      </dgm:t>
    </dgm:pt>
    <dgm:pt modelId="{73811069-AD10-4CC2-8100-80B99BDF5268}">
      <dgm:prSet phldrT="[Text]"/>
      <dgm:spPr/>
      <dgm:t>
        <a:bodyPr/>
        <a:lstStyle/>
        <a:p>
          <a:r>
            <a:rPr lang="en-GB"/>
            <a:t>d</a:t>
          </a:r>
        </a:p>
      </dgm:t>
    </dgm:pt>
    <dgm:pt modelId="{1C61E7C6-39FE-4EEF-8B4F-822BE4191C23}" type="parTrans" cxnId="{6E5B2F7D-159B-4B0D-9CB1-6CDA772D31C8}">
      <dgm:prSet/>
      <dgm:spPr/>
      <dgm:t>
        <a:bodyPr/>
        <a:lstStyle/>
        <a:p>
          <a:endParaRPr lang="en-GB"/>
        </a:p>
      </dgm:t>
    </dgm:pt>
    <dgm:pt modelId="{F60BD1EF-59D9-41D7-A29B-D2C7735B93A6}" type="sibTrans" cxnId="{6E5B2F7D-159B-4B0D-9CB1-6CDA772D31C8}">
      <dgm:prSet/>
      <dgm:spPr/>
      <dgm:t>
        <a:bodyPr/>
        <a:lstStyle/>
        <a:p>
          <a:endParaRPr lang="en-GB"/>
        </a:p>
      </dgm:t>
    </dgm:pt>
    <dgm:pt modelId="{E3988462-497C-4BB8-A210-6748E465EE38}">
      <dgm:prSet phldrT="[Text]"/>
      <dgm:spPr/>
      <dgm:t>
        <a:bodyPr/>
        <a:lstStyle/>
        <a:p>
          <a:r>
            <a:rPr lang="en-GB"/>
            <a:t>Changed by court </a:t>
          </a:r>
        </a:p>
      </dgm:t>
    </dgm:pt>
    <dgm:pt modelId="{286BC879-9EF2-4D79-9BAF-B0BA317B5DF1}" type="parTrans" cxnId="{46709E8C-DCCF-4FC9-9219-D813DF2C1E2C}">
      <dgm:prSet/>
      <dgm:spPr/>
      <dgm:t>
        <a:bodyPr/>
        <a:lstStyle/>
        <a:p>
          <a:endParaRPr lang="en-GB"/>
        </a:p>
      </dgm:t>
    </dgm:pt>
    <dgm:pt modelId="{FF16AAFC-F8CC-456C-9384-4BCD2447E6F8}" type="sibTrans" cxnId="{46709E8C-DCCF-4FC9-9219-D813DF2C1E2C}">
      <dgm:prSet/>
      <dgm:spPr/>
      <dgm:t>
        <a:bodyPr/>
        <a:lstStyle/>
        <a:p>
          <a:endParaRPr lang="en-GB"/>
        </a:p>
      </dgm:t>
    </dgm:pt>
    <dgm:pt modelId="{092EDF05-4399-4B5F-BECE-9DB23CDDBBBF}">
      <dgm:prSet/>
      <dgm:spPr/>
      <dgm:t>
        <a:bodyPr/>
        <a:lstStyle/>
        <a:p>
          <a:r>
            <a:rPr lang="en-GB"/>
            <a:t>b</a:t>
          </a:r>
        </a:p>
      </dgm:t>
    </dgm:pt>
    <dgm:pt modelId="{8F4F1081-32AB-4615-ADE2-A161372C45A5}" type="parTrans" cxnId="{D344BF68-E770-4504-9617-5EDA30F230A7}">
      <dgm:prSet/>
      <dgm:spPr/>
      <dgm:t>
        <a:bodyPr/>
        <a:lstStyle/>
        <a:p>
          <a:endParaRPr lang="en-GB"/>
        </a:p>
      </dgm:t>
    </dgm:pt>
    <dgm:pt modelId="{4EB57558-AF11-438D-AE17-81AA47016880}" type="sibTrans" cxnId="{D344BF68-E770-4504-9617-5EDA30F230A7}">
      <dgm:prSet/>
      <dgm:spPr/>
      <dgm:t>
        <a:bodyPr/>
        <a:lstStyle/>
        <a:p>
          <a:endParaRPr lang="en-GB"/>
        </a:p>
      </dgm:t>
    </dgm:pt>
    <dgm:pt modelId="{7C1BDE05-4F59-4A0C-A9A6-72E8752BD237}">
      <dgm:prSet/>
      <dgm:spPr/>
      <dgm:t>
        <a:bodyPr/>
        <a:lstStyle/>
        <a:p>
          <a:r>
            <a:rPr lang="en-GB"/>
            <a:t>Revisited by first decision maker/regulator </a:t>
          </a:r>
        </a:p>
      </dgm:t>
    </dgm:pt>
    <dgm:pt modelId="{83B57401-BB61-496C-A7BC-C03FDD1624C2}" type="parTrans" cxnId="{5ABCCDBB-B64E-4DBB-996C-8DE406E55580}">
      <dgm:prSet/>
      <dgm:spPr/>
      <dgm:t>
        <a:bodyPr/>
        <a:lstStyle/>
        <a:p>
          <a:endParaRPr lang="en-GB"/>
        </a:p>
      </dgm:t>
    </dgm:pt>
    <dgm:pt modelId="{98AA8D6A-53A5-4042-9C4C-C657F6D6ED38}" type="sibTrans" cxnId="{5ABCCDBB-B64E-4DBB-996C-8DE406E55580}">
      <dgm:prSet/>
      <dgm:spPr/>
      <dgm:t>
        <a:bodyPr/>
        <a:lstStyle/>
        <a:p>
          <a:endParaRPr lang="en-GB"/>
        </a:p>
      </dgm:t>
    </dgm:pt>
    <dgm:pt modelId="{D8DD4605-BD39-4598-B0B9-14E6C432EE1C}" type="pres">
      <dgm:prSet presAssocID="{3FF9F8E4-6387-4250-8A59-A14DD3B7A3B8}" presName="linearFlow" presStyleCnt="0">
        <dgm:presLayoutVars>
          <dgm:dir/>
          <dgm:animLvl val="lvl"/>
          <dgm:resizeHandles val="exact"/>
        </dgm:presLayoutVars>
      </dgm:prSet>
      <dgm:spPr/>
    </dgm:pt>
    <dgm:pt modelId="{679EC736-77B3-47AB-9F90-DB99EB5BECDC}" type="pres">
      <dgm:prSet presAssocID="{93B25403-5623-43FE-B462-EC3E9373856E}" presName="composite" presStyleCnt="0"/>
      <dgm:spPr/>
    </dgm:pt>
    <dgm:pt modelId="{132BACE9-8F32-4C93-9BE6-2CBC44A03DC6}" type="pres">
      <dgm:prSet presAssocID="{93B25403-5623-43FE-B462-EC3E9373856E}" presName="parentText" presStyleLbl="alignNode1" presStyleIdx="0" presStyleCnt="4">
        <dgm:presLayoutVars>
          <dgm:chMax val="1"/>
          <dgm:bulletEnabled val="1"/>
        </dgm:presLayoutVars>
      </dgm:prSet>
      <dgm:spPr/>
    </dgm:pt>
    <dgm:pt modelId="{6DBA72FF-3330-4CB0-9573-80A063F29307}" type="pres">
      <dgm:prSet presAssocID="{93B25403-5623-43FE-B462-EC3E9373856E}" presName="descendantText" presStyleLbl="alignAcc1" presStyleIdx="0" presStyleCnt="4">
        <dgm:presLayoutVars>
          <dgm:bulletEnabled val="1"/>
        </dgm:presLayoutVars>
      </dgm:prSet>
      <dgm:spPr/>
    </dgm:pt>
    <dgm:pt modelId="{59226284-2CEA-4AAB-AA82-3A1FEA56755C}" type="pres">
      <dgm:prSet presAssocID="{71062A75-103B-400E-A1DA-3187D3E07B20}" presName="sp" presStyleCnt="0"/>
      <dgm:spPr/>
    </dgm:pt>
    <dgm:pt modelId="{91DA6885-B6C4-4F04-BE3C-8EF29C9752B3}" type="pres">
      <dgm:prSet presAssocID="{092EDF05-4399-4B5F-BECE-9DB23CDDBBBF}" presName="composite" presStyleCnt="0"/>
      <dgm:spPr/>
    </dgm:pt>
    <dgm:pt modelId="{AE6BCA19-8CC6-452C-9018-ED2B614BF2D6}" type="pres">
      <dgm:prSet presAssocID="{092EDF05-4399-4B5F-BECE-9DB23CDDBBBF}" presName="parentText" presStyleLbl="alignNode1" presStyleIdx="1" presStyleCnt="4">
        <dgm:presLayoutVars>
          <dgm:chMax val="1"/>
          <dgm:bulletEnabled val="1"/>
        </dgm:presLayoutVars>
      </dgm:prSet>
      <dgm:spPr/>
    </dgm:pt>
    <dgm:pt modelId="{62E50964-61B3-426E-9CF1-DDABBE1C2423}" type="pres">
      <dgm:prSet presAssocID="{092EDF05-4399-4B5F-BECE-9DB23CDDBBBF}" presName="descendantText" presStyleLbl="alignAcc1" presStyleIdx="1" presStyleCnt="4">
        <dgm:presLayoutVars>
          <dgm:bulletEnabled val="1"/>
        </dgm:presLayoutVars>
      </dgm:prSet>
      <dgm:spPr/>
    </dgm:pt>
    <dgm:pt modelId="{3F612EC3-05DE-4DEC-9EDC-F2B879F135B0}" type="pres">
      <dgm:prSet presAssocID="{4EB57558-AF11-438D-AE17-81AA47016880}" presName="sp" presStyleCnt="0"/>
      <dgm:spPr/>
    </dgm:pt>
    <dgm:pt modelId="{5E2167B5-F817-4DFE-8767-374DB7851F89}" type="pres">
      <dgm:prSet presAssocID="{D352CA28-0B4B-40C4-9213-D00162F5DCDB}" presName="composite" presStyleCnt="0"/>
      <dgm:spPr/>
    </dgm:pt>
    <dgm:pt modelId="{36FB1FB8-9D25-400E-8565-D47BBB0A7086}" type="pres">
      <dgm:prSet presAssocID="{D352CA28-0B4B-40C4-9213-D00162F5DCDB}" presName="parentText" presStyleLbl="alignNode1" presStyleIdx="2" presStyleCnt="4">
        <dgm:presLayoutVars>
          <dgm:chMax val="1"/>
          <dgm:bulletEnabled val="1"/>
        </dgm:presLayoutVars>
      </dgm:prSet>
      <dgm:spPr/>
    </dgm:pt>
    <dgm:pt modelId="{5B1906BE-47BA-4954-A075-74AA97DD705B}" type="pres">
      <dgm:prSet presAssocID="{D352CA28-0B4B-40C4-9213-D00162F5DCDB}" presName="descendantText" presStyleLbl="alignAcc1" presStyleIdx="2" presStyleCnt="4">
        <dgm:presLayoutVars>
          <dgm:bulletEnabled val="1"/>
        </dgm:presLayoutVars>
      </dgm:prSet>
      <dgm:spPr/>
    </dgm:pt>
    <dgm:pt modelId="{DDADC9B3-0134-4750-945F-8780078BB176}" type="pres">
      <dgm:prSet presAssocID="{CC788A12-6E0D-41F8-9BA6-B2179F854C25}" presName="sp" presStyleCnt="0"/>
      <dgm:spPr/>
    </dgm:pt>
    <dgm:pt modelId="{215F03CC-9D82-4BF6-969D-74B7624196E1}" type="pres">
      <dgm:prSet presAssocID="{73811069-AD10-4CC2-8100-80B99BDF5268}" presName="composite" presStyleCnt="0"/>
      <dgm:spPr/>
    </dgm:pt>
    <dgm:pt modelId="{55C59A91-7981-4284-BDDD-2422D8D183FB}" type="pres">
      <dgm:prSet presAssocID="{73811069-AD10-4CC2-8100-80B99BDF5268}" presName="parentText" presStyleLbl="alignNode1" presStyleIdx="3" presStyleCnt="4">
        <dgm:presLayoutVars>
          <dgm:chMax val="1"/>
          <dgm:bulletEnabled val="1"/>
        </dgm:presLayoutVars>
      </dgm:prSet>
      <dgm:spPr/>
    </dgm:pt>
    <dgm:pt modelId="{178CAE7D-9AC8-475A-819A-782092F8D573}" type="pres">
      <dgm:prSet presAssocID="{73811069-AD10-4CC2-8100-80B99BDF5268}" presName="descendantText" presStyleLbl="alignAcc1" presStyleIdx="3" presStyleCnt="4">
        <dgm:presLayoutVars>
          <dgm:bulletEnabled val="1"/>
        </dgm:presLayoutVars>
      </dgm:prSet>
      <dgm:spPr/>
    </dgm:pt>
  </dgm:ptLst>
  <dgm:cxnLst>
    <dgm:cxn modelId="{6F42DE01-C108-4E85-B298-2B005ECAEB50}" srcId="{3FF9F8E4-6387-4250-8A59-A14DD3B7A3B8}" destId="{D352CA28-0B4B-40C4-9213-D00162F5DCDB}" srcOrd="2" destOrd="0" parTransId="{5AFCA240-5B51-4976-AD1E-C365E6B29E16}" sibTransId="{CC788A12-6E0D-41F8-9BA6-B2179F854C25}"/>
    <dgm:cxn modelId="{4E7A281C-D23D-4563-A88C-E61ED3AE127C}" type="presOf" srcId="{73811069-AD10-4CC2-8100-80B99BDF5268}" destId="{55C59A91-7981-4284-BDDD-2422D8D183FB}" srcOrd="0" destOrd="0" presId="urn:microsoft.com/office/officeart/2005/8/layout/chevron2"/>
    <dgm:cxn modelId="{F9BDFF29-39C2-40E3-8D1F-10B7B497D79F}" srcId="{3FF9F8E4-6387-4250-8A59-A14DD3B7A3B8}" destId="{93B25403-5623-43FE-B462-EC3E9373856E}" srcOrd="0" destOrd="0" parTransId="{151F4632-09E3-4FA5-8E8C-13C4A966BA56}" sibTransId="{71062A75-103B-400E-A1DA-3187D3E07B20}"/>
    <dgm:cxn modelId="{802AEF2B-0826-4D11-94CC-9F973BD7772B}" type="presOf" srcId="{3FF9F8E4-6387-4250-8A59-A14DD3B7A3B8}" destId="{D8DD4605-BD39-4598-B0B9-14E6C432EE1C}" srcOrd="0" destOrd="0" presId="urn:microsoft.com/office/officeart/2005/8/layout/chevron2"/>
    <dgm:cxn modelId="{833EE12E-635A-484C-9E06-7A0619572B18}" type="presOf" srcId="{D352CA28-0B4B-40C4-9213-D00162F5DCDB}" destId="{36FB1FB8-9D25-400E-8565-D47BBB0A7086}" srcOrd="0" destOrd="0" presId="urn:microsoft.com/office/officeart/2005/8/layout/chevron2"/>
    <dgm:cxn modelId="{FFB5932F-C020-48E4-ACC2-F0F3C9F4100B}" type="presOf" srcId="{092EDF05-4399-4B5F-BECE-9DB23CDDBBBF}" destId="{AE6BCA19-8CC6-452C-9018-ED2B614BF2D6}" srcOrd="0" destOrd="0" presId="urn:microsoft.com/office/officeart/2005/8/layout/chevron2"/>
    <dgm:cxn modelId="{D344BF68-E770-4504-9617-5EDA30F230A7}" srcId="{3FF9F8E4-6387-4250-8A59-A14DD3B7A3B8}" destId="{092EDF05-4399-4B5F-BECE-9DB23CDDBBBF}" srcOrd="1" destOrd="0" parTransId="{8F4F1081-32AB-4615-ADE2-A161372C45A5}" sibTransId="{4EB57558-AF11-438D-AE17-81AA47016880}"/>
    <dgm:cxn modelId="{C4F2E26A-39C9-4BED-ADCE-A13FCE669791}" type="presOf" srcId="{7C1BDE05-4F59-4A0C-A9A6-72E8752BD237}" destId="{62E50964-61B3-426E-9CF1-DDABBE1C2423}" srcOrd="0" destOrd="0" presId="urn:microsoft.com/office/officeart/2005/8/layout/chevron2"/>
    <dgm:cxn modelId="{7141EC52-8353-49D4-A14D-1C8787F1D5EE}" type="presOf" srcId="{93B25403-5623-43FE-B462-EC3E9373856E}" destId="{132BACE9-8F32-4C93-9BE6-2CBC44A03DC6}" srcOrd="0" destOrd="0" presId="urn:microsoft.com/office/officeart/2005/8/layout/chevron2"/>
    <dgm:cxn modelId="{DE963A77-8E6B-4C04-9C75-B10FF337A53E}" type="presOf" srcId="{9F960E0B-9920-4F8E-BD0D-3BD99CAA8EF4}" destId="{6DBA72FF-3330-4CB0-9573-80A063F29307}" srcOrd="0" destOrd="0" presId="urn:microsoft.com/office/officeart/2005/8/layout/chevron2"/>
    <dgm:cxn modelId="{6E5B2F7D-159B-4B0D-9CB1-6CDA772D31C8}" srcId="{3FF9F8E4-6387-4250-8A59-A14DD3B7A3B8}" destId="{73811069-AD10-4CC2-8100-80B99BDF5268}" srcOrd="3" destOrd="0" parTransId="{1C61E7C6-39FE-4EEF-8B4F-822BE4191C23}" sibTransId="{F60BD1EF-59D9-41D7-A29B-D2C7735B93A6}"/>
    <dgm:cxn modelId="{46709E8C-DCCF-4FC9-9219-D813DF2C1E2C}" srcId="{73811069-AD10-4CC2-8100-80B99BDF5268}" destId="{E3988462-497C-4BB8-A210-6748E465EE38}" srcOrd="0" destOrd="0" parTransId="{286BC879-9EF2-4D79-9BAF-B0BA317B5DF1}" sibTransId="{FF16AAFC-F8CC-456C-9384-4BCD2447E6F8}"/>
    <dgm:cxn modelId="{64F3AA95-7A4A-47E2-ABF2-9189BBA60708}" type="presOf" srcId="{E3988462-497C-4BB8-A210-6748E465EE38}" destId="{178CAE7D-9AC8-475A-819A-782092F8D573}" srcOrd="0" destOrd="0" presId="urn:microsoft.com/office/officeart/2005/8/layout/chevron2"/>
    <dgm:cxn modelId="{6DEB0EAE-AC6E-4B9A-AB4C-3662D65A6301}" srcId="{93B25403-5623-43FE-B462-EC3E9373856E}" destId="{9F960E0B-9920-4F8E-BD0D-3BD99CAA8EF4}" srcOrd="0" destOrd="0" parTransId="{625647FD-5FA4-40E6-898E-442833A0D235}" sibTransId="{0F44E5F1-3903-462B-96AA-1A52DD45DBEA}"/>
    <dgm:cxn modelId="{5ABCCDBB-B64E-4DBB-996C-8DE406E55580}" srcId="{092EDF05-4399-4B5F-BECE-9DB23CDDBBBF}" destId="{7C1BDE05-4F59-4A0C-A9A6-72E8752BD237}" srcOrd="0" destOrd="0" parTransId="{83B57401-BB61-496C-A7BC-C03FDD1624C2}" sibTransId="{98AA8D6A-53A5-4042-9C4C-C657F6D6ED38}"/>
    <dgm:cxn modelId="{7DA327C9-90D8-48BF-8E4A-A63501B9442F}" type="presOf" srcId="{7A942515-185A-4AA8-B2E7-3C8EDA876A27}" destId="{5B1906BE-47BA-4954-A075-74AA97DD705B}" srcOrd="0" destOrd="0" presId="urn:microsoft.com/office/officeart/2005/8/layout/chevron2"/>
    <dgm:cxn modelId="{73F7A0D6-66F8-4482-AC30-C323EC2ECA94}" srcId="{D352CA28-0B4B-40C4-9213-D00162F5DCDB}" destId="{7A942515-185A-4AA8-B2E7-3C8EDA876A27}" srcOrd="0" destOrd="0" parTransId="{61823EAE-BABE-44FE-8241-A4EDDD0A7D3A}" sibTransId="{FC8F8C97-CC3D-4889-8523-596AED6E1D1F}"/>
    <dgm:cxn modelId="{00068762-B9B9-4562-9109-9C0D63360062}" type="presParOf" srcId="{D8DD4605-BD39-4598-B0B9-14E6C432EE1C}" destId="{679EC736-77B3-47AB-9F90-DB99EB5BECDC}" srcOrd="0" destOrd="0" presId="urn:microsoft.com/office/officeart/2005/8/layout/chevron2"/>
    <dgm:cxn modelId="{866AE05A-B7F3-43C9-B20B-652910165FEF}" type="presParOf" srcId="{679EC736-77B3-47AB-9F90-DB99EB5BECDC}" destId="{132BACE9-8F32-4C93-9BE6-2CBC44A03DC6}" srcOrd="0" destOrd="0" presId="urn:microsoft.com/office/officeart/2005/8/layout/chevron2"/>
    <dgm:cxn modelId="{8038A888-F06C-4622-BB40-82DBF11D66DD}" type="presParOf" srcId="{679EC736-77B3-47AB-9F90-DB99EB5BECDC}" destId="{6DBA72FF-3330-4CB0-9573-80A063F29307}" srcOrd="1" destOrd="0" presId="urn:microsoft.com/office/officeart/2005/8/layout/chevron2"/>
    <dgm:cxn modelId="{7474BE02-6FF5-4E45-B79A-C98E69AA4C05}" type="presParOf" srcId="{D8DD4605-BD39-4598-B0B9-14E6C432EE1C}" destId="{59226284-2CEA-4AAB-AA82-3A1FEA56755C}" srcOrd="1" destOrd="0" presId="urn:microsoft.com/office/officeart/2005/8/layout/chevron2"/>
    <dgm:cxn modelId="{ED84F5E3-D5D2-4713-9D88-638ED37DD8C5}" type="presParOf" srcId="{D8DD4605-BD39-4598-B0B9-14E6C432EE1C}" destId="{91DA6885-B6C4-4F04-BE3C-8EF29C9752B3}" srcOrd="2" destOrd="0" presId="urn:microsoft.com/office/officeart/2005/8/layout/chevron2"/>
    <dgm:cxn modelId="{B6765288-6335-4896-8015-F65EA4FFE1AB}" type="presParOf" srcId="{91DA6885-B6C4-4F04-BE3C-8EF29C9752B3}" destId="{AE6BCA19-8CC6-452C-9018-ED2B614BF2D6}" srcOrd="0" destOrd="0" presId="urn:microsoft.com/office/officeart/2005/8/layout/chevron2"/>
    <dgm:cxn modelId="{20AA5F11-4453-4F85-AFF0-F4F88CFC1DB5}" type="presParOf" srcId="{91DA6885-B6C4-4F04-BE3C-8EF29C9752B3}" destId="{62E50964-61B3-426E-9CF1-DDABBE1C2423}" srcOrd="1" destOrd="0" presId="urn:microsoft.com/office/officeart/2005/8/layout/chevron2"/>
    <dgm:cxn modelId="{CD38B24C-BABA-485E-B8EF-9680125D9FB0}" type="presParOf" srcId="{D8DD4605-BD39-4598-B0B9-14E6C432EE1C}" destId="{3F612EC3-05DE-4DEC-9EDC-F2B879F135B0}" srcOrd="3" destOrd="0" presId="urn:microsoft.com/office/officeart/2005/8/layout/chevron2"/>
    <dgm:cxn modelId="{FA3FA847-0868-4985-B52A-596C7B50696A}" type="presParOf" srcId="{D8DD4605-BD39-4598-B0B9-14E6C432EE1C}" destId="{5E2167B5-F817-4DFE-8767-374DB7851F89}" srcOrd="4" destOrd="0" presId="urn:microsoft.com/office/officeart/2005/8/layout/chevron2"/>
    <dgm:cxn modelId="{9025E9AA-511F-491E-97B7-59AC45E18304}" type="presParOf" srcId="{5E2167B5-F817-4DFE-8767-374DB7851F89}" destId="{36FB1FB8-9D25-400E-8565-D47BBB0A7086}" srcOrd="0" destOrd="0" presId="urn:microsoft.com/office/officeart/2005/8/layout/chevron2"/>
    <dgm:cxn modelId="{4C16B270-7804-4E70-96EE-83B6AF6D886F}" type="presParOf" srcId="{5E2167B5-F817-4DFE-8767-374DB7851F89}" destId="{5B1906BE-47BA-4954-A075-74AA97DD705B}" srcOrd="1" destOrd="0" presId="urn:microsoft.com/office/officeart/2005/8/layout/chevron2"/>
    <dgm:cxn modelId="{AAEB87DF-B55A-41A4-BFA2-80B3E8703BA4}" type="presParOf" srcId="{D8DD4605-BD39-4598-B0B9-14E6C432EE1C}" destId="{DDADC9B3-0134-4750-945F-8780078BB176}" srcOrd="5" destOrd="0" presId="urn:microsoft.com/office/officeart/2005/8/layout/chevron2"/>
    <dgm:cxn modelId="{A8FDCD4E-9D24-4D15-A6BD-E83A2EF39A6F}" type="presParOf" srcId="{D8DD4605-BD39-4598-B0B9-14E6C432EE1C}" destId="{215F03CC-9D82-4BF6-969D-74B7624196E1}" srcOrd="6" destOrd="0" presId="urn:microsoft.com/office/officeart/2005/8/layout/chevron2"/>
    <dgm:cxn modelId="{C2D6986F-F370-4C06-A17F-CE0F23714315}" type="presParOf" srcId="{215F03CC-9D82-4BF6-969D-74B7624196E1}" destId="{55C59A91-7981-4284-BDDD-2422D8D183FB}" srcOrd="0" destOrd="0" presId="urn:microsoft.com/office/officeart/2005/8/layout/chevron2"/>
    <dgm:cxn modelId="{39782B1C-867E-40C1-8CEE-F9E7AF8FA1CB}" type="presParOf" srcId="{215F03CC-9D82-4BF6-969D-74B7624196E1}" destId="{178CAE7D-9AC8-475A-819A-782092F8D57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BACE9-8F32-4C93-9BE6-2CBC44A03DC6}">
      <dsp:nvSpPr>
        <dsp:cNvPr id="0" name=""/>
        <dsp:cNvSpPr/>
      </dsp:nvSpPr>
      <dsp:spPr>
        <a:xfrm rot="5400000">
          <a:off x="-74529" y="75515"/>
          <a:ext cx="496862" cy="34780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a</a:t>
          </a:r>
        </a:p>
      </dsp:txBody>
      <dsp:txXfrm rot="-5400000">
        <a:off x="1" y="174888"/>
        <a:ext cx="347803" cy="149059"/>
      </dsp:txXfrm>
    </dsp:sp>
    <dsp:sp modelId="{6DBA72FF-3330-4CB0-9573-80A063F29307}">
      <dsp:nvSpPr>
        <dsp:cNvPr id="0" name=""/>
        <dsp:cNvSpPr/>
      </dsp:nvSpPr>
      <dsp:spPr>
        <a:xfrm rot="5400000">
          <a:off x="2209521" y="-1860731"/>
          <a:ext cx="322960" cy="404639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a:t>Initial decision </a:t>
          </a:r>
        </a:p>
      </dsp:txBody>
      <dsp:txXfrm rot="-5400000">
        <a:off x="347803" y="16753"/>
        <a:ext cx="4030630" cy="291428"/>
      </dsp:txXfrm>
    </dsp:sp>
    <dsp:sp modelId="{AE6BCA19-8CC6-452C-9018-ED2B614BF2D6}">
      <dsp:nvSpPr>
        <dsp:cNvPr id="0" name=""/>
        <dsp:cNvSpPr/>
      </dsp:nvSpPr>
      <dsp:spPr>
        <a:xfrm rot="5400000">
          <a:off x="-74529" y="468037"/>
          <a:ext cx="496862" cy="34780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b</a:t>
          </a:r>
        </a:p>
      </dsp:txBody>
      <dsp:txXfrm rot="-5400000">
        <a:off x="1" y="567410"/>
        <a:ext cx="347803" cy="149059"/>
      </dsp:txXfrm>
    </dsp:sp>
    <dsp:sp modelId="{62E50964-61B3-426E-9CF1-DDABBE1C2423}">
      <dsp:nvSpPr>
        <dsp:cNvPr id="0" name=""/>
        <dsp:cNvSpPr/>
      </dsp:nvSpPr>
      <dsp:spPr>
        <a:xfrm rot="5400000">
          <a:off x="2209521" y="-1468209"/>
          <a:ext cx="322960" cy="404639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a:t>Revisited by first decision maker/regulator </a:t>
          </a:r>
        </a:p>
      </dsp:txBody>
      <dsp:txXfrm rot="-5400000">
        <a:off x="347803" y="409275"/>
        <a:ext cx="4030630" cy="291428"/>
      </dsp:txXfrm>
    </dsp:sp>
    <dsp:sp modelId="{36FB1FB8-9D25-400E-8565-D47BBB0A7086}">
      <dsp:nvSpPr>
        <dsp:cNvPr id="0" name=""/>
        <dsp:cNvSpPr/>
      </dsp:nvSpPr>
      <dsp:spPr>
        <a:xfrm rot="5400000">
          <a:off x="-74529" y="860558"/>
          <a:ext cx="496862" cy="34780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c</a:t>
          </a:r>
        </a:p>
      </dsp:txBody>
      <dsp:txXfrm rot="-5400000">
        <a:off x="1" y="959931"/>
        <a:ext cx="347803" cy="149059"/>
      </dsp:txXfrm>
    </dsp:sp>
    <dsp:sp modelId="{5B1906BE-47BA-4954-A075-74AA97DD705B}">
      <dsp:nvSpPr>
        <dsp:cNvPr id="0" name=""/>
        <dsp:cNvSpPr/>
      </dsp:nvSpPr>
      <dsp:spPr>
        <a:xfrm rot="5400000">
          <a:off x="2209521" y="-1075688"/>
          <a:ext cx="322960" cy="404639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a:t>Changed by an internal appeal panel</a:t>
          </a:r>
        </a:p>
      </dsp:txBody>
      <dsp:txXfrm rot="-5400000">
        <a:off x="347803" y="801796"/>
        <a:ext cx="4030630" cy="291428"/>
      </dsp:txXfrm>
    </dsp:sp>
    <dsp:sp modelId="{55C59A91-7981-4284-BDDD-2422D8D183FB}">
      <dsp:nvSpPr>
        <dsp:cNvPr id="0" name=""/>
        <dsp:cNvSpPr/>
      </dsp:nvSpPr>
      <dsp:spPr>
        <a:xfrm rot="5400000">
          <a:off x="-74529" y="1253080"/>
          <a:ext cx="496862" cy="34780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d</a:t>
          </a:r>
        </a:p>
      </dsp:txBody>
      <dsp:txXfrm rot="-5400000">
        <a:off x="1" y="1352453"/>
        <a:ext cx="347803" cy="149059"/>
      </dsp:txXfrm>
    </dsp:sp>
    <dsp:sp modelId="{178CAE7D-9AC8-475A-819A-782092F8D573}">
      <dsp:nvSpPr>
        <dsp:cNvPr id="0" name=""/>
        <dsp:cNvSpPr/>
      </dsp:nvSpPr>
      <dsp:spPr>
        <a:xfrm rot="5400000">
          <a:off x="2209521" y="-683166"/>
          <a:ext cx="322960" cy="404639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a:t>Changed by court </a:t>
          </a:r>
        </a:p>
      </dsp:txBody>
      <dsp:txXfrm rot="-5400000">
        <a:off x="347803" y="1194318"/>
        <a:ext cx="4030630" cy="2914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9E37C-DD1A-4073-B30C-386131B90569}" type="datetimeFigureOut">
              <a:rPr lang="en-GB" smtClean="0"/>
              <a:t>27/09/2022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C676B2-F24C-455B-A0FE-DDE7C0C01D95}" type="slidenum">
              <a:rPr lang="en-GB" smtClean="0"/>
              <a:t>1</a:t>
            </a:fld>
            <a:endParaRPr lang="en-GB"/>
          </a:p>
        </p:txBody>
      </p:sp>
    </p:spTree>
    <p:extLst>
      <p:ext uri="{BB962C8B-B14F-4D97-AF65-F5344CB8AC3E}">
        <p14:creationId xmlns:p14="http://schemas.microsoft.com/office/powerpoint/2010/main" val="4059955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a:t>Click to edit Presentation Heading style</a:t>
            </a:r>
            <a:endParaRPr lang="en-GB"/>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by/Sub-heading style</a:t>
            </a:r>
            <a:endParaRPr lang="en-GB"/>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1DCB-8595-466D-91F9-A3A35B4C0BD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D6172557-3AB6-4C0C-B165-4709B366FBCA}"/>
              </a:ext>
            </a:extLst>
          </p:cNvPr>
          <p:cNvSpPr>
            <a:spLocks noGrp="1"/>
          </p:cNvSpPr>
          <p:nvPr>
            <p:ph type="ftr" sz="quarter" idx="10"/>
          </p:nvPr>
        </p:nvSpPr>
        <p:spPr/>
        <p:txBody>
          <a:bodyPr/>
          <a:lstStyle/>
          <a:p>
            <a:endParaRPr lang="en-GB"/>
          </a:p>
        </p:txBody>
      </p:sp>
      <p:sp>
        <p:nvSpPr>
          <p:cNvPr id="4" name="Slide Number Placeholder 3">
            <a:extLst>
              <a:ext uri="{FF2B5EF4-FFF2-40B4-BE49-F238E27FC236}">
                <a16:creationId xmlns:a16="http://schemas.microsoft.com/office/drawing/2014/main" id="{E8328C0B-08E4-4375-BF6C-4AD2EA212295}"/>
              </a:ext>
            </a:extLst>
          </p:cNvPr>
          <p:cNvSpPr>
            <a:spLocks noGrp="1"/>
          </p:cNvSpPr>
          <p:nvPr>
            <p:ph type="sldNum" sz="quarter" idx="11"/>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458014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page">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6B6993FF-005E-4D25-A3C3-E79278D0D407}"/>
              </a:ext>
            </a:extLst>
          </p:cNvPr>
          <p:cNvSpPr/>
          <p:nvPr/>
        </p:nvSpPr>
        <p:spPr>
          <a:xfrm flipV="1">
            <a:off x="522515" y="2004602"/>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pic>
        <p:nvPicPr>
          <p:cNvPr id="3" name="Picture 5">
            <a:extLst>
              <a:ext uri="{FF2B5EF4-FFF2-40B4-BE49-F238E27FC236}">
                <a16:creationId xmlns:a16="http://schemas.microsoft.com/office/drawing/2014/main" id="{B7D6D622-D4C9-4D81-8088-68670676C705}"/>
              </a:ext>
            </a:extLst>
          </p:cNvPr>
          <p:cNvPicPr>
            <a:picLocks noChangeAspect="1"/>
          </p:cNvPicPr>
          <p:nvPr/>
        </p:nvPicPr>
        <p:blipFill>
          <a:blip r:embed="rId2"/>
          <a:stretch>
            <a:fillRect/>
          </a:stretch>
        </p:blipFill>
        <p:spPr>
          <a:xfrm>
            <a:off x="522515" y="362504"/>
            <a:ext cx="1432873" cy="1197553"/>
          </a:xfrm>
          <a:prstGeom prst="rect">
            <a:avLst/>
          </a:prstGeom>
          <a:noFill/>
          <a:ln cap="flat">
            <a:noFill/>
          </a:ln>
        </p:spPr>
      </p:pic>
      <p:pic>
        <p:nvPicPr>
          <p:cNvPr id="7" name="Picture 6">
            <a:extLst>
              <a:ext uri="{FF2B5EF4-FFF2-40B4-BE49-F238E27FC236}">
                <a16:creationId xmlns:a16="http://schemas.microsoft.com/office/drawing/2014/main" id="{3815279F-6C9F-4A37-B0A4-D9C967D104D1}"/>
              </a:ext>
            </a:extLst>
          </p:cNvPr>
          <p:cNvPicPr>
            <a:picLocks noChangeAspect="1"/>
          </p:cNvPicPr>
          <p:nvPr userDrawn="1"/>
        </p:nvPicPr>
        <p:blipFill>
          <a:blip r:embed="rId3"/>
          <a:stretch>
            <a:fillRect/>
          </a:stretch>
        </p:blipFill>
        <p:spPr>
          <a:xfrm>
            <a:off x="7784154" y="1258064"/>
            <a:ext cx="495300" cy="247650"/>
          </a:xfrm>
          <a:prstGeom prst="rect">
            <a:avLst/>
          </a:prstGeom>
        </p:spPr>
      </p:pic>
      <p:sp>
        <p:nvSpPr>
          <p:cNvPr id="8" name="Footer Placeholder 1">
            <a:extLst>
              <a:ext uri="{FF2B5EF4-FFF2-40B4-BE49-F238E27FC236}">
                <a16:creationId xmlns:a16="http://schemas.microsoft.com/office/drawing/2014/main" id="{02463EA7-3DCD-46CC-BCD6-3E8540997FBE}"/>
              </a:ext>
            </a:extLst>
          </p:cNvPr>
          <p:cNvSpPr txBox="1">
            <a:spLocks noGrp="1"/>
          </p:cNvSpPr>
          <p:nvPr>
            <p:ph type="ftr" sz="quarter" idx="9"/>
          </p:nvPr>
        </p:nvSpPr>
        <p:spPr>
          <a:xfrm>
            <a:off x="5340096" y="6425108"/>
            <a:ext cx="5484918" cy="365129"/>
          </a:xfrm>
          <a:prstGeom prst="rect">
            <a:avLst/>
          </a:prstGeom>
        </p:spPr>
        <p:txBody>
          <a:bodyPr/>
          <a:lstStyle>
            <a:lvl1pPr algn="r">
              <a:defRPr/>
            </a:lvl1pPr>
          </a:lstStyle>
          <a:p>
            <a:pPr lvl="0"/>
            <a:endParaRPr lang="en-GB"/>
          </a:p>
        </p:txBody>
      </p:sp>
      <p:sp>
        <p:nvSpPr>
          <p:cNvPr id="9" name="Slide Number Placeholder 2">
            <a:extLst>
              <a:ext uri="{FF2B5EF4-FFF2-40B4-BE49-F238E27FC236}">
                <a16:creationId xmlns:a16="http://schemas.microsoft.com/office/drawing/2014/main" id="{459DB0EF-E50A-4A80-8617-483FDB819953}"/>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a:p>
        </p:txBody>
      </p:sp>
    </p:spTree>
    <p:extLst>
      <p:ext uri="{BB962C8B-B14F-4D97-AF65-F5344CB8AC3E}">
        <p14:creationId xmlns:p14="http://schemas.microsoft.com/office/powerpoint/2010/main" val="201956159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DHSC heading &amp; text">
    <p:bg>
      <p:bgPr>
        <a:solidFill>
          <a:srgbClr val="FFFBEB"/>
        </a:solidFill>
        <a:effectLst/>
      </p:bgPr>
    </p:bg>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842220B4-8533-4BB1-80BA-E1339D715FE9}"/>
              </a:ext>
            </a:extLst>
          </p:cNvPr>
          <p:cNvSpPr txBox="1">
            <a:spLocks noGrp="1"/>
          </p:cNvSpPr>
          <p:nvPr>
            <p:ph type="ftr" sz="quarter" idx="9"/>
          </p:nvPr>
        </p:nvSpPr>
        <p:spPr>
          <a:xfrm>
            <a:off x="5340096" y="6356351"/>
            <a:ext cx="5484918" cy="365129"/>
          </a:xfrm>
          <a:prstGeom prst="rect">
            <a:avLst/>
          </a:prstGeom>
        </p:spPr>
        <p:txBody>
          <a:bodyPr/>
          <a:lstStyle>
            <a:lvl1pPr algn="r">
              <a:defRPr/>
            </a:lvl1pPr>
          </a:lstStyle>
          <a:p>
            <a:pPr lvl="0"/>
            <a:endParaRPr lang="en-GB"/>
          </a:p>
        </p:txBody>
      </p:sp>
      <p:sp>
        <p:nvSpPr>
          <p:cNvPr id="3" name="Slide Number Placeholder 3">
            <a:extLst>
              <a:ext uri="{FF2B5EF4-FFF2-40B4-BE49-F238E27FC236}">
                <a16:creationId xmlns:a16="http://schemas.microsoft.com/office/drawing/2014/main" id="{0C1CB30E-51B9-4F8C-BC47-94116E7611F7}"/>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8077943-3D51-438C-8FB7-BEE503748A1B}" type="slidenum">
              <a:t>‹#›</a:t>
            </a:fld>
            <a:endParaRPr lang="en-GB"/>
          </a:p>
        </p:txBody>
      </p:sp>
      <p:sp>
        <p:nvSpPr>
          <p:cNvPr id="4" name="Text Placeholder 7">
            <a:extLst>
              <a:ext uri="{FF2B5EF4-FFF2-40B4-BE49-F238E27FC236}">
                <a16:creationId xmlns:a16="http://schemas.microsoft.com/office/drawing/2014/main" id="{22432A31-4881-4C3E-94BA-A83C78268331}"/>
              </a:ext>
            </a:extLst>
          </p:cNvPr>
          <p:cNvSpPr txBox="1">
            <a:spLocks noGrp="1"/>
          </p:cNvSpPr>
          <p:nvPr>
            <p:ph type="body" sz="quarter" idx="4294967295"/>
          </p:nvPr>
        </p:nvSpPr>
        <p:spPr>
          <a:xfrm>
            <a:off x="357905" y="1204840"/>
            <a:ext cx="11446166" cy="465223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1pPr>
            <a:lvl2pPr marR="0" lvl="1"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2pPr>
            <a:lvl3pPr marR="0" lvl="2"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3pPr>
            <a:lvl4pPr marR="0" lvl="3"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4pPr>
            <a:lvl5pPr marR="0" lvl="4"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9">
            <a:extLst>
              <a:ext uri="{FF2B5EF4-FFF2-40B4-BE49-F238E27FC236}">
                <a16:creationId xmlns:a16="http://schemas.microsoft.com/office/drawing/2014/main" id="{A3035BC4-0122-426B-903F-EB53B0734363}"/>
              </a:ext>
            </a:extLst>
          </p:cNvPr>
          <p:cNvSpPr txBox="1">
            <a:spLocks noGrp="1"/>
          </p:cNvSpPr>
          <p:nvPr>
            <p:ph type="body" sz="quarter" idx="4294967295"/>
          </p:nvPr>
        </p:nvSpPr>
        <p:spPr>
          <a:xfrm>
            <a:off x="357192" y="236857"/>
            <a:ext cx="11447465" cy="904871"/>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anose="020B0604020202020204" pitchFamily="34" charset="0"/>
                <a:cs typeface="Arial" panose="020B0604020202020204" pitchFamily="34" charset="0"/>
              </a:defRPr>
            </a:lvl1pPr>
          </a:lstStyle>
          <a:p>
            <a:pPr lvl="0"/>
            <a:r>
              <a:rPr lang="en-US"/>
              <a:t>Click to edit Master text styles</a:t>
            </a:r>
          </a:p>
        </p:txBody>
      </p:sp>
      <p:grpSp>
        <p:nvGrpSpPr>
          <p:cNvPr id="6" name="Group 7">
            <a:extLst>
              <a:ext uri="{FF2B5EF4-FFF2-40B4-BE49-F238E27FC236}">
                <a16:creationId xmlns:a16="http://schemas.microsoft.com/office/drawing/2014/main" id="{850A890B-1EF9-4A39-A8E9-98EC6C1E3FC6}"/>
              </a:ext>
            </a:extLst>
          </p:cNvPr>
          <p:cNvGrpSpPr/>
          <p:nvPr userDrawn="1"/>
        </p:nvGrpSpPr>
        <p:grpSpPr>
          <a:xfrm>
            <a:off x="0" y="6186162"/>
            <a:ext cx="12191996" cy="671837"/>
            <a:chOff x="0" y="6186162"/>
            <a:chExt cx="12191996" cy="671837"/>
          </a:xfrm>
        </p:grpSpPr>
        <p:pic>
          <p:nvPicPr>
            <p:cNvPr id="7" name="Picture 8">
              <a:extLst>
                <a:ext uri="{FF2B5EF4-FFF2-40B4-BE49-F238E27FC236}">
                  <a16:creationId xmlns:a16="http://schemas.microsoft.com/office/drawing/2014/main" id="{EE9C6A64-468C-4C85-A1FD-A80B259BB940}"/>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8" name="Picture 9">
              <a:extLst>
                <a:ext uri="{FF2B5EF4-FFF2-40B4-BE49-F238E27FC236}">
                  <a16:creationId xmlns:a16="http://schemas.microsoft.com/office/drawing/2014/main" id="{DAD9B60E-63FB-4273-B7F3-D28AE80994CC}"/>
                </a:ext>
              </a:extLst>
            </p:cNvPr>
            <p:cNvPicPr>
              <a:picLocks noChangeAspect="1"/>
            </p:cNvPicPr>
            <p:nvPr/>
          </p:nvPicPr>
          <p:blipFill>
            <a:blip r:embed="rId3"/>
            <a:stretch>
              <a:fillRect/>
            </a:stretch>
          </p:blipFill>
          <p:spPr>
            <a:xfrm>
              <a:off x="471053" y="6366784"/>
              <a:ext cx="4084323" cy="332658"/>
            </a:xfrm>
            <a:prstGeom prst="rect">
              <a:avLst/>
            </a:prstGeom>
            <a:noFill/>
            <a:ln cap="flat">
              <a:noFill/>
            </a:ln>
          </p:spPr>
        </p:pic>
      </p:grpSp>
    </p:spTree>
    <p:extLst>
      <p:ext uri="{BB962C8B-B14F-4D97-AF65-F5344CB8AC3E}">
        <p14:creationId xmlns:p14="http://schemas.microsoft.com/office/powerpoint/2010/main" val="217170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_Section break">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D1DBAAA7-F4B9-4A4A-81BF-531A8E1BCFED}"/>
              </a:ext>
            </a:extLst>
          </p:cNvPr>
          <p:cNvSpPr/>
          <p:nvPr/>
        </p:nvSpPr>
        <p:spPr>
          <a:xfrm flipV="1">
            <a:off x="593271" y="538837"/>
            <a:ext cx="11005453" cy="5780315"/>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3" name="Text Placeholder 8">
            <a:extLst>
              <a:ext uri="{FF2B5EF4-FFF2-40B4-BE49-F238E27FC236}">
                <a16:creationId xmlns:a16="http://schemas.microsoft.com/office/drawing/2014/main" id="{DB72D255-2FF2-4FD6-BF47-836081E54165}"/>
              </a:ext>
            </a:extLst>
          </p:cNvPr>
          <p:cNvSpPr txBox="1">
            <a:spLocks noGrp="1"/>
          </p:cNvSpPr>
          <p:nvPr>
            <p:ph type="body" sz="quarter" idx="4294967295"/>
          </p:nvPr>
        </p:nvSpPr>
        <p:spPr>
          <a:xfrm>
            <a:off x="1038474" y="2869816"/>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itchFamily="34"/>
                <a:cs typeface="Arial" pitchFamily="34"/>
              </a:defRPr>
            </a:lvl1pPr>
          </a:lstStyle>
          <a:p>
            <a:pPr lvl="0"/>
            <a:r>
              <a:rPr lang="en-US"/>
              <a:t>Click to edit Master text styles</a:t>
            </a:r>
          </a:p>
        </p:txBody>
      </p:sp>
      <p:sp>
        <p:nvSpPr>
          <p:cNvPr id="4" name="Text Placeholder 8">
            <a:extLst>
              <a:ext uri="{FF2B5EF4-FFF2-40B4-BE49-F238E27FC236}">
                <a16:creationId xmlns:a16="http://schemas.microsoft.com/office/drawing/2014/main" id="{49B5E735-5678-427C-8AFF-16F3D81FCDD9}"/>
              </a:ext>
            </a:extLst>
          </p:cNvPr>
          <p:cNvSpPr txBox="1">
            <a:spLocks noGrp="1"/>
          </p:cNvSpPr>
          <p:nvPr>
            <p:ph type="body" sz="quarter" idx="4294967295"/>
          </p:nvPr>
        </p:nvSpPr>
        <p:spPr>
          <a:xfrm>
            <a:off x="1038474" y="3717520"/>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b="1" i="0" u="none" strike="noStrike" cap="none" spc="0" baseline="0">
                <a:solidFill>
                  <a:srgbClr val="000000"/>
                </a:solidFill>
                <a:uFillTx/>
                <a:latin typeface="Calibri"/>
              </a:defRPr>
            </a:lvl1pPr>
          </a:lstStyle>
          <a:p>
            <a:pPr lvl="0"/>
            <a:r>
              <a:rPr lang="en-US"/>
              <a:t>Click to edit Master text styles</a:t>
            </a:r>
          </a:p>
        </p:txBody>
      </p:sp>
      <p:sp>
        <p:nvSpPr>
          <p:cNvPr id="5" name="Footer Placeholder 1">
            <a:extLst>
              <a:ext uri="{FF2B5EF4-FFF2-40B4-BE49-F238E27FC236}">
                <a16:creationId xmlns:a16="http://schemas.microsoft.com/office/drawing/2014/main" id="{B2742F34-E012-46D2-9333-8FE327E6C206}"/>
              </a:ext>
            </a:extLst>
          </p:cNvPr>
          <p:cNvSpPr txBox="1">
            <a:spLocks noGrp="1"/>
          </p:cNvSpPr>
          <p:nvPr>
            <p:ph type="ftr" sz="quarter" idx="9"/>
          </p:nvPr>
        </p:nvSpPr>
        <p:spPr>
          <a:xfrm>
            <a:off x="5340096" y="6425108"/>
            <a:ext cx="5484918" cy="365129"/>
          </a:xfrm>
          <a:prstGeom prst="rect">
            <a:avLst/>
          </a:prstGeom>
        </p:spPr>
        <p:txBody>
          <a:bodyPr/>
          <a:lstStyle>
            <a:lvl1pPr algn="r">
              <a:defRPr/>
            </a:lvl1pPr>
          </a:lstStyle>
          <a:p>
            <a:pPr lvl="0"/>
            <a:endParaRPr lang="en-GB"/>
          </a:p>
        </p:txBody>
      </p:sp>
      <p:sp>
        <p:nvSpPr>
          <p:cNvPr id="6" name="Slide Number Placeholder 2">
            <a:extLst>
              <a:ext uri="{FF2B5EF4-FFF2-40B4-BE49-F238E27FC236}">
                <a16:creationId xmlns:a16="http://schemas.microsoft.com/office/drawing/2014/main" id="{70B94536-D4A8-40D0-B90D-AAC0226F642A}"/>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a:p>
        </p:txBody>
      </p:sp>
    </p:spTree>
    <p:extLst>
      <p:ext uri="{BB962C8B-B14F-4D97-AF65-F5344CB8AC3E}">
        <p14:creationId xmlns:p14="http://schemas.microsoft.com/office/powerpoint/2010/main" val="1855798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HSC large text ">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6">
            <a:extLst>
              <a:ext uri="{FF2B5EF4-FFF2-40B4-BE49-F238E27FC236}">
                <a16:creationId xmlns:a16="http://schemas.microsoft.com/office/drawing/2014/main" id="{A1D7C8C6-18BC-486A-87AC-BCB0A6D899B6}"/>
              </a:ext>
            </a:extLst>
          </p:cNvPr>
          <p:cNvSpPr/>
          <p:nvPr/>
        </p:nvSpPr>
        <p:spPr>
          <a:xfrm flipV="1">
            <a:off x="404905" y="432602"/>
            <a:ext cx="11416146" cy="5421084"/>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4" name="Footer Placeholder 1">
            <a:extLst>
              <a:ext uri="{FF2B5EF4-FFF2-40B4-BE49-F238E27FC236}">
                <a16:creationId xmlns:a16="http://schemas.microsoft.com/office/drawing/2014/main" id="{88EC960A-7453-4E87-B8A8-C794E60E500A}"/>
              </a:ext>
            </a:extLst>
          </p:cNvPr>
          <p:cNvSpPr txBox="1">
            <a:spLocks noGrp="1"/>
          </p:cNvSpPr>
          <p:nvPr>
            <p:ph type="ftr" sz="quarter" idx="9"/>
          </p:nvPr>
        </p:nvSpPr>
        <p:spPr>
          <a:xfrm>
            <a:off x="5340096" y="6356351"/>
            <a:ext cx="5484918" cy="365129"/>
          </a:xfrm>
          <a:prstGeom prst="rect">
            <a:avLst/>
          </a:prstGeom>
        </p:spPr>
        <p:txBody>
          <a:bodyPr/>
          <a:lstStyle>
            <a:lvl1pPr algn="r">
              <a:defRPr/>
            </a:lvl1pPr>
          </a:lstStyle>
          <a:p>
            <a:pPr lvl="0"/>
            <a:endParaRPr lang="en-GB"/>
          </a:p>
        </p:txBody>
      </p:sp>
      <p:sp>
        <p:nvSpPr>
          <p:cNvPr id="5" name="Slide Number Placeholder 2">
            <a:extLst>
              <a:ext uri="{FF2B5EF4-FFF2-40B4-BE49-F238E27FC236}">
                <a16:creationId xmlns:a16="http://schemas.microsoft.com/office/drawing/2014/main" id="{78007425-7485-421F-8556-1610521BC3CB}"/>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2B15A99-32D5-48D2-9AB1-A17973B7257B}" type="slidenum">
              <a:t>‹#›</a:t>
            </a:fld>
            <a:endParaRPr lang="en-GB"/>
          </a:p>
        </p:txBody>
      </p:sp>
      <p:pic>
        <p:nvPicPr>
          <p:cNvPr id="7" name="Picture 8">
            <a:extLst>
              <a:ext uri="{FF2B5EF4-FFF2-40B4-BE49-F238E27FC236}">
                <a16:creationId xmlns:a16="http://schemas.microsoft.com/office/drawing/2014/main" id="{A032D987-D47B-4682-B42F-2068EC276A2D}"/>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8" name="Picture 9">
            <a:extLst>
              <a:ext uri="{FF2B5EF4-FFF2-40B4-BE49-F238E27FC236}">
                <a16:creationId xmlns:a16="http://schemas.microsoft.com/office/drawing/2014/main" id="{757299A4-B185-4363-A346-5E011056DFBB}"/>
              </a:ext>
            </a:extLst>
          </p:cNvPr>
          <p:cNvPicPr>
            <a:picLocks noChangeAspect="1"/>
          </p:cNvPicPr>
          <p:nvPr/>
        </p:nvPicPr>
        <p:blipFill>
          <a:blip r:embed="rId3"/>
          <a:stretch>
            <a:fillRect/>
          </a:stretch>
        </p:blipFill>
        <p:spPr>
          <a:xfrm>
            <a:off x="471053" y="6366784"/>
            <a:ext cx="4084323" cy="332658"/>
          </a:xfrm>
          <a:prstGeom prst="rect">
            <a:avLst/>
          </a:prstGeom>
          <a:noFill/>
          <a:ln cap="flat">
            <a:noFill/>
          </a:ln>
        </p:spPr>
      </p:pic>
      <p:sp>
        <p:nvSpPr>
          <p:cNvPr id="11" name="Text Placeholder 2">
            <a:extLst>
              <a:ext uri="{FF2B5EF4-FFF2-40B4-BE49-F238E27FC236}">
                <a16:creationId xmlns:a16="http://schemas.microsoft.com/office/drawing/2014/main" id="{50952F9A-BEAC-4493-AEC0-C7E834A588BC}"/>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Tree>
    <p:extLst>
      <p:ext uri="{BB962C8B-B14F-4D97-AF65-F5344CB8AC3E}">
        <p14:creationId xmlns:p14="http://schemas.microsoft.com/office/powerpoint/2010/main" val="4021490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8_Custom Layout">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E28E3FE4-7C0A-4AA6-AFE1-3A10239D3207}"/>
              </a:ext>
            </a:extLst>
          </p:cNvPr>
          <p:cNvSpPr/>
          <p:nvPr/>
        </p:nvSpPr>
        <p:spPr>
          <a:xfrm flipV="1">
            <a:off x="522515" y="2093379"/>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pic>
        <p:nvPicPr>
          <p:cNvPr id="3" name="Picture 5">
            <a:extLst>
              <a:ext uri="{FF2B5EF4-FFF2-40B4-BE49-F238E27FC236}">
                <a16:creationId xmlns:a16="http://schemas.microsoft.com/office/drawing/2014/main" id="{15063CC6-7758-4AF4-88D1-2D485B8C3947}"/>
              </a:ext>
            </a:extLst>
          </p:cNvPr>
          <p:cNvPicPr>
            <a:picLocks noChangeAspect="1"/>
          </p:cNvPicPr>
          <p:nvPr/>
        </p:nvPicPr>
        <p:blipFill>
          <a:blip r:embed="rId2"/>
          <a:stretch>
            <a:fillRect/>
          </a:stretch>
        </p:blipFill>
        <p:spPr>
          <a:xfrm>
            <a:off x="522515" y="362504"/>
            <a:ext cx="1432873" cy="1197553"/>
          </a:xfrm>
          <a:prstGeom prst="rect">
            <a:avLst/>
          </a:prstGeom>
          <a:noFill/>
          <a:ln cap="flat">
            <a:noFill/>
          </a:ln>
        </p:spPr>
      </p:pic>
      <p:sp>
        <p:nvSpPr>
          <p:cNvPr id="4" name="Text Placeholder 7">
            <a:extLst>
              <a:ext uri="{FF2B5EF4-FFF2-40B4-BE49-F238E27FC236}">
                <a16:creationId xmlns:a16="http://schemas.microsoft.com/office/drawing/2014/main" id="{9AD86CED-9A73-450C-A71B-47B526E2A868}"/>
              </a:ext>
            </a:extLst>
          </p:cNvPr>
          <p:cNvSpPr txBox="1">
            <a:spLocks noGrp="1"/>
          </p:cNvSpPr>
          <p:nvPr>
            <p:ph type="body" sz="quarter" idx="4294967295"/>
          </p:nvPr>
        </p:nvSpPr>
        <p:spPr>
          <a:xfrm>
            <a:off x="1044573" y="2503490"/>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200" b="1" i="0" u="none" strike="noStrike" cap="none" spc="0" baseline="0">
                <a:solidFill>
                  <a:srgbClr val="000000"/>
                </a:solidFill>
                <a:uFillTx/>
                <a:latin typeface="Calibri"/>
              </a:defRPr>
            </a:lvl1pPr>
          </a:lstStyle>
          <a:p>
            <a:pPr lvl="0"/>
            <a:r>
              <a:rPr lang="en-US"/>
              <a:t>Click to edit Master text styles</a:t>
            </a:r>
          </a:p>
        </p:txBody>
      </p:sp>
      <p:sp>
        <p:nvSpPr>
          <p:cNvPr id="5" name="Text Placeholder 7">
            <a:extLst>
              <a:ext uri="{FF2B5EF4-FFF2-40B4-BE49-F238E27FC236}">
                <a16:creationId xmlns:a16="http://schemas.microsoft.com/office/drawing/2014/main" id="{84B16E31-4CE8-4D5F-8E29-D7D65EF70AA2}"/>
              </a:ext>
            </a:extLst>
          </p:cNvPr>
          <p:cNvSpPr txBox="1">
            <a:spLocks noGrp="1"/>
          </p:cNvSpPr>
          <p:nvPr>
            <p:ph type="body" sz="quarter" idx="4294967295"/>
          </p:nvPr>
        </p:nvSpPr>
        <p:spPr>
          <a:xfrm>
            <a:off x="1044573" y="3662309"/>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2400" b="1" i="0" u="none" strike="noStrike" cap="none" spc="0" baseline="0">
                <a:solidFill>
                  <a:srgbClr val="000000"/>
                </a:solidFill>
                <a:uFillTx/>
                <a:latin typeface="Calibri"/>
              </a:defRPr>
            </a:lvl1pPr>
          </a:lstStyle>
          <a:p>
            <a:pPr lvl="0"/>
            <a:r>
              <a:rPr lang="en-US"/>
              <a:t>Click to edit Master text styles</a:t>
            </a:r>
          </a:p>
        </p:txBody>
      </p:sp>
      <p:sp>
        <p:nvSpPr>
          <p:cNvPr id="6" name="Text Placeholder 7">
            <a:extLst>
              <a:ext uri="{FF2B5EF4-FFF2-40B4-BE49-F238E27FC236}">
                <a16:creationId xmlns:a16="http://schemas.microsoft.com/office/drawing/2014/main" id="{156F0A68-F520-4BB3-B9B5-8E2472B72995}"/>
              </a:ext>
            </a:extLst>
          </p:cNvPr>
          <p:cNvSpPr txBox="1">
            <a:spLocks noGrp="1"/>
          </p:cNvSpPr>
          <p:nvPr>
            <p:ph type="body" sz="quarter" idx="4294967295"/>
          </p:nvPr>
        </p:nvSpPr>
        <p:spPr>
          <a:xfrm>
            <a:off x="1044573" y="4821128"/>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1800" b="0"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72E6E337-E03E-45FD-8D8C-328F4299B3A4}"/>
              </a:ext>
            </a:extLst>
          </p:cNvPr>
          <p:cNvPicPr>
            <a:picLocks noChangeAspect="1"/>
          </p:cNvPicPr>
          <p:nvPr userDrawn="1"/>
        </p:nvPicPr>
        <p:blipFill>
          <a:blip r:embed="rId3"/>
          <a:stretch>
            <a:fillRect/>
          </a:stretch>
        </p:blipFill>
        <p:spPr>
          <a:xfrm>
            <a:off x="8291513" y="598951"/>
            <a:ext cx="1314306" cy="1227767"/>
          </a:xfrm>
          <a:prstGeom prst="rect">
            <a:avLst/>
          </a:prstGeom>
        </p:spPr>
      </p:pic>
    </p:spTree>
    <p:extLst>
      <p:ext uri="{BB962C8B-B14F-4D97-AF65-F5344CB8AC3E}">
        <p14:creationId xmlns:p14="http://schemas.microsoft.com/office/powerpoint/2010/main" val="15759865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a:t>Section heading</a:t>
            </a:r>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2"/>
          </a:xfrm>
          <a:prstGeom prst="round2DiagRect">
            <a:avLst/>
          </a:prstGeom>
          <a:noFill/>
          <a:ln w="2286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a:solidFill>
                <a:schemeClr val="tx1"/>
              </a:solidFill>
            </a:endParaRPr>
          </a:p>
        </p:txBody>
      </p:sp>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978833/Regulating_healthcare_professionals__protecting_the_public.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 uri="{C183D7F6-B498-43B3-948B-1728B52AA6E4}">
                <adec:decorative xmlns:adec="http://schemas.microsoft.com/office/drawing/2017/decorative" val="1"/>
              </a:ext>
            </a:extLst>
          </p:cNvPr>
          <p:cNvSpPr>
            <a:spLocks noGrp="1"/>
          </p:cNvSpPr>
          <p:nvPr>
            <p:ph type="ctrTitle"/>
          </p:nvPr>
        </p:nvSpPr>
        <p:spPr>
          <a:xfrm>
            <a:off x="930374" y="2549668"/>
            <a:ext cx="9144000" cy="1034129"/>
          </a:xfrm>
        </p:spPr>
        <p:txBody>
          <a:bodyPr/>
          <a:lstStyle/>
          <a:p>
            <a:r>
              <a:rPr lang="en-GB" dirty="0">
                <a:latin typeface="Arial"/>
                <a:cs typeface="Arial"/>
              </a:rPr>
              <a:t>Reform of regulation of health and care professionals</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a:xfrm>
            <a:off x="930374" y="4156220"/>
            <a:ext cx="9144000" cy="369332"/>
          </a:xfrm>
        </p:spPr>
        <p:txBody>
          <a:bodyPr/>
          <a:lstStyle/>
          <a:p>
            <a:r>
              <a:rPr lang="en-GB"/>
              <a:t>Summary of key proposals</a:t>
            </a:r>
          </a:p>
        </p:txBody>
      </p:sp>
      <p:sp>
        <p:nvSpPr>
          <p:cNvPr id="6"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a:xfrm>
            <a:off x="930374" y="5671367"/>
            <a:ext cx="4057650" cy="286232"/>
          </a:xfrm>
        </p:spPr>
        <p:txBody>
          <a:bodyPr/>
          <a:lstStyle/>
          <a:p>
            <a:r>
              <a:rPr lang="en-GB"/>
              <a:t>Updated September 2022</a:t>
            </a:r>
          </a:p>
        </p:txBody>
      </p:sp>
    </p:spTree>
    <p:extLst>
      <p:ext uri="{BB962C8B-B14F-4D97-AF65-F5344CB8AC3E}">
        <p14:creationId xmlns:p14="http://schemas.microsoft.com/office/powerpoint/2010/main" val="317683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07BE-98AD-49E6-A8AD-C818B0476317}"/>
              </a:ext>
            </a:extLst>
          </p:cNvPr>
          <p:cNvSpPr>
            <a:spLocks noGrp="1"/>
          </p:cNvSpPr>
          <p:nvPr>
            <p:ph type="title"/>
          </p:nvPr>
        </p:nvSpPr>
        <p:spPr/>
        <p:txBody>
          <a:bodyPr>
            <a:normAutofit/>
          </a:bodyPr>
          <a:lstStyle/>
          <a:p>
            <a:r>
              <a:rPr lang="en-GB"/>
              <a:t>Reform of regulation of health and care professionals</a:t>
            </a:r>
          </a:p>
        </p:txBody>
      </p:sp>
      <p:sp>
        <p:nvSpPr>
          <p:cNvPr id="3" name="Content Placeholder 2">
            <a:extLst>
              <a:ext uri="{FF2B5EF4-FFF2-40B4-BE49-F238E27FC236}">
                <a16:creationId xmlns:a16="http://schemas.microsoft.com/office/drawing/2014/main" id="{7DB6DEF4-0ACD-4F71-95AC-3DC2800E73FD}"/>
              </a:ext>
            </a:extLst>
          </p:cNvPr>
          <p:cNvSpPr>
            <a:spLocks noGrp="1"/>
          </p:cNvSpPr>
          <p:nvPr>
            <p:ph idx="1"/>
          </p:nvPr>
        </p:nvSpPr>
        <p:spPr>
          <a:xfrm>
            <a:off x="359999" y="1052071"/>
            <a:ext cx="11446163" cy="4979273"/>
          </a:xfrm>
        </p:spPr>
        <p:txBody>
          <a:bodyPr>
            <a:normAutofit fontScale="92500" lnSpcReduction="20000"/>
          </a:bodyPr>
          <a:lstStyle/>
          <a:p>
            <a:pPr eaLnBrk="0" fontAlgn="base" hangingPunct="0">
              <a:lnSpc>
                <a:spcPct val="100000"/>
              </a:lnSpc>
              <a:spcBef>
                <a:spcPct val="0"/>
              </a:spcBef>
              <a:spcAft>
                <a:spcPct val="0"/>
              </a:spcAft>
            </a:pPr>
            <a:r>
              <a:rPr lang="en-GB" sz="1800"/>
              <a:t>What is professional regulation?</a:t>
            </a:r>
          </a:p>
          <a:p>
            <a:pPr eaLnBrk="0" fontAlgn="base" hangingPunct="0">
              <a:lnSpc>
                <a:spcPct val="100000"/>
              </a:lnSpc>
              <a:spcBef>
                <a:spcPct val="0"/>
              </a:spcBef>
              <a:spcAft>
                <a:spcPct val="0"/>
              </a:spcAft>
            </a:pPr>
            <a:endParaRPr lang="en-GB" sz="1800"/>
          </a:p>
          <a:p>
            <a:pPr eaLnBrk="0" fontAlgn="base" hangingPunct="0">
              <a:lnSpc>
                <a:spcPct val="100000"/>
              </a:lnSpc>
              <a:spcBef>
                <a:spcPct val="0"/>
              </a:spcBef>
              <a:spcAft>
                <a:spcPct val="0"/>
              </a:spcAft>
            </a:pPr>
            <a:r>
              <a:rPr lang="en-GB" sz="1800" b="0"/>
              <a:t>Professional regulation is in place to protect the public from the risks of poor practice by health and care professionals by ensuring professionals work to minimum standards of care for safe and effective practice.</a:t>
            </a:r>
          </a:p>
          <a:p>
            <a:pPr eaLnBrk="0" fontAlgn="base" hangingPunct="0">
              <a:lnSpc>
                <a:spcPct val="100000"/>
              </a:lnSpc>
              <a:spcBef>
                <a:spcPct val="0"/>
              </a:spcBef>
              <a:spcAft>
                <a:spcPct val="0"/>
              </a:spcAft>
            </a:pPr>
            <a:endParaRPr lang="en-GB" sz="1800">
              <a:cs typeface="Arial"/>
            </a:endParaRPr>
          </a:p>
          <a:p>
            <a:pPr eaLnBrk="0" fontAlgn="base" hangingPunct="0">
              <a:lnSpc>
                <a:spcPct val="100000"/>
              </a:lnSpc>
              <a:spcBef>
                <a:spcPct val="0"/>
              </a:spcBef>
              <a:spcAft>
                <a:spcPct val="0"/>
              </a:spcAft>
            </a:pPr>
            <a:endParaRPr lang="en-GB" sz="1800">
              <a:cs typeface="Arial"/>
            </a:endParaRPr>
          </a:p>
          <a:p>
            <a:pPr eaLnBrk="0" fontAlgn="base" hangingPunct="0">
              <a:lnSpc>
                <a:spcPct val="100000"/>
              </a:lnSpc>
              <a:spcBef>
                <a:spcPct val="0"/>
              </a:spcBef>
              <a:spcAft>
                <a:spcPct val="0"/>
              </a:spcAft>
            </a:pPr>
            <a:r>
              <a:rPr lang="en-GB" sz="1800">
                <a:cs typeface="Arial"/>
              </a:rPr>
              <a:t>Aim of reform programme</a:t>
            </a:r>
          </a:p>
          <a:p>
            <a:pPr eaLnBrk="0" fontAlgn="base" hangingPunct="0">
              <a:lnSpc>
                <a:spcPct val="100000"/>
              </a:lnSpc>
              <a:spcBef>
                <a:spcPct val="0"/>
              </a:spcBef>
              <a:spcAft>
                <a:spcPct val="0"/>
              </a:spcAft>
            </a:pPr>
            <a:endParaRPr lang="en-GB" sz="1800">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lang="en-GB" sz="1800" b="0">
                <a:cs typeface="Arial"/>
              </a:rPr>
              <a:t>To deliver modern and efficient fitness to practise processes, better supported healthcare professionals, and more responsive and accountable regulation. </a:t>
            </a:r>
            <a:endParaRPr lang="en-GB" sz="1800" b="0">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lang="en-GB" sz="1800" b="0">
              <a:latin typeface="Arial" panose="020B0604020202020204" pitchFamily="34" charset="0"/>
              <a:cs typeface="Arial" panose="020B0604020202020204" pitchFamily="34" charset="0"/>
            </a:endParaRPr>
          </a:p>
          <a:p>
            <a:pPr lvl="0" eaLnBrk="0" fontAlgn="base" hangingPunct="0">
              <a:lnSpc>
                <a:spcPct val="100000"/>
              </a:lnSpc>
              <a:spcBef>
                <a:spcPct val="0"/>
              </a:spcBef>
              <a:spcAft>
                <a:spcPct val="0"/>
              </a:spcAft>
            </a:pPr>
            <a:r>
              <a:rPr lang="en-GB" altLang="en-US" sz="1800">
                <a:cs typeface="Arial"/>
              </a:rPr>
              <a:t>O</a:t>
            </a:r>
            <a:r>
              <a:rPr lang="en-GB" altLang="en-US" sz="1800">
                <a:ea typeface="Calibri" panose="020F0502020204030204" pitchFamily="34" charset="0"/>
                <a:cs typeface="Arial"/>
              </a:rPr>
              <a:t>verarching principles</a:t>
            </a:r>
            <a:r>
              <a:rPr lang="en-GB" altLang="en-US" sz="1800" bmk="">
                <a:ea typeface="Calibri" panose="020F0502020204030204" pitchFamily="34" charset="0"/>
                <a:cs typeface="Arial"/>
              </a:rPr>
              <a:t>:</a:t>
            </a:r>
            <a:endParaRPr lang="en-GB" altLang="en-US" sz="1800">
              <a:ea typeface="Calibri" panose="020F0502020204030204" pitchFamily="34" charset="0"/>
              <a:cs typeface="Arial"/>
            </a:endParaRPr>
          </a:p>
          <a:p>
            <a:pPr marL="746125" lvl="4" indent="-285750" eaLnBrk="0" fontAlgn="base" hangingPunct="0">
              <a:lnSpc>
                <a:spcPct val="150000"/>
              </a:lnSpc>
              <a:spcBef>
                <a:spcPct val="0"/>
              </a:spcBef>
              <a:spcAft>
                <a:spcPct val="0"/>
              </a:spcAft>
              <a:buFont typeface="Courier New" panose="02070309020205020404" pitchFamily="49" charset="0"/>
              <a:buChar char="o"/>
            </a:pPr>
            <a:r>
              <a:rPr lang="en-GB" altLang="en-US" sz="1800" bmk="">
                <a:cs typeface="Arial"/>
              </a:rPr>
              <a:t>public safety is the purpose of professional regulation</a:t>
            </a:r>
            <a:endParaRPr lang="en-GB" altLang="en-US" sz="1800">
              <a:cs typeface="Arial"/>
            </a:endParaRPr>
          </a:p>
          <a:p>
            <a:pPr marL="746125" lvl="4" indent="-285750" eaLnBrk="0" fontAlgn="base" hangingPunct="0">
              <a:lnSpc>
                <a:spcPct val="150000"/>
              </a:lnSpc>
              <a:spcBef>
                <a:spcPct val="0"/>
              </a:spcBef>
              <a:spcAft>
                <a:spcPct val="0"/>
              </a:spcAft>
              <a:buFont typeface="Courier New" panose="02070309020205020404" pitchFamily="49" charset="0"/>
              <a:buChar char="o"/>
            </a:pPr>
            <a:r>
              <a:rPr lang="en-GB" altLang="en-US" sz="1800" bmk="">
                <a:cs typeface="Arial"/>
              </a:rPr>
              <a:t>registrants’ rights must be protected </a:t>
            </a:r>
            <a:endParaRPr lang="en-GB" altLang="en-US" sz="1800">
              <a:latin typeface="Arial" panose="020B0604020202020204" pitchFamily="34" charset="0"/>
              <a:cs typeface="Arial" panose="020B0604020202020204" pitchFamily="34" charset="0"/>
            </a:endParaRPr>
          </a:p>
          <a:p>
            <a:pPr marL="746125" lvl="4" indent="-285750" eaLnBrk="0" fontAlgn="base" hangingPunct="0">
              <a:lnSpc>
                <a:spcPct val="150000"/>
              </a:lnSpc>
              <a:spcBef>
                <a:spcPct val="0"/>
              </a:spcBef>
              <a:spcAft>
                <a:spcPct val="0"/>
              </a:spcAft>
              <a:buFont typeface="Courier New" panose="02070309020205020404" pitchFamily="49" charset="0"/>
              <a:buChar char="o"/>
            </a:pPr>
            <a:r>
              <a:rPr lang="en-GB" altLang="en-US" sz="1800" bmk="">
                <a:cs typeface="Arial"/>
              </a:rPr>
              <a:t>the legislative framework should set out regulators’ high-level duties and powers, and the outcomes they should deliver, but leave regulators to determine how those duties and powers are fulfilled</a:t>
            </a:r>
            <a:endParaRPr lang="en-GB" altLang="en-US" sz="1800">
              <a:cs typeface="Arial"/>
            </a:endParaRPr>
          </a:p>
          <a:p>
            <a:pPr marL="746125" lvl="4" indent="-285750" eaLnBrk="0" fontAlgn="base" hangingPunct="0">
              <a:lnSpc>
                <a:spcPct val="150000"/>
              </a:lnSpc>
              <a:spcBef>
                <a:spcPct val="0"/>
              </a:spcBef>
              <a:spcAft>
                <a:spcPct val="0"/>
              </a:spcAft>
              <a:buFont typeface="Courier New" panose="02070309020205020404" pitchFamily="49" charset="0"/>
              <a:buChar char="o"/>
            </a:pPr>
            <a:r>
              <a:rPr lang="en-GB" altLang="en-US" sz="1800" bmk="">
                <a:cs typeface="Arial"/>
              </a:rPr>
              <a:t>regulators should have broadly equivalent powers</a:t>
            </a:r>
            <a:endParaRPr lang="en-GB" altLang="en-US" sz="1800">
              <a:cs typeface="Arial"/>
            </a:endParaRPr>
          </a:p>
          <a:p>
            <a:pPr marL="746125" lvl="4" indent="-285750" eaLnBrk="0" fontAlgn="base" hangingPunct="0">
              <a:lnSpc>
                <a:spcPct val="150000"/>
              </a:lnSpc>
              <a:spcBef>
                <a:spcPct val="0"/>
              </a:spcBef>
              <a:spcAft>
                <a:spcPct val="0"/>
              </a:spcAft>
              <a:buFont typeface="Courier New" panose="02070309020205020404" pitchFamily="49" charset="0"/>
              <a:buChar char="o"/>
            </a:pPr>
            <a:r>
              <a:rPr lang="en-GB" altLang="en-US" sz="1800" bmk="">
                <a:cs typeface="Arial"/>
              </a:rPr>
              <a:t>regulators should have greater autonomy to set out their own operating processes and procedures</a:t>
            </a:r>
            <a:endParaRPr lang="en-GB" altLang="en-US" sz="1800">
              <a:cs typeface="Arial"/>
            </a:endParaRPr>
          </a:p>
          <a:p>
            <a:pPr marL="746125" lvl="4" indent="-285750" eaLnBrk="0" fontAlgn="base" hangingPunct="0">
              <a:lnSpc>
                <a:spcPct val="150000"/>
              </a:lnSpc>
              <a:spcBef>
                <a:spcPct val="0"/>
              </a:spcBef>
              <a:spcAft>
                <a:spcPct val="0"/>
              </a:spcAft>
              <a:buFont typeface="Courier New" panose="02070309020205020404" pitchFamily="49" charset="0"/>
              <a:buChar char="o"/>
            </a:pPr>
            <a:r>
              <a:rPr lang="en-GB" altLang="en-US" sz="1800" bmk="">
                <a:cs typeface="Arial"/>
              </a:rPr>
              <a:t>overly prescriptive legislation should be repealed or revoked</a:t>
            </a:r>
          </a:p>
          <a:p>
            <a:endParaRPr lang="en-GB"/>
          </a:p>
        </p:txBody>
      </p:sp>
    </p:spTree>
    <p:extLst>
      <p:ext uri="{BB962C8B-B14F-4D97-AF65-F5344CB8AC3E}">
        <p14:creationId xmlns:p14="http://schemas.microsoft.com/office/powerpoint/2010/main" val="208383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a:xfrm>
            <a:off x="360000" y="360000"/>
            <a:ext cx="11446163" cy="527829"/>
          </a:xfrm>
        </p:spPr>
        <p:txBody>
          <a:bodyPr>
            <a:normAutofit fontScale="90000"/>
          </a:bodyPr>
          <a:lstStyle/>
          <a:p>
            <a:r>
              <a:rPr lang="en-GB">
                <a:cs typeface="Arial"/>
              </a:rPr>
              <a:t>General Approach</a:t>
            </a:r>
            <a:endParaRPr lang="en-GB"/>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72918" y="1012055"/>
            <a:ext cx="11446163" cy="4385569"/>
          </a:xfrm>
        </p:spPr>
        <p:txBody>
          <a:bodyPr vert="horz" lIns="91440" tIns="45720" rIns="91440" bIns="45720" rtlCol="0" anchor="t">
            <a:noAutofit/>
          </a:bodyPr>
          <a:lstStyle/>
          <a:p>
            <a:pPr marL="285750" indent="-285750" eaLnBrk="0" fontAlgn="base" hangingPunct="0">
              <a:lnSpc>
                <a:spcPct val="100000"/>
              </a:lnSpc>
              <a:spcBef>
                <a:spcPct val="0"/>
              </a:spcBef>
              <a:spcAft>
                <a:spcPct val="0"/>
              </a:spcAft>
              <a:buFont typeface="Arial" panose="020B0604020202020204" pitchFamily="34" charset="0"/>
              <a:buChar char="•"/>
            </a:pPr>
            <a:r>
              <a:rPr lang="en-GB" sz="1800" b="0">
                <a:latin typeface="Arial"/>
                <a:cs typeface="Arial"/>
              </a:rPr>
              <a:t>Programme to modernise the professional regulation framework for health and care professionals through a series of secondary legislation (Section 60) Orders.</a:t>
            </a:r>
          </a:p>
          <a:p>
            <a:pPr marL="285750" indent="-285750" eaLnBrk="0" fontAlgn="base" hangingPunct="0">
              <a:lnSpc>
                <a:spcPct val="100000"/>
              </a:lnSpc>
              <a:spcBef>
                <a:spcPct val="0"/>
              </a:spcBef>
              <a:spcAft>
                <a:spcPct val="0"/>
              </a:spcAft>
              <a:buFont typeface="Arial" panose="020B0604020202020204" pitchFamily="34" charset="0"/>
              <a:buChar char="•"/>
            </a:pPr>
            <a:endParaRPr lang="en-GB" sz="1800" b="0">
              <a:latin typeface="Arial"/>
              <a:cs typeface="Arial"/>
            </a:endParaRPr>
          </a:p>
          <a:p>
            <a:pPr marL="285750" indent="-285750" eaLnBrk="0" fontAlgn="base" hangingPunct="0">
              <a:lnSpc>
                <a:spcPct val="100000"/>
              </a:lnSpc>
              <a:spcBef>
                <a:spcPct val="0"/>
              </a:spcBef>
              <a:spcAft>
                <a:spcPct val="0"/>
              </a:spcAft>
              <a:buFont typeface="Arial" panose="020B0604020202020204" pitchFamily="34" charset="0"/>
              <a:buChar char="•"/>
            </a:pPr>
            <a:r>
              <a:rPr lang="en-GB" sz="1800" b="0">
                <a:latin typeface="Arial"/>
                <a:cs typeface="Arial"/>
              </a:rPr>
              <a:t>The programme takes in to account the reforms recommended by the Law Commission which aimed to consolidate and simplify the existing legal framework and introduce greater consistency across the regulatory bodies.  There are also a number of reports that have been published in recent years which have had a bearing on our proposals, such as the Francis and Paterson inquiries and the Williams, </a:t>
            </a:r>
            <a:r>
              <a:rPr lang="en-GB" sz="1800" b="0" err="1">
                <a:latin typeface="Arial"/>
                <a:cs typeface="Arial"/>
              </a:rPr>
              <a:t>Kirkup</a:t>
            </a:r>
            <a:r>
              <a:rPr lang="en-GB" sz="1800" b="0">
                <a:latin typeface="Arial"/>
                <a:cs typeface="Arial"/>
              </a:rPr>
              <a:t> and </a:t>
            </a:r>
            <a:r>
              <a:rPr lang="en-GB" sz="1800" b="0" err="1">
                <a:latin typeface="Arial"/>
                <a:cs typeface="Arial"/>
              </a:rPr>
              <a:t>Cumberlege</a:t>
            </a:r>
            <a:r>
              <a:rPr lang="en-GB" sz="1800" b="0">
                <a:latin typeface="Arial"/>
                <a:cs typeface="Arial"/>
              </a:rPr>
              <a:t> reviews. </a:t>
            </a:r>
          </a:p>
          <a:p>
            <a:pPr marL="285750" indent="-285750" eaLnBrk="0" fontAlgn="base" hangingPunct="0">
              <a:lnSpc>
                <a:spcPct val="100000"/>
              </a:lnSpc>
              <a:spcBef>
                <a:spcPct val="0"/>
              </a:spcBef>
              <a:spcAft>
                <a:spcPct val="0"/>
              </a:spcAft>
              <a:buFont typeface="Arial" panose="020B0604020202020204" pitchFamily="34" charset="0"/>
              <a:buChar char="•"/>
            </a:pPr>
            <a:endParaRPr lang="en-GB" sz="1800" b="0">
              <a:latin typeface="Arial"/>
              <a:cs typeface="Arial"/>
            </a:endParaRPr>
          </a:p>
          <a:p>
            <a:pPr marL="285750" indent="-285750" eaLnBrk="0" fontAlgn="base" hangingPunct="0">
              <a:lnSpc>
                <a:spcPct val="100000"/>
              </a:lnSpc>
              <a:spcBef>
                <a:spcPct val="0"/>
              </a:spcBef>
              <a:spcAft>
                <a:spcPct val="0"/>
              </a:spcAft>
              <a:buFont typeface="Arial" panose="020B0604020202020204" pitchFamily="34" charset="0"/>
              <a:buChar char="•"/>
            </a:pPr>
            <a:r>
              <a:rPr lang="en-GB" sz="1800" b="0">
                <a:latin typeface="Arial"/>
                <a:cs typeface="Arial"/>
              </a:rPr>
              <a:t>We will start with legislation for the GMC, which will bring Anaesthesia Associates and Physician Associates into regulation under the new reforms. </a:t>
            </a:r>
          </a:p>
          <a:p>
            <a:pPr marL="285750" indent="-285750" eaLnBrk="0" fontAlgn="base" hangingPunct="0">
              <a:lnSpc>
                <a:spcPct val="100000"/>
              </a:lnSpc>
              <a:spcBef>
                <a:spcPct val="0"/>
              </a:spcBef>
              <a:spcAft>
                <a:spcPct val="0"/>
              </a:spcAft>
              <a:buFont typeface="Arial" panose="020B0604020202020204" pitchFamily="34" charset="0"/>
              <a:buChar char="•"/>
            </a:pPr>
            <a:endParaRPr lang="en-GB" sz="1800" b="0">
              <a:latin typeface="Arial"/>
              <a:cs typeface="Arial"/>
            </a:endParaRPr>
          </a:p>
          <a:p>
            <a:pPr marL="285750" indent="-285750" eaLnBrk="0" fontAlgn="base" hangingPunct="0">
              <a:lnSpc>
                <a:spcPct val="100000"/>
              </a:lnSpc>
              <a:spcBef>
                <a:spcPct val="0"/>
              </a:spcBef>
              <a:spcAft>
                <a:spcPct val="0"/>
              </a:spcAft>
              <a:buFont typeface="Arial" panose="020B0604020202020204" pitchFamily="34" charset="0"/>
              <a:buChar char="•"/>
            </a:pPr>
            <a:r>
              <a:rPr lang="en-GB" sz="1800" b="0">
                <a:latin typeface="Arial"/>
                <a:cs typeface="Arial"/>
              </a:rPr>
              <a:t>This will be followed by further legislative changes to extend these power to medical practitioners and to the other regulators.</a:t>
            </a:r>
            <a:endParaRPr lang="en-GB" altLang="en-US" sz="1400" b="0" bmk="">
              <a:latin typeface="Arial" panose="020B0604020202020204" pitchFamily="34" charset="0"/>
              <a:cs typeface="Arial" panose="020B0604020202020204" pitchFamily="34" charset="0"/>
            </a:endParaRPr>
          </a:p>
          <a:p>
            <a:pPr lvl="0" eaLnBrk="0" fontAlgn="base" hangingPunct="0">
              <a:lnSpc>
                <a:spcPct val="100000"/>
              </a:lnSpc>
              <a:spcBef>
                <a:spcPct val="0"/>
              </a:spcBef>
              <a:spcAft>
                <a:spcPct val="0"/>
              </a:spcAft>
            </a:pPr>
            <a:endParaRPr lang="en-GB" altLang="en-US" sz="1400" b="0"/>
          </a:p>
          <a:p>
            <a:endParaRPr lang="en-GB"/>
          </a:p>
        </p:txBody>
      </p:sp>
      <p:sp>
        <p:nvSpPr>
          <p:cNvPr id="8" name="Footer Placeholder 7">
            <a:extLst>
              <a:ext uri="{FF2B5EF4-FFF2-40B4-BE49-F238E27FC236}">
                <a16:creationId xmlns:a16="http://schemas.microsoft.com/office/drawing/2014/main" id="{3CDAA838-DA5F-4216-A93E-E781FF9618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3</a:t>
            </a:fld>
            <a:endParaRPr lang="en-GB"/>
          </a:p>
        </p:txBody>
      </p:sp>
    </p:spTree>
    <p:extLst>
      <p:ext uri="{BB962C8B-B14F-4D97-AF65-F5344CB8AC3E}">
        <p14:creationId xmlns:p14="http://schemas.microsoft.com/office/powerpoint/2010/main" val="129325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a:xfrm>
            <a:off x="372918" y="196023"/>
            <a:ext cx="11446163" cy="495134"/>
          </a:xfrm>
        </p:spPr>
        <p:txBody>
          <a:bodyPr>
            <a:normAutofit/>
          </a:bodyPr>
          <a:lstStyle/>
          <a:p>
            <a:r>
              <a:rPr lang="en-GB" sz="2800">
                <a:latin typeface="+mn-lt"/>
              </a:rPr>
              <a:t>The four key areas of reform</a:t>
            </a:r>
          </a:p>
        </p:txBody>
      </p:sp>
      <p:sp>
        <p:nvSpPr>
          <p:cNvPr id="8" name="Footer Placeholder 7">
            <a:extLst>
              <a:ext uri="{FF2B5EF4-FFF2-40B4-BE49-F238E27FC236}">
                <a16:creationId xmlns:a16="http://schemas.microsoft.com/office/drawing/2014/main" id="{3CDAA838-DA5F-4216-A93E-E781FF9618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4</a:t>
            </a:fld>
            <a:endParaRPr lang="en-GB"/>
          </a:p>
        </p:txBody>
      </p:sp>
      <p:sp>
        <p:nvSpPr>
          <p:cNvPr id="12" name="TextBox 11">
            <a:extLst>
              <a:ext uri="{FF2B5EF4-FFF2-40B4-BE49-F238E27FC236}">
                <a16:creationId xmlns:a16="http://schemas.microsoft.com/office/drawing/2014/main" id="{0BCBAAC5-CBCD-4985-B301-03765AB8E634}"/>
              </a:ext>
            </a:extLst>
          </p:cNvPr>
          <p:cNvSpPr txBox="1"/>
          <p:nvPr/>
        </p:nvSpPr>
        <p:spPr>
          <a:xfrm>
            <a:off x="372918" y="1134502"/>
            <a:ext cx="11114842" cy="4185761"/>
          </a:xfrm>
          <a:prstGeom prst="rect">
            <a:avLst/>
          </a:prstGeom>
          <a:noFill/>
        </p:spPr>
        <p:txBody>
          <a:bodyPr wrap="square" lIns="91440" tIns="45720" rIns="91440" bIns="45720" rtlCol="0" anchor="t">
            <a:spAutoFit/>
          </a:bodyPr>
          <a:lstStyle/>
          <a:p>
            <a:r>
              <a:rPr lang="en-GB" b="1" dirty="0"/>
              <a:t>1.  Governance</a:t>
            </a:r>
            <a:r>
              <a:rPr lang="en-GB" dirty="0"/>
              <a:t> </a:t>
            </a:r>
            <a:r>
              <a:rPr lang="en-GB" b="1" dirty="0"/>
              <a:t>and Operating Framework </a:t>
            </a:r>
            <a:endParaRPr lang="en-GB" b="1" dirty="0">
              <a:cs typeface="Arial"/>
            </a:endParaRPr>
          </a:p>
          <a:p>
            <a:pPr marL="742950" lvl="1" indent="-285750">
              <a:buFont typeface="Courier New" panose="02070309020205020404" pitchFamily="49" charset="0"/>
              <a:buChar char="o"/>
            </a:pPr>
            <a:r>
              <a:rPr lang="en-GB" dirty="0"/>
              <a:t>Regulators will have greater freedom to make changes to their operational procedures through rules</a:t>
            </a:r>
            <a:endParaRPr lang="en-GB" dirty="0">
              <a:cs typeface="Arial"/>
            </a:endParaRPr>
          </a:p>
          <a:p>
            <a:pPr marL="742950" lvl="1" indent="-285750">
              <a:buFont typeface="Courier New" panose="02070309020205020404" pitchFamily="49" charset="0"/>
              <a:buChar char="o"/>
            </a:pPr>
            <a:r>
              <a:rPr lang="en-GB" dirty="0"/>
              <a:t>This greater autonomy will be balanced with strengthened governance arrangements to ensure appropriate oversight and accountability.</a:t>
            </a:r>
            <a:endParaRPr lang="en-GB" dirty="0">
              <a:cs typeface="Arial"/>
            </a:endParaRPr>
          </a:p>
          <a:p>
            <a:pPr marL="285750" indent="-285750">
              <a:buFont typeface="Arial" panose="020B0604020202020204" pitchFamily="34" charset="0"/>
              <a:buChar char="•"/>
            </a:pPr>
            <a:endParaRPr lang="en-GB" dirty="0">
              <a:cs typeface="Arial"/>
            </a:endParaRPr>
          </a:p>
          <a:p>
            <a:r>
              <a:rPr lang="en-GB" b="1" dirty="0"/>
              <a:t>2.  Education and Training</a:t>
            </a:r>
            <a:endParaRPr lang="en-GB" dirty="0">
              <a:cs typeface="Arial"/>
            </a:endParaRPr>
          </a:p>
          <a:p>
            <a:pPr marL="742950" lvl="1" indent="-285750">
              <a:buFont typeface="Courier New" panose="02070309020205020404" pitchFamily="49" charset="0"/>
              <a:buChar char="o"/>
            </a:pPr>
            <a:r>
              <a:rPr lang="en-GB" dirty="0"/>
              <a:t>Regulators will be provided with flexible powers to carry out their education and training function effectively and efficiently, and to rapidly adapt their processes to reflect future workforce changes.</a:t>
            </a:r>
          </a:p>
          <a:p>
            <a:pPr marL="742950" lvl="1" indent="-285750">
              <a:buFont typeface="Courier New" panose="02070309020205020404" pitchFamily="49" charset="0"/>
              <a:buChar char="o"/>
            </a:pPr>
            <a:r>
              <a:rPr lang="en-GB" dirty="0"/>
              <a:t>These powers will include:</a:t>
            </a:r>
          </a:p>
          <a:p>
            <a:pPr marL="1200150" lvl="2" indent="-285750">
              <a:buFont typeface="Courier New" panose="02070309020205020404" pitchFamily="49" charset="0"/>
              <a:buChar char="o"/>
            </a:pPr>
            <a:r>
              <a:rPr lang="en-GB" dirty="0"/>
              <a:t>setting education and training standards;</a:t>
            </a:r>
          </a:p>
          <a:p>
            <a:pPr marL="1200150" lvl="2" indent="-285750">
              <a:buFont typeface="Courier New" panose="02070309020205020404" pitchFamily="49" charset="0"/>
              <a:buChar char="o"/>
            </a:pPr>
            <a:r>
              <a:rPr lang="en-GB" dirty="0"/>
              <a:t>approving </a:t>
            </a:r>
            <a:r>
              <a:rPr lang="en-GB" dirty="0">
                <a:effectLst/>
                <a:latin typeface="Arial" panose="020B0604020202020204" pitchFamily="34" charset="0"/>
                <a:ea typeface="Calibri" panose="020F0502020204030204" pitchFamily="34" charset="0"/>
                <a:cs typeface="Arial" panose="020B0604020202020204" pitchFamily="34" charset="0"/>
              </a:rPr>
              <a:t>qualifications and providers; and</a:t>
            </a:r>
          </a:p>
          <a:p>
            <a:pPr marL="1200150" lvl="2" indent="-285750">
              <a:buFont typeface="Courier New" panose="02070309020205020404" pitchFamily="49" charset="0"/>
              <a:buChar char="o"/>
            </a:pPr>
            <a:r>
              <a:rPr lang="en-GB" dirty="0">
                <a:latin typeface="Arial" panose="020B0604020202020204" pitchFamily="34" charset="0"/>
                <a:ea typeface="Calibri" panose="020F0502020204030204" pitchFamily="34" charset="0"/>
                <a:cs typeface="Arial" panose="020B0604020202020204" pitchFamily="34" charset="0"/>
              </a:rPr>
              <a:t>setting </a:t>
            </a:r>
            <a:r>
              <a:rPr lang="en-GB" dirty="0">
                <a:effectLst/>
                <a:latin typeface="Arial" panose="020B0604020202020204" pitchFamily="34" charset="0"/>
                <a:ea typeface="Calibri" panose="020F0502020204030204" pitchFamily="34" charset="0"/>
                <a:cs typeface="Arial" panose="020B0604020202020204" pitchFamily="34" charset="0"/>
              </a:rPr>
              <a:t>examinations or assessments. </a:t>
            </a:r>
          </a:p>
          <a:p>
            <a:pPr marL="742950" lvl="1" indent="-285750">
              <a:buFont typeface="Courier New" panose="02070309020205020404" pitchFamily="49" charset="0"/>
              <a:buChar char="o"/>
            </a:pPr>
            <a:r>
              <a:rPr lang="en-GB" dirty="0">
                <a:latin typeface="Arial" panose="020B0604020202020204" pitchFamily="34" charset="0"/>
                <a:ea typeface="Calibri" panose="020F0502020204030204" pitchFamily="34" charset="0"/>
                <a:cs typeface="Arial" panose="020B0604020202020204" pitchFamily="34" charset="0"/>
              </a:rPr>
              <a:t>The powers will allow regulators to approve courses or institutions outside the UK. </a:t>
            </a:r>
          </a:p>
          <a:p>
            <a:pPr marL="285750" indent="-285750">
              <a:buFont typeface="Arial" panose="020B0604020202020204" pitchFamily="34" charset="0"/>
              <a:buChar char="•"/>
            </a:pPr>
            <a:endParaRPr lang="en-GB" dirty="0">
              <a:cs typeface="Arial"/>
            </a:endParaRPr>
          </a:p>
          <a:p>
            <a:pPr lvl="0" eaLnBrk="0" fontAlgn="base" hangingPunct="0">
              <a:spcBef>
                <a:spcPct val="0"/>
              </a:spcBef>
              <a:spcAft>
                <a:spcPct val="0"/>
              </a:spcAft>
            </a:pPr>
            <a:endParaRPr lang="en-GB" altLang="en-US" sz="1400" dirty="0" bmk="">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683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A54406-07E2-4736-A967-DF7FFB19473E}"/>
              </a:ext>
            </a:extLst>
          </p:cNvPr>
          <p:cNvSpPr>
            <a:spLocks noGrp="1"/>
          </p:cNvSpPr>
          <p:nvPr>
            <p:ph idx="1"/>
          </p:nvPr>
        </p:nvSpPr>
        <p:spPr>
          <a:xfrm>
            <a:off x="359999" y="267855"/>
            <a:ext cx="11446163" cy="5523483"/>
          </a:xfrm>
        </p:spPr>
        <p:txBody>
          <a:bodyPr vert="horz" lIns="91440" tIns="45720" rIns="91440" bIns="45720" rtlCol="0" anchor="t">
            <a:normAutofit lnSpcReduction="10000"/>
          </a:bodyPr>
          <a:lstStyle/>
          <a:p>
            <a:pPr marL="457200" lvl="0" indent="-457200" eaLnBrk="0" fontAlgn="base" hangingPunct="0">
              <a:spcBef>
                <a:spcPct val="0"/>
              </a:spcBef>
              <a:spcAft>
                <a:spcPct val="0"/>
              </a:spcAft>
              <a:buAutoNum type="arabicPeriod" startAt="3"/>
            </a:pPr>
            <a:r>
              <a:rPr lang="en-GB" b="1" dirty="0"/>
              <a:t>Fitness to Practise</a:t>
            </a:r>
            <a:endParaRPr lang="en-GB" b="1" dirty="0">
              <a:cs typeface="Arial"/>
            </a:endParaRPr>
          </a:p>
          <a:p>
            <a:pPr marL="457200" lvl="0" indent="-457200" eaLnBrk="0" fontAlgn="base" hangingPunct="0">
              <a:spcBef>
                <a:spcPct val="0"/>
              </a:spcBef>
              <a:spcAft>
                <a:spcPct val="0"/>
              </a:spcAft>
              <a:buAutoNum type="arabicPeriod" startAt="3"/>
            </a:pPr>
            <a:endParaRPr lang="en-GB" dirty="0">
              <a:cs typeface="Arial"/>
            </a:endParaRPr>
          </a:p>
          <a:p>
            <a:pPr marL="742950" lvl="1" indent="-285750" eaLnBrk="0" fontAlgn="base" hangingPunct="0">
              <a:spcBef>
                <a:spcPct val="0"/>
              </a:spcBef>
              <a:spcAft>
                <a:spcPct val="0"/>
              </a:spcAft>
              <a:buFont typeface="Wingdings" panose="05000000000000000000" pitchFamily="2" charset="2"/>
              <a:buChar char="q"/>
            </a:pPr>
            <a:r>
              <a:rPr lang="en-GB" altLang="en-US" dirty="0" bmk="">
                <a:latin typeface="Arial"/>
                <a:ea typeface="Calibri" panose="020F0502020204030204" pitchFamily="34" charset="0"/>
                <a:cs typeface="Arial"/>
              </a:rPr>
              <a:t>Regulators will have a fitness to practise process that is swifter, fairer and less adversarial which will benefit all parties involved in fitness to practise proceedings and, most importantly, will ensure expedient public protection where needed.</a:t>
            </a:r>
            <a:endParaRPr lang="en-GB" altLang="en-US" dirty="0">
              <a:latin typeface="Arial"/>
              <a:ea typeface="Calibri" panose="020F0502020204030204" pitchFamily="34" charset="0"/>
              <a:cs typeface="Arial"/>
            </a:endParaRPr>
          </a:p>
          <a:p>
            <a:pPr marL="742950" lvl="1" indent="-285750" eaLnBrk="0" fontAlgn="base" hangingPunct="0">
              <a:spcBef>
                <a:spcPct val="0"/>
              </a:spcBef>
              <a:spcAft>
                <a:spcPct val="0"/>
              </a:spcAft>
              <a:buFont typeface="Wingdings" panose="05000000000000000000" pitchFamily="2" charset="2"/>
              <a:buChar char="q"/>
            </a:pPr>
            <a:endParaRPr lang="en-GB" altLang="en-US" dirty="0" bmk="">
              <a:latin typeface="Arial"/>
              <a:ea typeface="Calibri" panose="020F0502020204030204" pitchFamily="34" charset="0"/>
              <a:cs typeface="Arial"/>
            </a:endParaRPr>
          </a:p>
          <a:p>
            <a:pPr marL="742950" lvl="1" indent="-285750" eaLnBrk="0" fontAlgn="base" hangingPunct="0">
              <a:spcBef>
                <a:spcPct val="0"/>
              </a:spcBef>
              <a:spcAft>
                <a:spcPct val="0"/>
              </a:spcAft>
              <a:buFont typeface="Wingdings" panose="05000000000000000000" pitchFamily="2" charset="2"/>
              <a:buChar char="q"/>
            </a:pPr>
            <a:r>
              <a:rPr lang="en-GB" dirty="0"/>
              <a:t>The proposed changes will allow decisions to be made more quickly, providing early resolution for patients, families and professionals, and ensuring that the steps necessary to protect the public are in place sooner.</a:t>
            </a:r>
            <a:endParaRPr lang="en-GB" dirty="0">
              <a:cs typeface="Arial"/>
            </a:endParaRPr>
          </a:p>
          <a:p>
            <a:pPr marL="742950" lvl="1" indent="-285750" eaLnBrk="0" fontAlgn="base" hangingPunct="0">
              <a:spcBef>
                <a:spcPct val="0"/>
              </a:spcBef>
              <a:spcAft>
                <a:spcPct val="0"/>
              </a:spcAft>
              <a:buFont typeface="Wingdings" panose="05000000000000000000" pitchFamily="2" charset="2"/>
              <a:buChar char="q"/>
            </a:pPr>
            <a:endParaRPr lang="en-GB" sz="1800" dirty="0">
              <a:effectLst/>
              <a:latin typeface="Arial" panose="020B0604020202020204" pitchFamily="34" charset="0"/>
              <a:ea typeface="MS PGothic" panose="020B0600070205080204" pitchFamily="34" charset="-128"/>
              <a:cs typeface="Arial" panose="020B0604020202020204" pitchFamily="34" charset="0"/>
            </a:endParaRPr>
          </a:p>
          <a:p>
            <a:pPr marL="742950" lvl="1" indent="-285750" eaLnBrk="0" fontAlgn="base" hangingPunct="0">
              <a:spcBef>
                <a:spcPct val="0"/>
              </a:spcBef>
              <a:spcAft>
                <a:spcPct val="0"/>
              </a:spcAft>
              <a:buFont typeface="Wingdings" panose="05000000000000000000" pitchFamily="2" charset="2"/>
              <a:buChar char="q"/>
            </a:pPr>
            <a:r>
              <a:rPr lang="en-GB" dirty="0">
                <a:effectLst/>
                <a:latin typeface="Arial"/>
                <a:ea typeface="MS PGothic"/>
                <a:cs typeface="Arial"/>
              </a:rPr>
              <a:t>Reform measures include:</a:t>
            </a:r>
            <a:r>
              <a:rPr lang="en-GB" dirty="0">
                <a:latin typeface="Arial"/>
                <a:ea typeface="MS PGothic"/>
                <a:cs typeface="Arial"/>
              </a:rPr>
              <a:t> </a:t>
            </a:r>
          </a:p>
          <a:p>
            <a:pPr marL="917575" lvl="4" indent="0" eaLnBrk="0" fontAlgn="base" hangingPunct="0">
              <a:spcBef>
                <a:spcPct val="0"/>
              </a:spcBef>
              <a:spcAft>
                <a:spcPct val="0"/>
              </a:spcAft>
              <a:buNone/>
            </a:pPr>
            <a:endParaRPr lang="en-GB" sz="1800" dirty="0">
              <a:latin typeface="Arial" panose="020B0604020202020204" pitchFamily="34" charset="0"/>
              <a:ea typeface="MS PGothic" panose="020B0600070205080204" pitchFamily="34" charset="-128"/>
              <a:cs typeface="Arial" panose="020B0604020202020204" pitchFamily="34" charset="0"/>
            </a:endParaRPr>
          </a:p>
          <a:p>
            <a:pPr marL="1203325" lvl="4" indent="-285750" eaLnBrk="0" fontAlgn="base" hangingPunct="0">
              <a:spcBef>
                <a:spcPct val="0"/>
              </a:spcBef>
              <a:spcAft>
                <a:spcPct val="0"/>
              </a:spcAft>
              <a:buFont typeface="Courier New" panose="02070309020205020404" pitchFamily="49" charset="0"/>
              <a:buChar char="o"/>
            </a:pPr>
            <a:r>
              <a:rPr lang="en-GB" dirty="0">
                <a:effectLst/>
                <a:latin typeface="Arial"/>
                <a:ea typeface="MS PGothic"/>
                <a:cs typeface="Arial"/>
              </a:rPr>
              <a:t>a three-stage fitness to practise process including an initial assessment, a case examiner stage and a Fitness to Practise panel stage.</a:t>
            </a:r>
          </a:p>
          <a:p>
            <a:pPr marL="1203325" lvl="4" indent="-285750">
              <a:spcBef>
                <a:spcPct val="0"/>
              </a:spcBef>
              <a:spcAft>
                <a:spcPct val="0"/>
              </a:spcAft>
              <a:buFont typeface="Courier New" panose="02070309020205020404" pitchFamily="49" charset="0"/>
              <a:buChar char="o"/>
            </a:pPr>
            <a:r>
              <a:rPr lang="en-GB" dirty="0">
                <a:latin typeface="Arial"/>
                <a:ea typeface="MS PGothic"/>
                <a:cs typeface="Arial"/>
              </a:rPr>
              <a:t>a broad range of measures (warnings, conditions, suspension orders and removal orders) which will be available to both case examiners and Fitness to Practise panels to help ensure that restrictions to practice are proportionate and appropriate.</a:t>
            </a:r>
          </a:p>
          <a:p>
            <a:pPr marL="1203325" lvl="4" indent="-285750" eaLnBrk="0" fontAlgn="base" hangingPunct="0">
              <a:spcBef>
                <a:spcPct val="0"/>
              </a:spcBef>
              <a:spcAft>
                <a:spcPct val="0"/>
              </a:spcAft>
              <a:buFont typeface="Courier New" panose="02070309020205020404" pitchFamily="49" charset="0"/>
              <a:buChar char="o"/>
            </a:pPr>
            <a:r>
              <a:rPr lang="en-GB" dirty="0">
                <a:effectLst/>
                <a:latin typeface="Arial"/>
                <a:ea typeface="MS PGothic"/>
                <a:cs typeface="Arial"/>
              </a:rPr>
              <a:t>more cases will be resolved without the need for a fitness to practise panel hearing by introducing accepted outcome decisions made by case examiners.</a:t>
            </a:r>
          </a:p>
          <a:p>
            <a:pPr marL="1203325" lvl="4" indent="-285750" eaLnBrk="0" fontAlgn="base" hangingPunct="0">
              <a:spcBef>
                <a:spcPct val="0"/>
              </a:spcBef>
              <a:spcAft>
                <a:spcPct val="0"/>
              </a:spcAft>
              <a:buFont typeface="Courier New" panose="02070309020205020404" pitchFamily="49" charset="0"/>
              <a:buChar char="o"/>
            </a:pPr>
            <a:r>
              <a:rPr lang="en-GB" dirty="0">
                <a:effectLst/>
                <a:latin typeface="Arial"/>
                <a:ea typeface="MS PGothic"/>
                <a:cs typeface="Arial"/>
              </a:rPr>
              <a:t>regulators will be provided with a consistent set of powers relating to interim measures and have the same grounds for action.</a:t>
            </a:r>
          </a:p>
          <a:p>
            <a:pPr marL="1203325" lvl="4" indent="-285750" eaLnBrk="0" fontAlgn="base" hangingPunct="0">
              <a:spcBef>
                <a:spcPct val="0"/>
              </a:spcBef>
              <a:spcAft>
                <a:spcPct val="0"/>
              </a:spcAft>
              <a:buFont typeface="Courier New" panose="02070309020205020404" pitchFamily="49" charset="0"/>
              <a:buChar char="o"/>
            </a:pPr>
            <a:r>
              <a:rPr lang="en-GB" dirty="0">
                <a:effectLst/>
                <a:latin typeface="Arial"/>
                <a:ea typeface="MS PGothic"/>
                <a:cs typeface="Arial"/>
              </a:rPr>
              <a:t>automatic removal orders will reduce the administrative burden on a regulator to find impairment where a registrant has been convicted of certain serious criminal offences.</a:t>
            </a:r>
            <a:r>
              <a:rPr lang="en-GB" dirty="0">
                <a:latin typeface="Arial"/>
                <a:ea typeface="MS PGothic"/>
                <a:cs typeface="Arial"/>
              </a:rPr>
              <a:t> </a:t>
            </a:r>
            <a:endParaRPr lang="en-GB" dirty="0">
              <a:effectLst/>
              <a:latin typeface="Arial" panose="020B0604020202020204" pitchFamily="34" charset="0"/>
              <a:ea typeface="MS PGothic" panose="020B0600070205080204" pitchFamily="34" charset="-128"/>
              <a:cs typeface="Arial"/>
            </a:endParaRPr>
          </a:p>
          <a:p>
            <a:pPr marL="1203325" lvl="4" indent="-285750" eaLnBrk="0" fontAlgn="base" hangingPunct="0">
              <a:spcBef>
                <a:spcPct val="0"/>
              </a:spcBef>
              <a:spcAft>
                <a:spcPct val="0"/>
              </a:spcAft>
              <a:buFont typeface="Courier New" panose="02070309020205020404" pitchFamily="49" charset="0"/>
              <a:buChar char="o"/>
            </a:pPr>
            <a:r>
              <a:rPr lang="en-GB" dirty="0">
                <a:effectLst/>
                <a:latin typeface="Arial"/>
                <a:ea typeface="MS PGothic"/>
                <a:cs typeface="Arial"/>
              </a:rPr>
              <a:t>removal of the five-year rule restriction on regulators being able to consider concerns more than five years after they came to light</a:t>
            </a:r>
            <a:r>
              <a:rPr lang="en-GB" dirty="0">
                <a:latin typeface="Arial"/>
                <a:ea typeface="MS PGothic"/>
                <a:cs typeface="Arial"/>
              </a:rPr>
              <a:t>.</a:t>
            </a:r>
            <a:endParaRPr lang="en-GB" dirty="0">
              <a:effectLst/>
              <a:latin typeface="Arial"/>
              <a:ea typeface="MS PGothic"/>
              <a:cs typeface="Arial"/>
            </a:endParaRPr>
          </a:p>
          <a:p>
            <a:endParaRPr lang="en-GB" dirty="0"/>
          </a:p>
          <a:p>
            <a:endParaRPr lang="en-GB" dirty="0"/>
          </a:p>
        </p:txBody>
      </p:sp>
    </p:spTree>
    <p:extLst>
      <p:ext uri="{BB962C8B-B14F-4D97-AF65-F5344CB8AC3E}">
        <p14:creationId xmlns:p14="http://schemas.microsoft.com/office/powerpoint/2010/main" val="40745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A5FBC-B3FE-4711-A308-AC0FF4466DB9}"/>
              </a:ext>
            </a:extLst>
          </p:cNvPr>
          <p:cNvSpPr>
            <a:spLocks noGrp="1"/>
          </p:cNvSpPr>
          <p:nvPr>
            <p:ph type="title"/>
          </p:nvPr>
        </p:nvSpPr>
        <p:spPr/>
        <p:txBody>
          <a:bodyPr/>
          <a:lstStyle/>
          <a:p>
            <a:r>
              <a:rPr lang="en-GB"/>
              <a:t>Fitness to Practise Appeals</a:t>
            </a:r>
          </a:p>
        </p:txBody>
      </p:sp>
      <p:sp>
        <p:nvSpPr>
          <p:cNvPr id="3" name="Content Placeholder 2">
            <a:extLst>
              <a:ext uri="{FF2B5EF4-FFF2-40B4-BE49-F238E27FC236}">
                <a16:creationId xmlns:a16="http://schemas.microsoft.com/office/drawing/2014/main" id="{B9BD44A6-075B-4645-B235-8DA2E0ACE2BB}"/>
              </a:ext>
            </a:extLst>
          </p:cNvPr>
          <p:cNvSpPr>
            <a:spLocks noGrp="1"/>
          </p:cNvSpPr>
          <p:nvPr>
            <p:ph idx="1"/>
          </p:nvPr>
        </p:nvSpPr>
        <p:spPr>
          <a:xfrm>
            <a:off x="359999" y="1204839"/>
            <a:ext cx="11446163" cy="4761852"/>
          </a:xfrm>
        </p:spPr>
        <p:txBody>
          <a:bodyPr vert="horz" lIns="91440" tIns="45720" rIns="91440" bIns="45720" rtlCol="0" anchor="t">
            <a:normAutofit/>
          </a:bodyPr>
          <a:lstStyle/>
          <a:p>
            <a:r>
              <a:rPr lang="en-GB" sz="2800" b="0" dirty="0">
                <a:effectLst/>
                <a:latin typeface="Arial"/>
                <a:ea typeface="MS PGothic"/>
                <a:cs typeface="Arial"/>
              </a:rPr>
              <a:t>Appeal rights will apply where:</a:t>
            </a:r>
            <a:r>
              <a:rPr lang="en-GB" sz="2800" b="0" dirty="0">
                <a:latin typeface="Arial"/>
                <a:ea typeface="MS PGothic"/>
                <a:cs typeface="Arial"/>
              </a:rPr>
              <a:t> </a:t>
            </a:r>
            <a:endParaRPr lang="en-GB" sz="2800" b="0" dirty="0">
              <a:effectLst/>
              <a:latin typeface="Arial" panose="020B0604020202020204" pitchFamily="34" charset="0"/>
              <a:ea typeface="MS PGothic" panose="020B0600070205080204" pitchFamily="34" charset="-128"/>
              <a:cs typeface="Arial" panose="020B0604020202020204" pitchFamily="34" charset="0"/>
            </a:endParaRPr>
          </a:p>
          <a:p>
            <a:pPr marL="457200" indent="-457200">
              <a:buFont typeface="Wingdings" panose="05000000000000000000" pitchFamily="2" charset="2"/>
              <a:buChar char="Ø"/>
            </a:pPr>
            <a:r>
              <a:rPr lang="en-GB" sz="2200" b="0" dirty="0">
                <a:effectLst/>
                <a:latin typeface="Arial"/>
                <a:ea typeface="MS PGothic"/>
                <a:cs typeface="Arial"/>
              </a:rPr>
              <a:t>a case examiner has found a registrant’s fitness to practise to be impaired and has imposed a measure due to a non-responding registrant; </a:t>
            </a:r>
          </a:p>
          <a:p>
            <a:pPr marL="457200" indent="-457200">
              <a:buFont typeface="Wingdings" panose="05000000000000000000" pitchFamily="2" charset="2"/>
              <a:buChar char="Ø"/>
            </a:pPr>
            <a:r>
              <a:rPr lang="en-GB" sz="2200" b="0" dirty="0">
                <a:effectLst/>
                <a:latin typeface="Arial"/>
                <a:ea typeface="MS PGothic"/>
                <a:cs typeface="Arial"/>
              </a:rPr>
              <a:t>a case examiner has found a registrant’s fitness to practise to be impaired, and a registrant has accepted the proposed outcome and measure; </a:t>
            </a:r>
          </a:p>
          <a:p>
            <a:pPr marL="457200" indent="-457200">
              <a:buFont typeface="Wingdings" panose="05000000000000000000" pitchFamily="2" charset="2"/>
              <a:buChar char="Ø"/>
            </a:pPr>
            <a:r>
              <a:rPr lang="en-GB" sz="2200" b="0" dirty="0">
                <a:effectLst/>
                <a:latin typeface="Arial"/>
                <a:ea typeface="MS PGothic"/>
                <a:cs typeface="Arial"/>
              </a:rPr>
              <a:t>a Fitness to Practise panel has found a registrant’s fitness to practise to be impaired and has imposed a measure;</a:t>
            </a:r>
            <a:r>
              <a:rPr lang="en-GB" sz="2200" b="0" dirty="0">
                <a:latin typeface="Arial"/>
                <a:ea typeface="MS PGothic"/>
                <a:cs typeface="Arial"/>
              </a:rPr>
              <a:t> </a:t>
            </a:r>
            <a:endParaRPr lang="en-GB" sz="2200" b="0" dirty="0">
              <a:effectLst/>
              <a:latin typeface="Arial"/>
              <a:ea typeface="MS PGothic"/>
              <a:cs typeface="Arial"/>
            </a:endParaRPr>
          </a:p>
          <a:p>
            <a:pPr marL="457200" indent="-457200">
              <a:buFont typeface="Wingdings" panose="05000000000000000000" pitchFamily="2" charset="2"/>
              <a:buChar char="Ø"/>
            </a:pPr>
            <a:r>
              <a:rPr lang="en-GB" sz="2200" b="0" dirty="0">
                <a:effectLst/>
                <a:latin typeface="Arial"/>
                <a:ea typeface="MS PGothic"/>
                <a:cs typeface="Arial"/>
              </a:rPr>
              <a:t>an Interim Measures panel has imposed a measure</a:t>
            </a:r>
            <a:r>
              <a:rPr lang="en-GB" sz="2200" b="0" dirty="0">
                <a:latin typeface="Arial"/>
                <a:ea typeface="MS PGothic"/>
                <a:cs typeface="Arial"/>
              </a:rPr>
              <a:t>; and</a:t>
            </a:r>
            <a:endParaRPr lang="en-GB" sz="2200" dirty="0">
              <a:latin typeface="Arial"/>
              <a:ea typeface="MS PGothic"/>
              <a:cs typeface="Arial"/>
            </a:endParaRPr>
          </a:p>
          <a:p>
            <a:pPr marL="457200" indent="-457200">
              <a:buFont typeface="Wingdings" panose="05000000000000000000" pitchFamily="2" charset="2"/>
              <a:buChar char="Ø"/>
            </a:pPr>
            <a:r>
              <a:rPr lang="en-GB" sz="2200" b="0" dirty="0">
                <a:latin typeface="Arial"/>
                <a:ea typeface="MS PGothic"/>
                <a:cs typeface="Arial"/>
              </a:rPr>
              <a:t>registrants</a:t>
            </a:r>
            <a:r>
              <a:rPr lang="en-GB" sz="2200" b="0" dirty="0">
                <a:effectLst/>
                <a:latin typeface="Arial"/>
                <a:ea typeface="MS PGothic"/>
                <a:cs typeface="Arial"/>
              </a:rPr>
              <a:t> will have the righ</a:t>
            </a:r>
            <a:r>
              <a:rPr lang="en-GB" sz="2200" b="0" dirty="0">
                <a:latin typeface="Arial"/>
                <a:ea typeface="MS PGothic"/>
                <a:cs typeface="Arial"/>
              </a:rPr>
              <a:t>t to appeal decisions by a </a:t>
            </a:r>
            <a:r>
              <a:rPr lang="en-GB" sz="2200" b="0" dirty="0">
                <a:effectLst/>
                <a:latin typeface="Arial"/>
                <a:ea typeface="MS PGothic"/>
                <a:cs typeface="Arial"/>
              </a:rPr>
              <a:t>Fitness to Practise panel or Interim Measures panel </a:t>
            </a:r>
            <a:r>
              <a:rPr lang="en-GB" sz="2200" b="0" dirty="0">
                <a:latin typeface="Arial"/>
                <a:ea typeface="MS PGothic"/>
                <a:cs typeface="Arial"/>
              </a:rPr>
              <a:t>to the High Court </a:t>
            </a:r>
            <a:r>
              <a:rPr lang="en-GB" sz="2200" b="0" dirty="0">
                <a:ea typeface="+mn-lt"/>
                <a:cs typeface="+mn-lt"/>
              </a:rPr>
              <a:t>in England and Wales, the Court of Session in Scotland, or the High Court in Northern Ireland</a:t>
            </a:r>
            <a:r>
              <a:rPr lang="en-GB" sz="2200" b="0" dirty="0">
                <a:effectLst/>
                <a:latin typeface="Arial"/>
                <a:ea typeface="MS PGothic"/>
                <a:cs typeface="Arial"/>
              </a:rPr>
              <a:t>.</a:t>
            </a:r>
            <a:endParaRPr lang="en-GB" sz="2200" dirty="0">
              <a:cs typeface="Arial"/>
            </a:endParaRPr>
          </a:p>
          <a:p>
            <a:endParaRPr lang="en-GB" sz="2900" b="0" dirty="0">
              <a:latin typeface="Arial" panose="020B0604020202020204" pitchFamily="34" charset="0"/>
              <a:ea typeface="MS PGothic" panose="020B0600070205080204" pitchFamily="34" charset="-128"/>
              <a:cs typeface="Arial" panose="020B0604020202020204" pitchFamily="34" charset="0"/>
            </a:endParaRPr>
          </a:p>
          <a:p>
            <a:endParaRPr lang="en-GB" sz="1800" dirty="0">
              <a:effectLst/>
              <a:latin typeface="Arial" panose="020B0604020202020204" pitchFamily="34" charset="0"/>
              <a:ea typeface="MS PGothic" panose="020B0600070205080204" pitchFamily="34" charset="-128"/>
              <a:cs typeface="Arial" panose="020B0604020202020204" pitchFamily="34" charset="0"/>
            </a:endParaRPr>
          </a:p>
          <a:p>
            <a:endParaRPr lang="en-GB" dirty="0">
              <a:effectLst/>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5169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1A55-E5AF-4911-8F79-595DA5816089}"/>
              </a:ext>
            </a:extLst>
          </p:cNvPr>
          <p:cNvSpPr>
            <a:spLocks noGrp="1"/>
          </p:cNvSpPr>
          <p:nvPr>
            <p:ph type="title"/>
          </p:nvPr>
        </p:nvSpPr>
        <p:spPr/>
        <p:txBody>
          <a:bodyPr>
            <a:normAutofit fontScale="90000"/>
          </a:bodyPr>
          <a:lstStyle/>
          <a:p>
            <a:r>
              <a:rPr lang="en-GB" b="1"/>
              <a:t>4.  Registration</a:t>
            </a:r>
            <a:br>
              <a:rPr lang="en-GB">
                <a:cs typeface="Arial"/>
              </a:rPr>
            </a:br>
            <a:endParaRPr lang="en-GB"/>
          </a:p>
        </p:txBody>
      </p:sp>
      <p:sp>
        <p:nvSpPr>
          <p:cNvPr id="3" name="Content Placeholder 2">
            <a:extLst>
              <a:ext uri="{FF2B5EF4-FFF2-40B4-BE49-F238E27FC236}">
                <a16:creationId xmlns:a16="http://schemas.microsoft.com/office/drawing/2014/main" id="{1EF7E56A-2A5C-41C5-BD33-3EC8218CB55D}"/>
              </a:ext>
            </a:extLst>
          </p:cNvPr>
          <p:cNvSpPr>
            <a:spLocks noGrp="1"/>
          </p:cNvSpPr>
          <p:nvPr>
            <p:ph idx="1"/>
          </p:nvPr>
        </p:nvSpPr>
        <p:spPr/>
        <p:txBody>
          <a:bodyPr vert="horz" lIns="91440" tIns="45720" rIns="91440" bIns="45720" rtlCol="0" anchor="t">
            <a:normAutofit lnSpcReduction="10000"/>
          </a:bodyPr>
          <a:lstStyle/>
          <a:p>
            <a:pPr marL="457200" lvl="1"/>
            <a:r>
              <a:rPr lang="en-GB" sz="1800">
                <a:cs typeface="Arial"/>
              </a:rPr>
              <a:t>We will provide regulators with simpler, flexible registration powers</a:t>
            </a:r>
          </a:p>
          <a:p>
            <a:pPr marL="457200" lvl="1"/>
            <a:endParaRPr lang="en-GB" sz="1800">
              <a:cs typeface="Arial"/>
            </a:endParaRPr>
          </a:p>
          <a:p>
            <a:pPr marL="742950" lvl="1" indent="-285750">
              <a:buFont typeface="Courier New" panose="02070309020205020404" pitchFamily="49" charset="0"/>
              <a:buChar char="o"/>
            </a:pPr>
            <a:r>
              <a:rPr lang="en-GB" sz="1800" b="0">
                <a:ea typeface="+mn-lt"/>
                <a:cs typeface="+mn-lt"/>
              </a:rPr>
              <a:t>Regulators will have greater flexibility to set out their own processes and procedures in relation to registration through rules or guidance, rather than these being fixed in legislation.</a:t>
            </a:r>
          </a:p>
          <a:p>
            <a:pPr marL="742950" lvl="1" indent="-285750">
              <a:buFont typeface="Courier New" panose="02070309020205020404" pitchFamily="49" charset="0"/>
              <a:buChar char="o"/>
            </a:pPr>
            <a:r>
              <a:rPr lang="en-GB" sz="1800" b="0">
                <a:ea typeface="Times New Roman" panose="02020603050405020304" pitchFamily="18" charset="0"/>
                <a:cs typeface="Arial"/>
              </a:rPr>
              <a:t>R</a:t>
            </a:r>
            <a:r>
              <a:rPr lang="en-GB" sz="1800" b="0">
                <a:effectLst/>
                <a:ea typeface="Times New Roman" panose="02020603050405020304" pitchFamily="18" charset="0"/>
                <a:cs typeface="Arial"/>
              </a:rPr>
              <a:t>egulators will </a:t>
            </a:r>
            <a:r>
              <a:rPr lang="en-GB" sz="1800" b="0">
                <a:ea typeface="Times New Roman" panose="02020603050405020304" pitchFamily="18" charset="0"/>
                <a:cs typeface="Arial"/>
              </a:rPr>
              <a:t>be required </a:t>
            </a:r>
            <a:r>
              <a:rPr lang="en-GB" sz="1800" b="0">
                <a:effectLst/>
                <a:ea typeface="Times New Roman" panose="02020603050405020304" pitchFamily="18" charset="0"/>
                <a:cs typeface="Arial"/>
              </a:rPr>
              <a:t>to set </a:t>
            </a:r>
            <a:r>
              <a:rPr lang="en-GB" sz="1800" b="0">
                <a:ea typeface="Times New Roman" panose="02020603050405020304" pitchFamily="18" charset="0"/>
                <a:cs typeface="Arial"/>
              </a:rPr>
              <a:t>the </a:t>
            </a:r>
            <a:r>
              <a:rPr lang="en-GB" sz="1800" b="0">
                <a:effectLst/>
                <a:ea typeface="Times New Roman" panose="02020603050405020304" pitchFamily="18" charset="0"/>
                <a:cs typeface="Arial"/>
              </a:rPr>
              <a:t>standards of education, training, knowledge, skills, experience, conduct, performance, </a:t>
            </a:r>
            <a:r>
              <a:rPr lang="en-GB" sz="1800" b="0">
                <a:ea typeface="Times New Roman" panose="02020603050405020304" pitchFamily="18" charset="0"/>
                <a:cs typeface="Arial"/>
              </a:rPr>
              <a:t>ethics, English</a:t>
            </a:r>
            <a:r>
              <a:rPr lang="en-GB" sz="1800" b="0">
                <a:effectLst/>
                <a:ea typeface="Times New Roman" panose="02020603050405020304" pitchFamily="18" charset="0"/>
                <a:cs typeface="Arial"/>
              </a:rPr>
              <a:t> </a:t>
            </a:r>
            <a:r>
              <a:rPr lang="en-GB" sz="1800" b="0">
                <a:ea typeface="Times New Roman" panose="02020603050405020304" pitchFamily="18" charset="0"/>
                <a:cs typeface="Arial"/>
              </a:rPr>
              <a:t>language and have a power to determine any additional requirements for registration.  </a:t>
            </a:r>
          </a:p>
          <a:p>
            <a:pPr marL="742950" lvl="1" indent="-285750">
              <a:buFont typeface="Courier New" panose="02070309020205020404" pitchFamily="49" charset="0"/>
              <a:buChar char="o"/>
            </a:pPr>
            <a:r>
              <a:rPr lang="en-GB" sz="1800" b="0">
                <a:ea typeface="Times New Roman" panose="02020603050405020304" pitchFamily="18" charset="0"/>
                <a:cs typeface="Arial"/>
              </a:rPr>
              <a:t>Regulators will be required to </a:t>
            </a:r>
            <a:r>
              <a:rPr lang="en-GB" sz="1800" b="0">
                <a:cs typeface="Arial"/>
              </a:rPr>
              <a:t>establish processes for the on-going assurance of professionals on their register. Regulators will be given powers to determine the standards relevant to this process. </a:t>
            </a:r>
          </a:p>
          <a:p>
            <a:pPr marL="742950" lvl="1" indent="-285750">
              <a:buFont typeface="Courier New" panose="02070309020205020404" pitchFamily="49" charset="0"/>
              <a:buChar char="o"/>
            </a:pPr>
            <a:r>
              <a:rPr lang="en-GB" sz="1800" b="0">
                <a:ea typeface="+mn-lt"/>
                <a:cs typeface="+mn-lt"/>
              </a:rPr>
              <a:t>Regulators will be able to establish different categories of registration set conditions on the scope of practice of groups of registrants who fulfil criteria as determined by regulators e.g. provisional registration</a:t>
            </a:r>
          </a:p>
          <a:p>
            <a:pPr marL="742950" lvl="1" indent="-285750">
              <a:buFont typeface="Courier New" panose="02070309020205020404" pitchFamily="49" charset="0"/>
              <a:buChar char="o"/>
            </a:pPr>
            <a:r>
              <a:rPr lang="en-GB" sz="1800" b="0">
                <a:ea typeface="+mn-lt"/>
                <a:cs typeface="+mn-lt"/>
              </a:rPr>
              <a:t>Regulators will be able to annotate the register to reflect requirements set out in other provisions or legislation. </a:t>
            </a:r>
            <a:endParaRPr lang="en-GB" sz="1800" b="0">
              <a:cs typeface="Arial"/>
            </a:endParaRPr>
          </a:p>
          <a:p>
            <a:pPr marL="742950" lvl="1" indent="-285750">
              <a:buFont typeface="Courier New" panose="02070309020205020404" pitchFamily="49" charset="0"/>
              <a:buChar char="o"/>
            </a:pPr>
            <a:r>
              <a:rPr lang="en-GB" sz="1800" b="0">
                <a:cs typeface="Arial"/>
              </a:rPr>
              <a:t>These flexibilities are intended to support a range of approaches to registration and enable regulators to flex their process to reflect changes to the healthcare workforce.  </a:t>
            </a:r>
          </a:p>
          <a:p>
            <a:endParaRPr lang="en-GB"/>
          </a:p>
        </p:txBody>
      </p:sp>
    </p:spTree>
    <p:extLst>
      <p:ext uri="{BB962C8B-B14F-4D97-AF65-F5344CB8AC3E}">
        <p14:creationId xmlns:p14="http://schemas.microsoft.com/office/powerpoint/2010/main" val="166129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896FB-E366-4556-B2EC-250C4493A81D}"/>
              </a:ext>
            </a:extLst>
          </p:cNvPr>
          <p:cNvSpPr>
            <a:spLocks noGrp="1"/>
          </p:cNvSpPr>
          <p:nvPr>
            <p:ph type="title"/>
          </p:nvPr>
        </p:nvSpPr>
        <p:spPr/>
        <p:txBody>
          <a:bodyPr/>
          <a:lstStyle/>
          <a:p>
            <a:r>
              <a:rPr lang="en-GB"/>
              <a:t>Appeals</a:t>
            </a:r>
          </a:p>
        </p:txBody>
      </p:sp>
      <p:sp>
        <p:nvSpPr>
          <p:cNvPr id="3" name="Content Placeholder 2">
            <a:extLst>
              <a:ext uri="{FF2B5EF4-FFF2-40B4-BE49-F238E27FC236}">
                <a16:creationId xmlns:a16="http://schemas.microsoft.com/office/drawing/2014/main" id="{2B0CA64D-8DC7-48D8-B6A6-F727737E7852}"/>
              </a:ext>
            </a:extLst>
          </p:cNvPr>
          <p:cNvSpPr>
            <a:spLocks noGrp="1"/>
          </p:cNvSpPr>
          <p:nvPr>
            <p:ph idx="1"/>
          </p:nvPr>
        </p:nvSpPr>
        <p:spPr>
          <a:xfrm>
            <a:off x="360000" y="1196180"/>
            <a:ext cx="5613069" cy="4801405"/>
          </a:xfrm>
          <a:ln>
            <a:solidFill>
              <a:schemeClr val="accent1"/>
            </a:solidFill>
          </a:ln>
        </p:spPr>
        <p:txBody>
          <a:bodyPr vert="horz" lIns="91440" tIns="45720" rIns="91440" bIns="45720" rtlCol="0" anchor="t">
            <a:normAutofit/>
          </a:bodyPr>
          <a:lstStyle/>
          <a:p>
            <a:r>
              <a:rPr lang="en-GB" sz="1800"/>
              <a:t>Revisions Appeals Model</a:t>
            </a:r>
          </a:p>
          <a:p>
            <a:r>
              <a:rPr lang="en-GB" sz="1800" b="0"/>
              <a:t>The model for appeals has now been simplified into a four-stage process based on Regulators feedback:</a:t>
            </a:r>
            <a:endParaRPr lang="en-GB" sz="1800" b="0">
              <a:cs typeface="Arial"/>
            </a:endParaRPr>
          </a:p>
          <a:p>
            <a:endParaRPr lang="en-GB"/>
          </a:p>
          <a:p>
            <a:endParaRPr lang="en-GB"/>
          </a:p>
          <a:p>
            <a:endParaRPr lang="en-GB"/>
          </a:p>
          <a:p>
            <a:endParaRPr lang="en-GB"/>
          </a:p>
          <a:p>
            <a:endParaRPr lang="en-GB"/>
          </a:p>
          <a:p>
            <a:endParaRPr lang="en-GB" sz="1800" b="0">
              <a:cs typeface="Arial"/>
            </a:endParaRPr>
          </a:p>
          <a:p>
            <a:r>
              <a:rPr lang="en-GB" sz="1800" b="0">
                <a:cs typeface="Arial"/>
              </a:rPr>
              <a:t>Regulators must make rules about the constitution of a Panel. </a:t>
            </a:r>
          </a:p>
        </p:txBody>
      </p:sp>
      <p:graphicFrame>
        <p:nvGraphicFramePr>
          <p:cNvPr id="7" name="Diagram 6">
            <a:extLst>
              <a:ext uri="{FF2B5EF4-FFF2-40B4-BE49-F238E27FC236}">
                <a16:creationId xmlns:a16="http://schemas.microsoft.com/office/drawing/2014/main" id="{9352F92A-42D6-4750-A3B7-A5FF175282A9}"/>
              </a:ext>
            </a:extLst>
          </p:cNvPr>
          <p:cNvGraphicFramePr/>
          <p:nvPr>
            <p:extLst>
              <p:ext uri="{D42A27DB-BD31-4B8C-83A1-F6EECF244321}">
                <p14:modId xmlns:p14="http://schemas.microsoft.com/office/powerpoint/2010/main" val="1669190868"/>
              </p:ext>
            </p:extLst>
          </p:nvPr>
        </p:nvGraphicFramePr>
        <p:xfrm>
          <a:off x="894651" y="2788750"/>
          <a:ext cx="43942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6B8EBCF0-C03C-4FC3-98DC-BFC5095EF517}"/>
              </a:ext>
            </a:extLst>
          </p:cNvPr>
          <p:cNvSpPr txBox="1"/>
          <p:nvPr/>
        </p:nvSpPr>
        <p:spPr>
          <a:xfrm>
            <a:off x="6218930" y="1204839"/>
            <a:ext cx="5613070" cy="3416320"/>
          </a:xfrm>
          <a:prstGeom prst="rect">
            <a:avLst/>
          </a:prstGeom>
          <a:noFill/>
          <a:ln>
            <a:solidFill>
              <a:schemeClr val="accent1"/>
            </a:solidFill>
          </a:ln>
        </p:spPr>
        <p:txBody>
          <a:bodyPr wrap="square" lIns="91440" tIns="45720" rIns="91440" bIns="45720" rtlCol="0" anchor="t">
            <a:spAutoFit/>
          </a:bodyPr>
          <a:lstStyle/>
          <a:p>
            <a:r>
              <a:rPr lang="en-GB" b="1" dirty="0"/>
              <a:t>Some examples of variations </a:t>
            </a:r>
            <a:r>
              <a:rPr lang="en-GB" b="1"/>
              <a:t>to the model</a:t>
            </a:r>
            <a:r>
              <a:rPr lang="en-GB" b="1" dirty="0"/>
              <a:t>:</a:t>
            </a:r>
            <a:endParaRPr lang="en-GB" b="1"/>
          </a:p>
          <a:p>
            <a:pPr marL="285750" indent="-285750">
              <a:buFont typeface="Arial" panose="020B0604020202020204" pitchFamily="34" charset="0"/>
              <a:buChar char="•"/>
            </a:pPr>
            <a:r>
              <a:rPr lang="en-GB">
                <a:ea typeface="Calibri" panose="020F0502020204030204" pitchFamily="34" charset="0"/>
                <a:cs typeface="Arial"/>
              </a:rPr>
              <a:t>N</a:t>
            </a:r>
            <a:r>
              <a:rPr lang="en-GB" sz="1800">
                <a:effectLst/>
                <a:ea typeface="Calibri" panose="020F0502020204030204" pitchFamily="34" charset="0"/>
                <a:cs typeface="Arial"/>
              </a:rPr>
              <a:t>o right of appeal </a:t>
            </a:r>
            <a:r>
              <a:rPr lang="en-GB">
                <a:ea typeface="Calibri" panose="020F0502020204030204" pitchFamily="34" charset="0"/>
                <a:cs typeface="Arial"/>
              </a:rPr>
              <a:t>for decisions </a:t>
            </a:r>
            <a:r>
              <a:rPr lang="en-GB" dirty="0">
                <a:ea typeface="Calibri" panose="020F0502020204030204" pitchFamily="34" charset="0"/>
                <a:cs typeface="Arial"/>
              </a:rPr>
              <a:t>relating</a:t>
            </a:r>
            <a:r>
              <a:rPr lang="en-GB" sz="1800" dirty="0">
                <a:effectLst/>
                <a:ea typeface="Calibri" panose="020F0502020204030204" pitchFamily="34" charset="0"/>
                <a:cs typeface="Arial"/>
              </a:rPr>
              <a:t> </a:t>
            </a:r>
            <a:r>
              <a:rPr lang="en-GB">
                <a:ea typeface="Calibri" panose="020F0502020204030204" pitchFamily="34" charset="0"/>
                <a:cs typeface="Arial"/>
              </a:rPr>
              <a:t>to</a:t>
            </a:r>
            <a:r>
              <a:rPr lang="en-GB" dirty="0">
                <a:ea typeface="Calibri" panose="020F0502020204030204" pitchFamily="34" charset="0"/>
                <a:cs typeface="Arial"/>
              </a:rPr>
              <a:t>  persons</a:t>
            </a:r>
            <a:r>
              <a:rPr lang="en-GB" sz="1800">
                <a:effectLst/>
                <a:ea typeface="Calibri" panose="020F0502020204030204" pitchFamily="34" charset="0"/>
                <a:cs typeface="Arial"/>
              </a:rPr>
              <a:t> registered under the emergency provisions.</a:t>
            </a:r>
          </a:p>
          <a:p>
            <a:pPr marL="285750" indent="-285750">
              <a:buFont typeface="Arial" panose="020B0604020202020204" pitchFamily="34" charset="0"/>
              <a:buChar char="•"/>
            </a:pPr>
            <a:r>
              <a:rPr lang="en-GB" dirty="0">
                <a:ea typeface="Calibri" panose="020F0502020204030204" pitchFamily="34" charset="0"/>
                <a:cs typeface="Arial"/>
              </a:rPr>
              <a:t>No right of appeal where a person has failed to apply for registration in accordance with Regulator rules.</a:t>
            </a:r>
          </a:p>
          <a:p>
            <a:pPr marL="285750" indent="-285750">
              <a:buFont typeface="Arial" panose="020B0604020202020204" pitchFamily="34" charset="0"/>
              <a:buChar char="•"/>
            </a:pPr>
            <a:r>
              <a:rPr lang="en-GB" dirty="0">
                <a:ea typeface="Calibri" panose="020F0502020204030204" pitchFamily="34" charset="0"/>
                <a:cs typeface="Arial"/>
              </a:rPr>
              <a:t>No right of appeal against a decision where it</a:t>
            </a:r>
            <a:r>
              <a:rPr lang="en-GB" sz="1800" dirty="0">
                <a:effectLst/>
                <a:ea typeface="Calibri" panose="020F0502020204030204" pitchFamily="34" charset="0"/>
                <a:cs typeface="Arial"/>
              </a:rPr>
              <a:t> relates solely to the non-payment of a fee in accordance with rules.</a:t>
            </a:r>
          </a:p>
          <a:p>
            <a:pPr marL="285750" indent="-285750">
              <a:buFont typeface="Arial" panose="020B0604020202020204" pitchFamily="34" charset="0"/>
              <a:buChar char="•"/>
            </a:pPr>
            <a:r>
              <a:rPr lang="en-GB">
                <a:ea typeface="Calibri" panose="020F0502020204030204" pitchFamily="34" charset="0"/>
                <a:cs typeface="Arial"/>
              </a:rPr>
              <a:t>Automatic removal for a listed offence follows a different process.</a:t>
            </a:r>
          </a:p>
        </p:txBody>
      </p:sp>
    </p:spTree>
    <p:extLst>
      <p:ext uri="{BB962C8B-B14F-4D97-AF65-F5344CB8AC3E}">
        <p14:creationId xmlns:p14="http://schemas.microsoft.com/office/powerpoint/2010/main" val="3912605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8F60E-06FC-49EF-862B-34B258669C05}"/>
              </a:ext>
            </a:extLst>
          </p:cNvPr>
          <p:cNvSpPr>
            <a:spLocks noGrp="1"/>
          </p:cNvSpPr>
          <p:nvPr>
            <p:ph type="title"/>
          </p:nvPr>
        </p:nvSpPr>
        <p:spPr/>
        <p:txBody>
          <a:bodyPr/>
          <a:lstStyle/>
          <a:p>
            <a:r>
              <a:rPr lang="en-GB"/>
              <a:t>Next Steps</a:t>
            </a:r>
          </a:p>
        </p:txBody>
      </p:sp>
      <p:sp>
        <p:nvSpPr>
          <p:cNvPr id="3" name="Content Placeholder 2">
            <a:extLst>
              <a:ext uri="{FF2B5EF4-FFF2-40B4-BE49-F238E27FC236}">
                <a16:creationId xmlns:a16="http://schemas.microsoft.com/office/drawing/2014/main" id="{30090380-4635-4667-9637-538FD0780368}"/>
              </a:ext>
            </a:extLst>
          </p:cNvPr>
          <p:cNvSpPr>
            <a:spLocks noGrp="1"/>
          </p:cNvSpPr>
          <p:nvPr>
            <p:ph idx="1"/>
          </p:nvPr>
        </p:nvSpPr>
        <p:spPr/>
        <p:txBody>
          <a:bodyPr vert="horz" lIns="91440" tIns="45720" rIns="91440" bIns="45720" rtlCol="0" anchor="t">
            <a:normAutofit/>
          </a:bodyPr>
          <a:lstStyle/>
          <a:p>
            <a:pPr marL="285750" indent="-285750">
              <a:buFont typeface="Arial" panose="020B0604020202020204" pitchFamily="34" charset="0"/>
              <a:buChar char="•"/>
            </a:pPr>
            <a:r>
              <a:rPr lang="en-GB" sz="1800" b="0">
                <a:ea typeface="+mn-lt"/>
                <a:cs typeface="+mn-lt"/>
              </a:rPr>
              <a:t>We are planning to publish the Government response to the 2021 </a:t>
            </a:r>
            <a:r>
              <a:rPr lang="en-GB" sz="1800" b="0">
                <a:ea typeface="+mn-lt"/>
                <a:cs typeface="+mn-lt"/>
                <a:hlinkClick r:id="rId2"/>
              </a:rPr>
              <a:t>Regulating Healthcare Professionals, Protecting the Public Consultation</a:t>
            </a:r>
            <a:r>
              <a:rPr lang="en-GB" sz="1800" b="0">
                <a:ea typeface="+mn-lt"/>
                <a:cs typeface="+mn-lt"/>
              </a:rPr>
              <a:t> later this year.</a:t>
            </a:r>
            <a:endParaRPr lang="en-GB" sz="1800" b="0"/>
          </a:p>
          <a:p>
            <a:pPr marL="285750" indent="-285750">
              <a:buFont typeface="Arial" panose="020B0604020202020204" pitchFamily="34" charset="0"/>
              <a:buChar char="•"/>
            </a:pPr>
            <a:r>
              <a:rPr lang="en-GB" sz="1800" b="0"/>
              <a:t>The Anaesthesia Associates and Physician Associates Order (AAPAO) is undergoing formal legal checks ahead of a three month consultation on the draft legislation in commencing Autumn 2022. We expect the legislation to be laid in the second half of next year. </a:t>
            </a:r>
            <a:endParaRPr lang="en-GB" sz="1800" b="0">
              <a:cs typeface="Arial"/>
            </a:endParaRPr>
          </a:p>
          <a:p>
            <a:pPr marL="285750" indent="-285750">
              <a:buFont typeface="Arial" panose="020B0604020202020204" pitchFamily="34" charset="0"/>
              <a:buChar char="•"/>
            </a:pPr>
            <a:r>
              <a:rPr lang="en-GB" sz="1800" b="0"/>
              <a:t>Building on the AAPAO as template, we will then bring forward further legislation to introduce these changes to all healthcare professional regulators and all regulated healthcare professions. We recognise that some regulators will require specific provisions to be drafted to reflect specific functions or issues (e.g. where the also regulate businesses or premises, title protection).</a:t>
            </a:r>
            <a:endParaRPr lang="en-GB" sz="1800" b="0">
              <a:cs typeface="Arial"/>
            </a:endParaRPr>
          </a:p>
          <a:p>
            <a:pPr marL="285750" indent="-285750">
              <a:buFont typeface="Arial" panose="020B0604020202020204" pitchFamily="34" charset="0"/>
              <a:buChar char="•"/>
            </a:pPr>
            <a:r>
              <a:rPr lang="en-GB" sz="1800" b="0"/>
              <a:t>We will set out the timetable and sequence for these reforms in due course. Our expectation is that we will be able to progress multiple regulators’ at the same time. </a:t>
            </a:r>
          </a:p>
          <a:p>
            <a:pPr marL="285750" indent="-285750">
              <a:buFont typeface="Arial" panose="020B0604020202020204" pitchFamily="34" charset="0"/>
              <a:buChar char="•"/>
            </a:pPr>
            <a:r>
              <a:rPr lang="en-GB" sz="1800" b="0"/>
              <a:t>Once each regulators new legislation is developed, it will need to produce and consult on a complete set of rules, which set out the detail on how they will regulate their profession(s) using the new powers.</a:t>
            </a:r>
            <a:endParaRPr lang="en-GB" sz="1800" b="0">
              <a:cs typeface="Arial"/>
            </a:endParaRPr>
          </a:p>
          <a:p>
            <a:endParaRPr lang="en-GB" sz="2400"/>
          </a:p>
          <a:p>
            <a:endParaRPr lang="en-GB"/>
          </a:p>
        </p:txBody>
      </p:sp>
    </p:spTree>
    <p:extLst>
      <p:ext uri="{BB962C8B-B14F-4D97-AF65-F5344CB8AC3E}">
        <p14:creationId xmlns:p14="http://schemas.microsoft.com/office/powerpoint/2010/main" val="392102145"/>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78397437D50449BC250045E3C0EF32" ma:contentTypeVersion="13" ma:contentTypeDescription="Create a new document." ma:contentTypeScope="" ma:versionID="31757dc658ecfb612b7c837370b03e4f">
  <xsd:schema xmlns:xsd="http://www.w3.org/2001/XMLSchema" xmlns:xs="http://www.w3.org/2001/XMLSchema" xmlns:p="http://schemas.microsoft.com/office/2006/metadata/properties" xmlns:ns3="43c5327b-d135-4501-a54b-0ec087ee25d7" xmlns:ns4="b39a6781-f18e-41e5-82fb-14ed9594cf5c" targetNamespace="http://schemas.microsoft.com/office/2006/metadata/properties" ma:root="true" ma:fieldsID="fe9d373b3245a658e630ddec79e5aa6f" ns3:_="" ns4:_="">
    <xsd:import namespace="43c5327b-d135-4501-a54b-0ec087ee25d7"/>
    <xsd:import namespace="b39a6781-f18e-41e5-82fb-14ed9594cf5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c5327b-d135-4501-a54b-0ec087ee25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9a6781-f18e-41e5-82fb-14ed9594cf5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092EE9-3BE7-483D-BCF5-4D85B67AD966}">
  <ds:schemaRefs>
    <ds:schemaRef ds:uri="43c5327b-d135-4501-a54b-0ec087ee25d7"/>
    <ds:schemaRef ds:uri="b39a6781-f18e-41e5-82fb-14ed9594cf5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B3F420A-19A4-4003-BAB6-5E97E08F00FC}">
  <ds:schemaRefs>
    <ds:schemaRef ds:uri="http://schemas.microsoft.com/sharepoint/v3/contenttype/forms"/>
  </ds:schemaRefs>
</ds:datastoreItem>
</file>

<file path=customXml/itemProps3.xml><?xml version="1.0" encoding="utf-8"?>
<ds:datastoreItem xmlns:ds="http://schemas.openxmlformats.org/officeDocument/2006/customXml" ds:itemID="{398201D2-9A4C-4647-9132-F31E7BEFEB10}">
  <ds:schemaRefs>
    <ds:schemaRef ds:uri="43c5327b-d135-4501-a54b-0ec087ee25d7"/>
    <ds:schemaRef ds:uri="b39a6781-f18e-41e5-82fb-14ed9594cf5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FINAL DHSC PPT</Template>
  <TotalTime>0</TotalTime>
  <Words>1330</Words>
  <Application>Microsoft Office PowerPoint</Application>
  <PresentationFormat>Widescreen</PresentationFormat>
  <Paragraphs>103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Wingdings</vt:lpstr>
      <vt:lpstr>Office Theme</vt:lpstr>
      <vt:lpstr>Reform of regulation of health and care professionals</vt:lpstr>
      <vt:lpstr>Reform of regulation of health and care professionals</vt:lpstr>
      <vt:lpstr>General Approach</vt:lpstr>
      <vt:lpstr>The four key areas of reform</vt:lpstr>
      <vt:lpstr>PowerPoint Presentation</vt:lpstr>
      <vt:lpstr>Fitness to Practise Appeals</vt:lpstr>
      <vt:lpstr>4.  Registration </vt:lpstr>
      <vt:lpstr>Appeals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Hall, Duncan</cp:lastModifiedBy>
  <cp:revision>1</cp:revision>
  <dcterms:created xsi:type="dcterms:W3CDTF">2018-09-10T12:23:38Z</dcterms:created>
  <dcterms:modified xsi:type="dcterms:W3CDTF">2022-09-27T14:51:17Z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0x010100F178397437D50449BC250045E3C0EF32</vt:lpwstr>
  </property>
</Properties>
</file>