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8" r:id="rId2"/>
  </p:sldMasterIdLst>
  <p:notesMasterIdLst>
    <p:notesMasterId r:id="rId19"/>
  </p:notesMasterIdLst>
  <p:sldIdLst>
    <p:sldId id="256" r:id="rId3"/>
    <p:sldId id="337" r:id="rId4"/>
    <p:sldId id="338" r:id="rId5"/>
    <p:sldId id="340" r:id="rId6"/>
    <p:sldId id="341" r:id="rId7"/>
    <p:sldId id="342" r:id="rId8"/>
    <p:sldId id="343" r:id="rId9"/>
    <p:sldId id="344" r:id="rId10"/>
    <p:sldId id="345" r:id="rId11"/>
    <p:sldId id="346" r:id="rId12"/>
    <p:sldId id="347" r:id="rId13"/>
    <p:sldId id="348" r:id="rId14"/>
    <p:sldId id="349" r:id="rId15"/>
    <p:sldId id="350" r:id="rId16"/>
    <p:sldId id="352" r:id="rId17"/>
    <p:sldId id="259" r:id="rId1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A2F"/>
    <a:srgbClr val="3E838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74" autoAdjust="0"/>
    <p:restoredTop sz="94660"/>
  </p:normalViewPr>
  <p:slideViewPr>
    <p:cSldViewPr snapToGrid="0">
      <p:cViewPr varScale="1">
        <p:scale>
          <a:sx n="128" d="100"/>
          <a:sy n="128" d="100"/>
        </p:scale>
        <p:origin x="624"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460E0-BD8F-4708-8B88-5FF405CFC77E}" type="datetimeFigureOut">
              <a:rPr lang="en-GB" smtClean="0"/>
              <a:t>27/09/2022</a:t>
            </a:fld>
            <a:endParaRPr lang="en-GB"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C92D2-DC6E-4C1A-B896-DBC52A34F2C0}" type="slidenum">
              <a:rPr lang="en-GB" smtClean="0"/>
              <a:t>‹#›</a:t>
            </a:fld>
            <a:endParaRPr lang="en-GB" dirty="0"/>
          </a:p>
        </p:txBody>
      </p:sp>
    </p:spTree>
    <p:extLst>
      <p:ext uri="{BB962C8B-B14F-4D97-AF65-F5344CB8AC3E}">
        <p14:creationId xmlns:p14="http://schemas.microsoft.com/office/powerpoint/2010/main" val="354452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sky, outdoor, city, river&#10;&#10;Description automatically generated">
            <a:extLst>
              <a:ext uri="{FF2B5EF4-FFF2-40B4-BE49-F238E27FC236}">
                <a16:creationId xmlns:a16="http://schemas.microsoft.com/office/drawing/2014/main" id="{BE34DC55-59CC-B388-405F-167DB860DD7C}"/>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11103"/>
            <a:ext cx="9906000" cy="6869103"/>
          </a:xfrm>
          <a:prstGeom prst="rect">
            <a:avLst/>
          </a:prstGeom>
          <a:solidFill>
            <a:schemeClr val="bg1">
              <a:lumMod val="75000"/>
            </a:schemeClr>
          </a:solidFill>
        </p:spPr>
      </p:pic>
      <p:sp>
        <p:nvSpPr>
          <p:cNvPr id="5" name="Footer Placeholder 4"/>
          <p:cNvSpPr>
            <a:spLocks noGrp="1"/>
          </p:cNvSpPr>
          <p:nvPr>
            <p:ph type="ftr" sz="quarter" idx="11"/>
          </p:nvPr>
        </p:nvSpPr>
        <p:spPr/>
        <p:txBody>
          <a:bodyPr/>
          <a:lstStyle>
            <a:lvl1pPr>
              <a:defRPr>
                <a:solidFill>
                  <a:schemeClr val="bg1"/>
                </a:solidFill>
              </a:defRPr>
            </a:lvl1pPr>
          </a:lstStyle>
          <a:p>
            <a:r>
              <a:rPr lang="en-US" dirty="0"/>
              <a:t>www.qebholliswhiteman.co.uk</a:t>
            </a:r>
            <a:endParaRPr lang="en-GB" dirty="0"/>
          </a:p>
        </p:txBody>
      </p:sp>
      <p:sp>
        <p:nvSpPr>
          <p:cNvPr id="8" name="Rectangle 7">
            <a:extLst>
              <a:ext uri="{FF2B5EF4-FFF2-40B4-BE49-F238E27FC236}">
                <a16:creationId xmlns:a16="http://schemas.microsoft.com/office/drawing/2014/main" id="{AC455881-EA68-1E58-50CA-80834ED32ACE}"/>
              </a:ext>
            </a:extLst>
          </p:cNvPr>
          <p:cNvSpPr/>
          <p:nvPr userDrawn="1"/>
        </p:nvSpPr>
        <p:spPr>
          <a:xfrm>
            <a:off x="0" y="-11103"/>
            <a:ext cx="681037" cy="6858000"/>
          </a:xfrm>
          <a:prstGeom prst="rect">
            <a:avLst/>
          </a:prstGeom>
          <a:solidFill>
            <a:srgbClr val="AC1A2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3" descr="C:\Users\jonathan.wagstaff\Pictures\logo.png">
            <a:extLst>
              <a:ext uri="{FF2B5EF4-FFF2-40B4-BE49-F238E27FC236}">
                <a16:creationId xmlns:a16="http://schemas.microsoft.com/office/drawing/2014/main" id="{6851250D-7339-DCE7-67F3-4C6A0FB501C1}"/>
              </a:ext>
            </a:extLst>
          </p:cNvPr>
          <p:cNvPicPr>
            <a:picLocks noChangeAspect="1" noChangeArrowheads="1"/>
          </p:cNvPicPr>
          <p:nvPr userDrawn="1"/>
        </p:nvPicPr>
        <p:blipFill>
          <a:blip r:embed="rId3" cstate="print"/>
          <a:srcRect/>
          <a:stretch>
            <a:fillRect/>
          </a:stretch>
        </p:blipFill>
        <p:spPr bwMode="auto">
          <a:xfrm>
            <a:off x="8193360" y="260648"/>
            <a:ext cx="1331590" cy="814853"/>
          </a:xfrm>
          <a:prstGeom prst="rect">
            <a:avLst/>
          </a:prstGeom>
          <a:noFill/>
          <a:effectLst/>
        </p:spPr>
      </p:pic>
    </p:spTree>
    <p:extLst>
      <p:ext uri="{BB962C8B-B14F-4D97-AF65-F5344CB8AC3E}">
        <p14:creationId xmlns:p14="http://schemas.microsoft.com/office/powerpoint/2010/main" val="23395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68C8C3-A9AE-7BB6-71C7-7FD7727D314E}"/>
              </a:ext>
            </a:extLst>
          </p:cNvPr>
          <p:cNvSpPr>
            <a:spLocks noGrp="1"/>
          </p:cNvSpPr>
          <p:nvPr>
            <p:ph type="dt" sz="half" idx="10"/>
          </p:nvPr>
        </p:nvSpPr>
        <p:spPr/>
        <p:txBody>
          <a:bodyPr/>
          <a:lstStyle/>
          <a:p>
            <a:fld id="{29557EC6-4CF7-4349-A1DE-2F9A6ABA9C5F}" type="datetimeFigureOut">
              <a:rPr lang="en-GB" smtClean="0"/>
              <a:t>27/09/2022</a:t>
            </a:fld>
            <a:endParaRPr lang="en-GB" dirty="0"/>
          </a:p>
        </p:txBody>
      </p:sp>
      <p:sp>
        <p:nvSpPr>
          <p:cNvPr id="3" name="Footer Placeholder 2">
            <a:extLst>
              <a:ext uri="{FF2B5EF4-FFF2-40B4-BE49-F238E27FC236}">
                <a16:creationId xmlns:a16="http://schemas.microsoft.com/office/drawing/2014/main" id="{CF526C14-5E53-678F-F650-7167FC6A73A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705159D-28F0-94BF-406E-CB636811FC50}"/>
              </a:ext>
            </a:extLst>
          </p:cNvPr>
          <p:cNvSpPr>
            <a:spLocks noGrp="1"/>
          </p:cNvSpPr>
          <p:nvPr>
            <p:ph type="sldNum" sz="quarter" idx="12"/>
          </p:nvPr>
        </p:nvSpPr>
        <p:spPr/>
        <p:txBody>
          <a:bodyPr/>
          <a:lstStyle/>
          <a:p>
            <a:fld id="{5B4FCF07-0D99-46ED-A6EB-2FA88374B48C}" type="slidenum">
              <a:rPr lang="en-GB" smtClean="0"/>
              <a:t>‹#›</a:t>
            </a:fld>
            <a:endParaRPr lang="en-GB" dirty="0"/>
          </a:p>
        </p:txBody>
      </p:sp>
    </p:spTree>
    <p:extLst>
      <p:ext uri="{BB962C8B-B14F-4D97-AF65-F5344CB8AC3E}">
        <p14:creationId xmlns:p14="http://schemas.microsoft.com/office/powerpoint/2010/main" val="352177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5A8E4-C1F6-9064-A957-4DF67B34F2FA}"/>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5A9740-82D0-2AE9-4CE4-7101B8369D79}"/>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5FB510-5555-13F9-6D57-791276B4338C}"/>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331885-EFC7-53F8-4AA1-CEE7219692B6}"/>
              </a:ext>
            </a:extLst>
          </p:cNvPr>
          <p:cNvSpPr>
            <a:spLocks noGrp="1"/>
          </p:cNvSpPr>
          <p:nvPr>
            <p:ph type="dt" sz="half" idx="10"/>
          </p:nvPr>
        </p:nvSpPr>
        <p:spPr/>
        <p:txBody>
          <a:bodyPr/>
          <a:lstStyle/>
          <a:p>
            <a:fld id="{29557EC6-4CF7-4349-A1DE-2F9A6ABA9C5F}" type="datetimeFigureOut">
              <a:rPr lang="en-GB" smtClean="0"/>
              <a:t>27/09/2022</a:t>
            </a:fld>
            <a:endParaRPr lang="en-GB" dirty="0"/>
          </a:p>
        </p:txBody>
      </p:sp>
      <p:sp>
        <p:nvSpPr>
          <p:cNvPr id="6" name="Footer Placeholder 5">
            <a:extLst>
              <a:ext uri="{FF2B5EF4-FFF2-40B4-BE49-F238E27FC236}">
                <a16:creationId xmlns:a16="http://schemas.microsoft.com/office/drawing/2014/main" id="{27349D31-D878-3F93-D701-CA53D6AF742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3A6EF2B-C80D-3457-6CFC-8CEA23DBE14F}"/>
              </a:ext>
            </a:extLst>
          </p:cNvPr>
          <p:cNvSpPr>
            <a:spLocks noGrp="1"/>
          </p:cNvSpPr>
          <p:nvPr>
            <p:ph type="sldNum" sz="quarter" idx="12"/>
          </p:nvPr>
        </p:nvSpPr>
        <p:spPr/>
        <p:txBody>
          <a:bodyPr/>
          <a:lstStyle/>
          <a:p>
            <a:fld id="{5B4FCF07-0D99-46ED-A6EB-2FA88374B48C}" type="slidenum">
              <a:rPr lang="en-GB" smtClean="0"/>
              <a:t>‹#›</a:t>
            </a:fld>
            <a:endParaRPr lang="en-GB" dirty="0"/>
          </a:p>
        </p:txBody>
      </p:sp>
    </p:spTree>
    <p:extLst>
      <p:ext uri="{BB962C8B-B14F-4D97-AF65-F5344CB8AC3E}">
        <p14:creationId xmlns:p14="http://schemas.microsoft.com/office/powerpoint/2010/main" val="4324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8189-6085-24BC-65D7-85A440FAC81D}"/>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C8F44C-2997-DC84-E536-9ED94FCDE46C}"/>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FAC624B-5A61-69A5-E4AB-7BF4DE4CDDD9}"/>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0D0A96-BE25-8C41-DD26-E1CC78B32BF0}"/>
              </a:ext>
            </a:extLst>
          </p:cNvPr>
          <p:cNvSpPr>
            <a:spLocks noGrp="1"/>
          </p:cNvSpPr>
          <p:nvPr>
            <p:ph type="dt" sz="half" idx="10"/>
          </p:nvPr>
        </p:nvSpPr>
        <p:spPr/>
        <p:txBody>
          <a:bodyPr/>
          <a:lstStyle/>
          <a:p>
            <a:fld id="{29557EC6-4CF7-4349-A1DE-2F9A6ABA9C5F}" type="datetimeFigureOut">
              <a:rPr lang="en-GB" smtClean="0"/>
              <a:t>27/09/2022</a:t>
            </a:fld>
            <a:endParaRPr lang="en-GB" dirty="0"/>
          </a:p>
        </p:txBody>
      </p:sp>
      <p:sp>
        <p:nvSpPr>
          <p:cNvPr id="6" name="Footer Placeholder 5">
            <a:extLst>
              <a:ext uri="{FF2B5EF4-FFF2-40B4-BE49-F238E27FC236}">
                <a16:creationId xmlns:a16="http://schemas.microsoft.com/office/drawing/2014/main" id="{24111A31-6F49-1F0D-EA4F-F8391B2F7EA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EB03F12-F6BA-ADFC-A348-E0FC92640B25}"/>
              </a:ext>
            </a:extLst>
          </p:cNvPr>
          <p:cNvSpPr>
            <a:spLocks noGrp="1"/>
          </p:cNvSpPr>
          <p:nvPr>
            <p:ph type="sldNum" sz="quarter" idx="12"/>
          </p:nvPr>
        </p:nvSpPr>
        <p:spPr/>
        <p:txBody>
          <a:bodyPr/>
          <a:lstStyle/>
          <a:p>
            <a:fld id="{5B4FCF07-0D99-46ED-A6EB-2FA88374B48C}" type="slidenum">
              <a:rPr lang="en-GB" smtClean="0"/>
              <a:t>‹#›</a:t>
            </a:fld>
            <a:endParaRPr lang="en-GB" dirty="0"/>
          </a:p>
        </p:txBody>
      </p:sp>
    </p:spTree>
    <p:extLst>
      <p:ext uri="{BB962C8B-B14F-4D97-AF65-F5344CB8AC3E}">
        <p14:creationId xmlns:p14="http://schemas.microsoft.com/office/powerpoint/2010/main" val="288585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4B12-DD73-A45C-30F4-87791DF47C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D7C7F0-D843-7D5A-D08F-EB0B057729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9656DA-B886-E0C2-60AD-4DF0AE6CFA69}"/>
              </a:ext>
            </a:extLst>
          </p:cNvPr>
          <p:cNvSpPr>
            <a:spLocks noGrp="1"/>
          </p:cNvSpPr>
          <p:nvPr>
            <p:ph type="dt" sz="half" idx="10"/>
          </p:nvPr>
        </p:nvSpPr>
        <p:spPr/>
        <p:txBody>
          <a:bodyPr/>
          <a:lstStyle/>
          <a:p>
            <a:fld id="{29557EC6-4CF7-4349-A1DE-2F9A6ABA9C5F}" type="datetimeFigureOut">
              <a:rPr lang="en-GB" smtClean="0"/>
              <a:t>27/09/2022</a:t>
            </a:fld>
            <a:endParaRPr lang="en-GB" dirty="0"/>
          </a:p>
        </p:txBody>
      </p:sp>
      <p:sp>
        <p:nvSpPr>
          <p:cNvPr id="5" name="Footer Placeholder 4">
            <a:extLst>
              <a:ext uri="{FF2B5EF4-FFF2-40B4-BE49-F238E27FC236}">
                <a16:creationId xmlns:a16="http://schemas.microsoft.com/office/drawing/2014/main" id="{66D58557-ADE7-9653-BCCE-B4481AA91B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FE1E8C-4FF2-E01A-79C1-CF2EC9D36121}"/>
              </a:ext>
            </a:extLst>
          </p:cNvPr>
          <p:cNvSpPr>
            <a:spLocks noGrp="1"/>
          </p:cNvSpPr>
          <p:nvPr>
            <p:ph type="sldNum" sz="quarter" idx="12"/>
          </p:nvPr>
        </p:nvSpPr>
        <p:spPr/>
        <p:txBody>
          <a:bodyPr/>
          <a:lstStyle/>
          <a:p>
            <a:fld id="{5B4FCF07-0D99-46ED-A6EB-2FA88374B48C}" type="slidenum">
              <a:rPr lang="en-GB" smtClean="0"/>
              <a:t>‹#›</a:t>
            </a:fld>
            <a:endParaRPr lang="en-GB" dirty="0"/>
          </a:p>
        </p:txBody>
      </p:sp>
    </p:spTree>
    <p:extLst>
      <p:ext uri="{BB962C8B-B14F-4D97-AF65-F5344CB8AC3E}">
        <p14:creationId xmlns:p14="http://schemas.microsoft.com/office/powerpoint/2010/main" val="4016957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6C06E4-C2B3-4825-6577-E19B05998B22}"/>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A390AA-8847-D9DC-20CE-CBA60026FA65}"/>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31229A-66D8-C173-3C4F-9FF26C65E108}"/>
              </a:ext>
            </a:extLst>
          </p:cNvPr>
          <p:cNvSpPr>
            <a:spLocks noGrp="1"/>
          </p:cNvSpPr>
          <p:nvPr>
            <p:ph type="dt" sz="half" idx="10"/>
          </p:nvPr>
        </p:nvSpPr>
        <p:spPr/>
        <p:txBody>
          <a:bodyPr/>
          <a:lstStyle/>
          <a:p>
            <a:fld id="{29557EC6-4CF7-4349-A1DE-2F9A6ABA9C5F}" type="datetimeFigureOut">
              <a:rPr lang="en-GB" smtClean="0"/>
              <a:t>27/09/2022</a:t>
            </a:fld>
            <a:endParaRPr lang="en-GB" dirty="0"/>
          </a:p>
        </p:txBody>
      </p:sp>
      <p:sp>
        <p:nvSpPr>
          <p:cNvPr id="5" name="Footer Placeholder 4">
            <a:extLst>
              <a:ext uri="{FF2B5EF4-FFF2-40B4-BE49-F238E27FC236}">
                <a16:creationId xmlns:a16="http://schemas.microsoft.com/office/drawing/2014/main" id="{54753882-5CF3-F5A0-B5A1-6DA67726E13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19C4BCA-5DB3-0BD3-0413-F45CC963BB8F}"/>
              </a:ext>
            </a:extLst>
          </p:cNvPr>
          <p:cNvSpPr>
            <a:spLocks noGrp="1"/>
          </p:cNvSpPr>
          <p:nvPr>
            <p:ph type="sldNum" sz="quarter" idx="12"/>
          </p:nvPr>
        </p:nvSpPr>
        <p:spPr/>
        <p:txBody>
          <a:bodyPr/>
          <a:lstStyle/>
          <a:p>
            <a:fld id="{5B4FCF07-0D99-46ED-A6EB-2FA88374B48C}" type="slidenum">
              <a:rPr lang="en-GB" smtClean="0"/>
              <a:t>‹#›</a:t>
            </a:fld>
            <a:endParaRPr lang="en-GB" dirty="0"/>
          </a:p>
        </p:txBody>
      </p:sp>
    </p:spTree>
    <p:extLst>
      <p:ext uri="{BB962C8B-B14F-4D97-AF65-F5344CB8AC3E}">
        <p14:creationId xmlns:p14="http://schemas.microsoft.com/office/powerpoint/2010/main" val="361740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6E57C-0B00-11A3-B8BE-0CBA7A9C1652}"/>
              </a:ext>
            </a:extLst>
          </p:cNvPr>
          <p:cNvSpPr/>
          <p:nvPr userDrawn="1"/>
        </p:nvSpPr>
        <p:spPr>
          <a:xfrm>
            <a:off x="0" y="6356352"/>
            <a:ext cx="9906000" cy="5016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p:cNvSpPr>
            <a:spLocks noGrp="1"/>
          </p:cNvSpPr>
          <p:nvPr>
            <p:ph type="ftr" sz="quarter" idx="11"/>
          </p:nvPr>
        </p:nvSpPr>
        <p:spPr/>
        <p:txBody>
          <a:bodyPr/>
          <a:lstStyle>
            <a:lvl1pPr>
              <a:defRPr>
                <a:solidFill>
                  <a:srgbClr val="AC1A2F"/>
                </a:solidFill>
              </a:defRPr>
            </a:lvl1pPr>
          </a:lstStyle>
          <a:p>
            <a:r>
              <a:rPr lang="en-US" dirty="0"/>
              <a:t>www.qebholliswhiteman.co.uk</a:t>
            </a:r>
            <a:endParaRPr lang="en-GB" dirty="0"/>
          </a:p>
        </p:txBody>
      </p:sp>
      <p:sp>
        <p:nvSpPr>
          <p:cNvPr id="8" name="Rectangle 7">
            <a:extLst>
              <a:ext uri="{FF2B5EF4-FFF2-40B4-BE49-F238E27FC236}">
                <a16:creationId xmlns:a16="http://schemas.microsoft.com/office/drawing/2014/main" id="{5F36C530-6A9C-9923-479F-F0E38A21C32C}"/>
              </a:ext>
            </a:extLst>
          </p:cNvPr>
          <p:cNvSpPr/>
          <p:nvPr userDrawn="1"/>
        </p:nvSpPr>
        <p:spPr>
          <a:xfrm>
            <a:off x="0" y="0"/>
            <a:ext cx="9906000" cy="7813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3" descr="C:\Users\jonathan.wagstaff\Pictures\logo.png">
            <a:extLst>
              <a:ext uri="{FF2B5EF4-FFF2-40B4-BE49-F238E27FC236}">
                <a16:creationId xmlns:a16="http://schemas.microsoft.com/office/drawing/2014/main" id="{CB1C1F5C-FADF-AF2C-42B6-81F11EB01BC8}"/>
              </a:ext>
            </a:extLst>
          </p:cNvPr>
          <p:cNvPicPr>
            <a:picLocks noChangeAspect="1" noChangeArrowheads="1"/>
          </p:cNvPicPr>
          <p:nvPr userDrawn="1"/>
        </p:nvPicPr>
        <p:blipFill>
          <a:blip r:embed="rId2" cstate="print"/>
          <a:srcRect/>
          <a:stretch>
            <a:fillRect/>
          </a:stretch>
        </p:blipFill>
        <p:spPr bwMode="auto">
          <a:xfrm>
            <a:off x="279643" y="100625"/>
            <a:ext cx="948043" cy="580145"/>
          </a:xfrm>
          <a:prstGeom prst="rect">
            <a:avLst/>
          </a:prstGeom>
          <a:noFill/>
          <a:effectLst/>
        </p:spPr>
      </p:pic>
    </p:spTree>
    <p:extLst>
      <p:ext uri="{BB962C8B-B14F-4D97-AF65-F5344CB8AC3E}">
        <p14:creationId xmlns:p14="http://schemas.microsoft.com/office/powerpoint/2010/main" val="221173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picture containing sky, outdoor, city, river&#10;&#10;Description automatically generated">
            <a:extLst>
              <a:ext uri="{FF2B5EF4-FFF2-40B4-BE49-F238E27FC236}">
                <a16:creationId xmlns:a16="http://schemas.microsoft.com/office/drawing/2014/main" id="{BE34DC55-59CC-B388-405F-167DB860DD7C}"/>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11103"/>
            <a:ext cx="9906000" cy="6869103"/>
          </a:xfrm>
          <a:prstGeom prst="rect">
            <a:avLst/>
          </a:prstGeom>
          <a:solidFill>
            <a:schemeClr val="bg1">
              <a:lumMod val="75000"/>
            </a:schemeClr>
          </a:solidFill>
        </p:spPr>
      </p:pic>
      <p:sp>
        <p:nvSpPr>
          <p:cNvPr id="5" name="Footer Placeholder 4"/>
          <p:cNvSpPr>
            <a:spLocks noGrp="1"/>
          </p:cNvSpPr>
          <p:nvPr>
            <p:ph type="ftr" sz="quarter" idx="11"/>
          </p:nvPr>
        </p:nvSpPr>
        <p:spPr/>
        <p:txBody>
          <a:bodyPr/>
          <a:lstStyle>
            <a:lvl1pPr>
              <a:defRPr>
                <a:solidFill>
                  <a:schemeClr val="bg1"/>
                </a:solidFill>
              </a:defRPr>
            </a:lvl1pPr>
          </a:lstStyle>
          <a:p>
            <a:r>
              <a:rPr lang="en-US" dirty="0"/>
              <a:t>www.qebholliswhiteman.co.uk</a:t>
            </a:r>
            <a:endParaRPr lang="en-GB" dirty="0"/>
          </a:p>
        </p:txBody>
      </p:sp>
      <p:pic>
        <p:nvPicPr>
          <p:cNvPr id="11" name="Picture 3" descr="C:\Users\jonathan.wagstaff\Pictures\logo.png">
            <a:extLst>
              <a:ext uri="{FF2B5EF4-FFF2-40B4-BE49-F238E27FC236}">
                <a16:creationId xmlns:a16="http://schemas.microsoft.com/office/drawing/2014/main" id="{6851250D-7339-DCE7-67F3-4C6A0FB501C1}"/>
              </a:ext>
            </a:extLst>
          </p:cNvPr>
          <p:cNvPicPr>
            <a:picLocks noChangeAspect="1" noChangeArrowheads="1"/>
          </p:cNvPicPr>
          <p:nvPr userDrawn="1"/>
        </p:nvPicPr>
        <p:blipFill>
          <a:blip r:embed="rId3" cstate="print"/>
          <a:srcRect/>
          <a:stretch>
            <a:fillRect/>
          </a:stretch>
        </p:blipFill>
        <p:spPr bwMode="auto">
          <a:xfrm>
            <a:off x="8193360" y="260648"/>
            <a:ext cx="1331590" cy="814853"/>
          </a:xfrm>
          <a:prstGeom prst="rect">
            <a:avLst/>
          </a:prstGeom>
          <a:noFill/>
          <a:effectLst/>
        </p:spPr>
      </p:pic>
    </p:spTree>
    <p:extLst>
      <p:ext uri="{BB962C8B-B14F-4D97-AF65-F5344CB8AC3E}">
        <p14:creationId xmlns:p14="http://schemas.microsoft.com/office/powerpoint/2010/main" val="245425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F99B8-455A-B820-BBF1-6C42D573C198}"/>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AAC3CA-F72A-566B-5275-896799BB7AAB}"/>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B0A003-9725-1260-DBDE-1B31F559BAE9}"/>
              </a:ext>
            </a:extLst>
          </p:cNvPr>
          <p:cNvSpPr>
            <a:spLocks noGrp="1"/>
          </p:cNvSpPr>
          <p:nvPr>
            <p:ph type="dt" sz="half" idx="10"/>
          </p:nvPr>
        </p:nvSpPr>
        <p:spPr/>
        <p:txBody>
          <a:bodyPr/>
          <a:lstStyle/>
          <a:p>
            <a:fld id="{29557EC6-4CF7-4349-A1DE-2F9A6ABA9C5F}" type="datetimeFigureOut">
              <a:rPr lang="en-GB" smtClean="0"/>
              <a:t>27/09/2022</a:t>
            </a:fld>
            <a:endParaRPr lang="en-GB" dirty="0"/>
          </a:p>
        </p:txBody>
      </p:sp>
      <p:sp>
        <p:nvSpPr>
          <p:cNvPr id="5" name="Footer Placeholder 4">
            <a:extLst>
              <a:ext uri="{FF2B5EF4-FFF2-40B4-BE49-F238E27FC236}">
                <a16:creationId xmlns:a16="http://schemas.microsoft.com/office/drawing/2014/main" id="{49567898-D505-AADF-6A27-DC5C9AE4F0E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3D4070-0109-9579-9435-9F749ADDD9D2}"/>
              </a:ext>
            </a:extLst>
          </p:cNvPr>
          <p:cNvSpPr>
            <a:spLocks noGrp="1"/>
          </p:cNvSpPr>
          <p:nvPr>
            <p:ph type="sldNum" sz="quarter" idx="12"/>
          </p:nvPr>
        </p:nvSpPr>
        <p:spPr/>
        <p:txBody>
          <a:bodyPr/>
          <a:lstStyle/>
          <a:p>
            <a:fld id="{5B4FCF07-0D99-46ED-A6EB-2FA88374B48C}" type="slidenum">
              <a:rPr lang="en-GB" smtClean="0"/>
              <a:t>‹#›</a:t>
            </a:fld>
            <a:endParaRPr lang="en-GB" dirty="0"/>
          </a:p>
        </p:txBody>
      </p:sp>
    </p:spTree>
    <p:extLst>
      <p:ext uri="{BB962C8B-B14F-4D97-AF65-F5344CB8AC3E}">
        <p14:creationId xmlns:p14="http://schemas.microsoft.com/office/powerpoint/2010/main" val="76638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A11D-030E-C764-D878-A53DE430D5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5C9C51-9B2A-7837-5F6B-3F4BA637B7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F25365-1FBF-6297-86DB-DA97976807E7}"/>
              </a:ext>
            </a:extLst>
          </p:cNvPr>
          <p:cNvSpPr>
            <a:spLocks noGrp="1"/>
          </p:cNvSpPr>
          <p:nvPr>
            <p:ph type="dt" sz="half" idx="10"/>
          </p:nvPr>
        </p:nvSpPr>
        <p:spPr/>
        <p:txBody>
          <a:bodyPr/>
          <a:lstStyle/>
          <a:p>
            <a:fld id="{29557EC6-4CF7-4349-A1DE-2F9A6ABA9C5F}" type="datetimeFigureOut">
              <a:rPr lang="en-GB" smtClean="0"/>
              <a:t>27/09/2022</a:t>
            </a:fld>
            <a:endParaRPr lang="en-GB" dirty="0"/>
          </a:p>
        </p:txBody>
      </p:sp>
      <p:sp>
        <p:nvSpPr>
          <p:cNvPr id="5" name="Footer Placeholder 4">
            <a:extLst>
              <a:ext uri="{FF2B5EF4-FFF2-40B4-BE49-F238E27FC236}">
                <a16:creationId xmlns:a16="http://schemas.microsoft.com/office/drawing/2014/main" id="{A8CA7739-E05B-6004-22DB-B4E87355E50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755217-92E9-7548-BEF4-6D3642BF869B}"/>
              </a:ext>
            </a:extLst>
          </p:cNvPr>
          <p:cNvSpPr>
            <a:spLocks noGrp="1"/>
          </p:cNvSpPr>
          <p:nvPr>
            <p:ph type="sldNum" sz="quarter" idx="12"/>
          </p:nvPr>
        </p:nvSpPr>
        <p:spPr/>
        <p:txBody>
          <a:bodyPr/>
          <a:lstStyle/>
          <a:p>
            <a:fld id="{5B4FCF07-0D99-46ED-A6EB-2FA88374B48C}" type="slidenum">
              <a:rPr lang="en-GB" smtClean="0"/>
              <a:t>‹#›</a:t>
            </a:fld>
            <a:endParaRPr lang="en-GB" dirty="0"/>
          </a:p>
        </p:txBody>
      </p:sp>
    </p:spTree>
    <p:extLst>
      <p:ext uri="{BB962C8B-B14F-4D97-AF65-F5344CB8AC3E}">
        <p14:creationId xmlns:p14="http://schemas.microsoft.com/office/powerpoint/2010/main" val="349131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8A8F6-D8CD-B71F-B8D6-15CB9AD8645B}"/>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79AC86-4456-BB11-66A8-2311893BC83F}"/>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FC3010-C40A-3BC6-A012-A728F67AB79D}"/>
              </a:ext>
            </a:extLst>
          </p:cNvPr>
          <p:cNvSpPr>
            <a:spLocks noGrp="1"/>
          </p:cNvSpPr>
          <p:nvPr>
            <p:ph type="dt" sz="half" idx="10"/>
          </p:nvPr>
        </p:nvSpPr>
        <p:spPr/>
        <p:txBody>
          <a:bodyPr/>
          <a:lstStyle/>
          <a:p>
            <a:fld id="{29557EC6-4CF7-4349-A1DE-2F9A6ABA9C5F}" type="datetimeFigureOut">
              <a:rPr lang="en-GB" smtClean="0"/>
              <a:t>27/09/2022</a:t>
            </a:fld>
            <a:endParaRPr lang="en-GB" dirty="0"/>
          </a:p>
        </p:txBody>
      </p:sp>
      <p:sp>
        <p:nvSpPr>
          <p:cNvPr id="5" name="Footer Placeholder 4">
            <a:extLst>
              <a:ext uri="{FF2B5EF4-FFF2-40B4-BE49-F238E27FC236}">
                <a16:creationId xmlns:a16="http://schemas.microsoft.com/office/drawing/2014/main" id="{598A7322-4D86-5470-47F7-BE0466FD8A3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27B6C62-514D-463B-C560-79791ABD6D40}"/>
              </a:ext>
            </a:extLst>
          </p:cNvPr>
          <p:cNvSpPr>
            <a:spLocks noGrp="1"/>
          </p:cNvSpPr>
          <p:nvPr>
            <p:ph type="sldNum" sz="quarter" idx="12"/>
          </p:nvPr>
        </p:nvSpPr>
        <p:spPr/>
        <p:txBody>
          <a:bodyPr/>
          <a:lstStyle/>
          <a:p>
            <a:fld id="{5B4FCF07-0D99-46ED-A6EB-2FA88374B48C}" type="slidenum">
              <a:rPr lang="en-GB" smtClean="0"/>
              <a:t>‹#›</a:t>
            </a:fld>
            <a:endParaRPr lang="en-GB" dirty="0"/>
          </a:p>
        </p:txBody>
      </p:sp>
    </p:spTree>
    <p:extLst>
      <p:ext uri="{BB962C8B-B14F-4D97-AF65-F5344CB8AC3E}">
        <p14:creationId xmlns:p14="http://schemas.microsoft.com/office/powerpoint/2010/main" val="4253928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3B1DB-A6F5-63E3-6FF3-D4509013B7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F77D37-8B9D-D571-162F-66B1D64DB2DA}"/>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66ACD8-6752-F427-4946-49BAD7916D01}"/>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7E3FD8-0C98-768A-EAD8-298E9A7DE79F}"/>
              </a:ext>
            </a:extLst>
          </p:cNvPr>
          <p:cNvSpPr>
            <a:spLocks noGrp="1"/>
          </p:cNvSpPr>
          <p:nvPr>
            <p:ph type="dt" sz="half" idx="10"/>
          </p:nvPr>
        </p:nvSpPr>
        <p:spPr/>
        <p:txBody>
          <a:bodyPr/>
          <a:lstStyle/>
          <a:p>
            <a:fld id="{29557EC6-4CF7-4349-A1DE-2F9A6ABA9C5F}" type="datetimeFigureOut">
              <a:rPr lang="en-GB" smtClean="0"/>
              <a:t>27/09/2022</a:t>
            </a:fld>
            <a:endParaRPr lang="en-GB" dirty="0"/>
          </a:p>
        </p:txBody>
      </p:sp>
      <p:sp>
        <p:nvSpPr>
          <p:cNvPr id="6" name="Footer Placeholder 5">
            <a:extLst>
              <a:ext uri="{FF2B5EF4-FFF2-40B4-BE49-F238E27FC236}">
                <a16:creationId xmlns:a16="http://schemas.microsoft.com/office/drawing/2014/main" id="{04509ABF-C7DD-FD6F-A955-10A5A68482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9EB76E7-05F0-78F3-BB3A-9820E5D08E3B}"/>
              </a:ext>
            </a:extLst>
          </p:cNvPr>
          <p:cNvSpPr>
            <a:spLocks noGrp="1"/>
          </p:cNvSpPr>
          <p:nvPr>
            <p:ph type="sldNum" sz="quarter" idx="12"/>
          </p:nvPr>
        </p:nvSpPr>
        <p:spPr/>
        <p:txBody>
          <a:bodyPr/>
          <a:lstStyle/>
          <a:p>
            <a:fld id="{5B4FCF07-0D99-46ED-A6EB-2FA88374B48C}" type="slidenum">
              <a:rPr lang="en-GB" smtClean="0"/>
              <a:t>‹#›</a:t>
            </a:fld>
            <a:endParaRPr lang="en-GB" dirty="0"/>
          </a:p>
        </p:txBody>
      </p:sp>
    </p:spTree>
    <p:extLst>
      <p:ext uri="{BB962C8B-B14F-4D97-AF65-F5344CB8AC3E}">
        <p14:creationId xmlns:p14="http://schemas.microsoft.com/office/powerpoint/2010/main" val="139643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2746-D2B7-8B7C-89F4-13E8731B4CD3}"/>
              </a:ext>
            </a:extLst>
          </p:cNvPr>
          <p:cNvSpPr>
            <a:spLocks noGrp="1"/>
          </p:cNvSpPr>
          <p:nvPr>
            <p:ph type="title"/>
          </p:nvPr>
        </p:nvSpPr>
        <p:spPr>
          <a:xfrm>
            <a:off x="682625" y="365125"/>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B996BA-D66E-3214-4E47-F193F3938BD9}"/>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BA1E74-38DF-FF58-3A95-284C4C21C33B}"/>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B0E412-F44C-A369-B8B7-CC4E6071F08B}"/>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88A524-E2D4-7435-206A-E4A05AC35AF2}"/>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DFE977-DCA4-D1B7-219D-9FAA526BC680}"/>
              </a:ext>
            </a:extLst>
          </p:cNvPr>
          <p:cNvSpPr>
            <a:spLocks noGrp="1"/>
          </p:cNvSpPr>
          <p:nvPr>
            <p:ph type="dt" sz="half" idx="10"/>
          </p:nvPr>
        </p:nvSpPr>
        <p:spPr/>
        <p:txBody>
          <a:bodyPr/>
          <a:lstStyle/>
          <a:p>
            <a:fld id="{29557EC6-4CF7-4349-A1DE-2F9A6ABA9C5F}" type="datetimeFigureOut">
              <a:rPr lang="en-GB" smtClean="0"/>
              <a:t>27/09/2022</a:t>
            </a:fld>
            <a:endParaRPr lang="en-GB" dirty="0"/>
          </a:p>
        </p:txBody>
      </p:sp>
      <p:sp>
        <p:nvSpPr>
          <p:cNvPr id="8" name="Footer Placeholder 7">
            <a:extLst>
              <a:ext uri="{FF2B5EF4-FFF2-40B4-BE49-F238E27FC236}">
                <a16:creationId xmlns:a16="http://schemas.microsoft.com/office/drawing/2014/main" id="{0E7DB164-ADA3-A91C-5B92-761E284608A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1F47FA4-AB3D-C56B-8ACD-FF51BC8C3EC7}"/>
              </a:ext>
            </a:extLst>
          </p:cNvPr>
          <p:cNvSpPr>
            <a:spLocks noGrp="1"/>
          </p:cNvSpPr>
          <p:nvPr>
            <p:ph type="sldNum" sz="quarter" idx="12"/>
          </p:nvPr>
        </p:nvSpPr>
        <p:spPr/>
        <p:txBody>
          <a:bodyPr/>
          <a:lstStyle/>
          <a:p>
            <a:fld id="{5B4FCF07-0D99-46ED-A6EB-2FA88374B48C}" type="slidenum">
              <a:rPr lang="en-GB" smtClean="0"/>
              <a:t>‹#›</a:t>
            </a:fld>
            <a:endParaRPr lang="en-GB" dirty="0"/>
          </a:p>
        </p:txBody>
      </p:sp>
    </p:spTree>
    <p:extLst>
      <p:ext uri="{BB962C8B-B14F-4D97-AF65-F5344CB8AC3E}">
        <p14:creationId xmlns:p14="http://schemas.microsoft.com/office/powerpoint/2010/main" val="387230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4846-BFAB-DBD6-93CD-0ACC897E7E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21182D-733F-A9BD-A6F4-F80E5C385C0E}"/>
              </a:ext>
            </a:extLst>
          </p:cNvPr>
          <p:cNvSpPr>
            <a:spLocks noGrp="1"/>
          </p:cNvSpPr>
          <p:nvPr>
            <p:ph type="dt" sz="half" idx="10"/>
          </p:nvPr>
        </p:nvSpPr>
        <p:spPr/>
        <p:txBody>
          <a:bodyPr/>
          <a:lstStyle/>
          <a:p>
            <a:fld id="{29557EC6-4CF7-4349-A1DE-2F9A6ABA9C5F}" type="datetimeFigureOut">
              <a:rPr lang="en-GB" smtClean="0"/>
              <a:t>27/09/2022</a:t>
            </a:fld>
            <a:endParaRPr lang="en-GB" dirty="0"/>
          </a:p>
        </p:txBody>
      </p:sp>
      <p:sp>
        <p:nvSpPr>
          <p:cNvPr id="4" name="Footer Placeholder 3">
            <a:extLst>
              <a:ext uri="{FF2B5EF4-FFF2-40B4-BE49-F238E27FC236}">
                <a16:creationId xmlns:a16="http://schemas.microsoft.com/office/drawing/2014/main" id="{2B0E5B50-176A-79D0-EB1F-8E237834E70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F4514A7-1C9F-69DA-52FD-89A7C91D1125}"/>
              </a:ext>
            </a:extLst>
          </p:cNvPr>
          <p:cNvSpPr>
            <a:spLocks noGrp="1"/>
          </p:cNvSpPr>
          <p:nvPr>
            <p:ph type="sldNum" sz="quarter" idx="12"/>
          </p:nvPr>
        </p:nvSpPr>
        <p:spPr/>
        <p:txBody>
          <a:bodyPr/>
          <a:lstStyle/>
          <a:p>
            <a:fld id="{5B4FCF07-0D99-46ED-A6EB-2FA88374B48C}" type="slidenum">
              <a:rPr lang="en-GB" smtClean="0"/>
              <a:t>‹#›</a:t>
            </a:fld>
            <a:endParaRPr lang="en-GB" dirty="0"/>
          </a:p>
        </p:txBody>
      </p:sp>
    </p:spTree>
    <p:extLst>
      <p:ext uri="{BB962C8B-B14F-4D97-AF65-F5344CB8AC3E}">
        <p14:creationId xmlns:p14="http://schemas.microsoft.com/office/powerpoint/2010/main" val="18197972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543" y="901853"/>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ACD53-F24D-4E9C-80EA-FB99353977CE}" type="datetime1">
              <a:rPr lang="en-GB" smtClean="0"/>
              <a:t>27/09/2022</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www.qebholliswhiteman.co.uk</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F3D68-0365-4E88-B64E-3F70F9BB8DE6}" type="slidenum">
              <a:rPr lang="en-GB" smtClean="0"/>
              <a:t>‹#›</a:t>
            </a:fld>
            <a:endParaRPr lang="en-GB" dirty="0"/>
          </a:p>
        </p:txBody>
      </p:sp>
      <p:sp>
        <p:nvSpPr>
          <p:cNvPr id="12" name="Rectangle 11">
            <a:extLst>
              <a:ext uri="{FF2B5EF4-FFF2-40B4-BE49-F238E27FC236}">
                <a16:creationId xmlns:a16="http://schemas.microsoft.com/office/drawing/2014/main" id="{4728C1F9-A5C2-C968-C79A-FAB37B3B8D22}"/>
              </a:ext>
            </a:extLst>
          </p:cNvPr>
          <p:cNvSpPr/>
          <p:nvPr userDrawn="1"/>
        </p:nvSpPr>
        <p:spPr>
          <a:xfrm>
            <a:off x="0" y="0"/>
            <a:ext cx="9906000" cy="781396"/>
          </a:xfrm>
          <a:prstGeom prst="rect">
            <a:avLst/>
          </a:prstGeom>
          <a:solidFill>
            <a:srgbClr val="3E8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3" descr="C:\Users\jonathan.wagstaff\Pictures\logo.png">
            <a:extLst>
              <a:ext uri="{FF2B5EF4-FFF2-40B4-BE49-F238E27FC236}">
                <a16:creationId xmlns:a16="http://schemas.microsoft.com/office/drawing/2014/main" id="{D2E8FB23-11C0-D599-51C0-44135F887977}"/>
              </a:ext>
            </a:extLst>
          </p:cNvPr>
          <p:cNvPicPr>
            <a:picLocks noChangeAspect="1" noChangeArrowheads="1"/>
          </p:cNvPicPr>
          <p:nvPr userDrawn="1"/>
        </p:nvPicPr>
        <p:blipFill>
          <a:blip r:embed="rId5" cstate="print"/>
          <a:srcRect/>
          <a:stretch>
            <a:fillRect/>
          </a:stretch>
        </p:blipFill>
        <p:spPr bwMode="auto">
          <a:xfrm>
            <a:off x="279643" y="100625"/>
            <a:ext cx="948043" cy="580145"/>
          </a:xfrm>
          <a:prstGeom prst="rect">
            <a:avLst/>
          </a:prstGeom>
          <a:noFill/>
          <a:effectLst/>
        </p:spPr>
      </p:pic>
      <p:sp>
        <p:nvSpPr>
          <p:cNvPr id="14" name="Rectangle 13">
            <a:extLst>
              <a:ext uri="{FF2B5EF4-FFF2-40B4-BE49-F238E27FC236}">
                <a16:creationId xmlns:a16="http://schemas.microsoft.com/office/drawing/2014/main" id="{947277F2-9990-9459-1A6A-ADA144B3A5A5}"/>
              </a:ext>
            </a:extLst>
          </p:cNvPr>
          <p:cNvSpPr/>
          <p:nvPr userDrawn="1"/>
        </p:nvSpPr>
        <p:spPr>
          <a:xfrm>
            <a:off x="0" y="6356352"/>
            <a:ext cx="9906000" cy="501648"/>
          </a:xfrm>
          <a:prstGeom prst="rect">
            <a:avLst/>
          </a:prstGeom>
          <a:solidFill>
            <a:srgbClr val="3E8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ooter Placeholder 4">
            <a:extLst>
              <a:ext uri="{FF2B5EF4-FFF2-40B4-BE49-F238E27FC236}">
                <a16:creationId xmlns:a16="http://schemas.microsoft.com/office/drawing/2014/main" id="{9B7453AD-7F39-E05B-161C-FC24EB4B6A59}"/>
              </a:ext>
            </a:extLst>
          </p:cNvPr>
          <p:cNvSpPr txBox="1">
            <a:spLocks/>
          </p:cNvSpPr>
          <p:nvPr userDrawn="1"/>
        </p:nvSpPr>
        <p:spPr>
          <a:xfrm>
            <a:off x="3383886" y="6424613"/>
            <a:ext cx="3343275"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www.qebholliswhiteman.co.uk</a:t>
            </a:r>
            <a:endParaRPr lang="en-GB" sz="1200" dirty="0"/>
          </a:p>
        </p:txBody>
      </p:sp>
    </p:spTree>
    <p:extLst>
      <p:ext uri="{BB962C8B-B14F-4D97-AF65-F5344CB8AC3E}">
        <p14:creationId xmlns:p14="http://schemas.microsoft.com/office/powerpoint/2010/main" val="16168349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sldNum="0" hd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97008-331F-3578-6318-8703E1A62E59}"/>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816A8A-5170-C29B-042E-AE9A65518962}"/>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F6ACFE-0926-AD08-586D-3B8C82ABCCDB}"/>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57EC6-4CF7-4349-A1DE-2F9A6ABA9C5F}" type="datetimeFigureOut">
              <a:rPr lang="en-GB" smtClean="0"/>
              <a:t>27/09/2022</a:t>
            </a:fld>
            <a:endParaRPr lang="en-GB" dirty="0"/>
          </a:p>
        </p:txBody>
      </p:sp>
      <p:sp>
        <p:nvSpPr>
          <p:cNvPr id="5" name="Footer Placeholder 4">
            <a:extLst>
              <a:ext uri="{FF2B5EF4-FFF2-40B4-BE49-F238E27FC236}">
                <a16:creationId xmlns:a16="http://schemas.microsoft.com/office/drawing/2014/main" id="{765EA1FB-C1D9-FE87-87B1-421DD7E56D66}"/>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E4C35D6-B1DB-A2EC-80FE-09F130FBBCA6}"/>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FCF07-0D99-46ED-A6EB-2FA88374B48C}" type="slidenum">
              <a:rPr lang="en-GB" smtClean="0"/>
              <a:t>‹#›</a:t>
            </a:fld>
            <a:endParaRPr lang="en-GB" dirty="0"/>
          </a:p>
        </p:txBody>
      </p:sp>
    </p:spTree>
    <p:extLst>
      <p:ext uri="{BB962C8B-B14F-4D97-AF65-F5344CB8AC3E}">
        <p14:creationId xmlns:p14="http://schemas.microsoft.com/office/powerpoint/2010/main" val="65349246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FD6A26E-0C55-58C7-FE3E-DF4E74A53CBF}"/>
              </a:ext>
            </a:extLst>
          </p:cNvPr>
          <p:cNvSpPr>
            <a:spLocks noGrp="1"/>
          </p:cNvSpPr>
          <p:nvPr>
            <p:ph type="ftr" sz="quarter" idx="11"/>
          </p:nvPr>
        </p:nvSpPr>
        <p:spPr>
          <a:xfrm>
            <a:off x="3947408" y="6299908"/>
            <a:ext cx="3343275" cy="365125"/>
          </a:xfrm>
        </p:spPr>
        <p:txBody>
          <a:bodyPr/>
          <a:lstStyle/>
          <a:p>
            <a:r>
              <a:rPr lang="en-US" sz="1600" dirty="0"/>
              <a:t>www.qebhw.co.uk</a:t>
            </a:r>
            <a:endParaRPr lang="en-GB" sz="1600" dirty="0"/>
          </a:p>
        </p:txBody>
      </p:sp>
      <p:sp>
        <p:nvSpPr>
          <p:cNvPr id="6" name="Title 1">
            <a:extLst>
              <a:ext uri="{FF2B5EF4-FFF2-40B4-BE49-F238E27FC236}">
                <a16:creationId xmlns:a16="http://schemas.microsoft.com/office/drawing/2014/main" id="{61714B8C-97D6-C81E-BBC4-6E41600D2ABC}"/>
              </a:ext>
            </a:extLst>
          </p:cNvPr>
          <p:cNvSpPr txBox="1">
            <a:spLocks/>
          </p:cNvSpPr>
          <p:nvPr/>
        </p:nvSpPr>
        <p:spPr>
          <a:xfrm>
            <a:off x="1087248" y="2201850"/>
            <a:ext cx="7998029" cy="882606"/>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8000" b="1" dirty="0">
                <a:solidFill>
                  <a:srgbClr val="AC1A2F"/>
                </a:solidFill>
                <a:latin typeface="Arial" panose="020B0604020202020204" pitchFamily="34" charset="0"/>
                <a:cs typeface="Arial" panose="020B0604020202020204" pitchFamily="34" charset="0"/>
              </a:rPr>
              <a:t>Disclosure</a:t>
            </a:r>
            <a:endParaRPr lang="en-GB" sz="6000" b="1" dirty="0">
              <a:solidFill>
                <a:srgbClr val="AC1A2F"/>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A3DF777-1ABE-8716-2859-0B4507CE4537}"/>
              </a:ext>
            </a:extLst>
          </p:cNvPr>
          <p:cNvSpPr txBox="1">
            <a:spLocks/>
          </p:cNvSpPr>
          <p:nvPr/>
        </p:nvSpPr>
        <p:spPr>
          <a:xfrm>
            <a:off x="1154360" y="3179959"/>
            <a:ext cx="7429500" cy="498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latin typeface="Arial" panose="020B0604020202020204" pitchFamily="34" charset="0"/>
                <a:cs typeface="Arial" panose="020B0604020202020204" pitchFamily="34" charset="0"/>
              </a:rPr>
              <a:t>Alexandra Felix KC</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73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EA99D-6F45-581F-F26A-FD9B3FE9F3BD}"/>
              </a:ext>
            </a:extLst>
          </p:cNvPr>
          <p:cNvSpPr>
            <a:spLocks noGrp="1"/>
          </p:cNvSpPr>
          <p:nvPr>
            <p:ph type="ftr" sz="quarter" idx="11"/>
          </p:nvPr>
        </p:nvSpPr>
        <p:spPr/>
        <p:txBody>
          <a:bodyPr/>
          <a:lstStyle/>
          <a:p>
            <a:r>
              <a:rPr lang="en-US"/>
              <a:t>www.qebholliswhiteman.co.uk</a:t>
            </a:r>
            <a:endParaRPr lang="en-GB" dirty="0"/>
          </a:p>
        </p:txBody>
      </p:sp>
      <p:sp>
        <p:nvSpPr>
          <p:cNvPr id="3" name="TextBox 2">
            <a:extLst>
              <a:ext uri="{FF2B5EF4-FFF2-40B4-BE49-F238E27FC236}">
                <a16:creationId xmlns:a16="http://schemas.microsoft.com/office/drawing/2014/main" id="{01A9C012-94F7-5821-91C6-AF1AB009C233}"/>
              </a:ext>
            </a:extLst>
          </p:cNvPr>
          <p:cNvSpPr txBox="1"/>
          <p:nvPr/>
        </p:nvSpPr>
        <p:spPr>
          <a:xfrm>
            <a:off x="488031" y="1332028"/>
            <a:ext cx="8510490" cy="461665"/>
          </a:xfrm>
          <a:prstGeom prst="rect">
            <a:avLst/>
          </a:prstGeom>
          <a:noFill/>
        </p:spPr>
        <p:txBody>
          <a:bodyPr wrap="square" rtlCol="0">
            <a:spAutoFit/>
          </a:bodyPr>
          <a:lstStyle/>
          <a:p>
            <a:r>
              <a:rPr lang="en-GB" sz="2400" b="1" u="sng" dirty="0">
                <a:latin typeface="Arial" panose="020B0604020202020204" pitchFamily="34" charset="0"/>
                <a:ea typeface="Calibri" panose="020F0502020204030204" pitchFamily="34" charset="0"/>
                <a:cs typeface="Times New Roman" panose="02020603050405020304" pitchFamily="18" charset="0"/>
              </a:rPr>
              <a:t>When the duty arises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1A4E6-311D-3D36-CA48-E1579C330065}"/>
              </a:ext>
            </a:extLst>
          </p:cNvPr>
          <p:cNvSpPr txBox="1"/>
          <p:nvPr/>
        </p:nvSpPr>
        <p:spPr>
          <a:xfrm>
            <a:off x="423679" y="2224087"/>
            <a:ext cx="9209643" cy="3554819"/>
          </a:xfrm>
          <a:prstGeom prst="rect">
            <a:avLst/>
          </a:prstGeom>
          <a:noFill/>
        </p:spPr>
        <p:txBody>
          <a:bodyPr wrap="square" rtlCol="0">
            <a:spAutoFit/>
          </a:bodyPr>
          <a:lstStyle/>
          <a:p>
            <a:pPr marL="342900" lvl="0" indent="-342900">
              <a:lnSpc>
                <a:spcPct val="150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Is there an inequality of arms between the regulator an the defence?</a:t>
            </a:r>
          </a:p>
          <a:p>
            <a:pPr marL="342900" lvl="0" indent="-342900">
              <a:lnSpc>
                <a:spcPct val="150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whether there is such a duty and whether it has been breached:</a:t>
            </a:r>
          </a:p>
          <a:p>
            <a:pPr lvl="0">
              <a:lnSpc>
                <a:spcPct val="150000"/>
              </a:lnSpc>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Wingdings" pitchFamily="2" charset="2"/>
              <a:buChar char="Ø"/>
            </a:pPr>
            <a:r>
              <a:rPr lang="en-GB" dirty="0">
                <a:effectLst/>
                <a:latin typeface="Arial" panose="020B0604020202020204" pitchFamily="34" charset="0"/>
                <a:ea typeface="Times New Roman" panose="02020603050405020304" pitchFamily="18" charset="0"/>
                <a:cs typeface="Arial" panose="020B0604020202020204" pitchFamily="34" charset="0"/>
              </a:rPr>
              <a:t>nature of the document </a:t>
            </a:r>
          </a:p>
          <a:p>
            <a:pPr lvl="1">
              <a:lnSpc>
                <a:spcPct val="150000"/>
              </a:lnSpc>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Wingdings" pitchFamily="2" charset="2"/>
              <a:buChar char="Ø"/>
            </a:pPr>
            <a:r>
              <a:rPr lang="en-GB" dirty="0">
                <a:effectLst/>
                <a:latin typeface="Arial" panose="020B0604020202020204" pitchFamily="34" charset="0"/>
                <a:ea typeface="Times New Roman" panose="02020603050405020304" pitchFamily="18" charset="0"/>
                <a:cs typeface="Arial" panose="020B0604020202020204" pitchFamily="34" charset="0"/>
              </a:rPr>
              <a:t>how apparent it was to the regulator that the documents or part of it that is missing was significant and should be obtained.  </a:t>
            </a:r>
          </a:p>
          <a:p>
            <a:pPr lvl="0"/>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493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EA99D-6F45-581F-F26A-FD9B3FE9F3BD}"/>
              </a:ext>
            </a:extLst>
          </p:cNvPr>
          <p:cNvSpPr>
            <a:spLocks noGrp="1"/>
          </p:cNvSpPr>
          <p:nvPr>
            <p:ph type="ftr" sz="quarter" idx="11"/>
          </p:nvPr>
        </p:nvSpPr>
        <p:spPr/>
        <p:txBody>
          <a:bodyPr/>
          <a:lstStyle/>
          <a:p>
            <a:r>
              <a:rPr lang="en-US"/>
              <a:t>www.qebholliswhiteman.co.uk</a:t>
            </a:r>
            <a:endParaRPr lang="en-GB" dirty="0"/>
          </a:p>
        </p:txBody>
      </p:sp>
      <p:sp>
        <p:nvSpPr>
          <p:cNvPr id="3" name="TextBox 2">
            <a:extLst>
              <a:ext uri="{FF2B5EF4-FFF2-40B4-BE49-F238E27FC236}">
                <a16:creationId xmlns:a16="http://schemas.microsoft.com/office/drawing/2014/main" id="{01A9C012-94F7-5821-91C6-AF1AB009C233}"/>
              </a:ext>
            </a:extLst>
          </p:cNvPr>
          <p:cNvSpPr txBox="1"/>
          <p:nvPr/>
        </p:nvSpPr>
        <p:spPr>
          <a:xfrm>
            <a:off x="697755" y="1306861"/>
            <a:ext cx="8510490" cy="461665"/>
          </a:xfrm>
          <a:prstGeom prst="rect">
            <a:avLst/>
          </a:prstGeom>
          <a:noFill/>
        </p:spPr>
        <p:txBody>
          <a:bodyPr wrap="square" rtlCol="0">
            <a:spAutoFit/>
          </a:bodyPr>
          <a:lstStyle/>
          <a:p>
            <a:r>
              <a:rPr lang="en-GB" sz="2400" b="1" u="sng" dirty="0">
                <a:effectLst/>
                <a:latin typeface="Arial" panose="020B0604020202020204" pitchFamily="34" charset="0"/>
                <a:ea typeface="Calibri" panose="020F0502020204030204" pitchFamily="34" charset="0"/>
                <a:cs typeface="Times New Roman" panose="02020603050405020304" pitchFamily="18" charset="0"/>
              </a:rPr>
              <a:t>Factors to consider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1A4E6-311D-3D36-CA48-E1579C330065}"/>
              </a:ext>
            </a:extLst>
          </p:cNvPr>
          <p:cNvSpPr txBox="1"/>
          <p:nvPr/>
        </p:nvSpPr>
        <p:spPr>
          <a:xfrm>
            <a:off x="599847" y="2281367"/>
            <a:ext cx="9209643" cy="2782941"/>
          </a:xfrm>
          <a:prstGeom prst="rect">
            <a:avLst/>
          </a:prstGeom>
          <a:noFill/>
        </p:spPr>
        <p:txBody>
          <a:bodyPr wrap="square" rtlCol="0">
            <a:spAutoFit/>
          </a:bodyPr>
          <a:lstStyle/>
          <a:p>
            <a:pPr marL="742950" lvl="1" indent="-285750" algn="just">
              <a:lnSpc>
                <a:spcPct val="200000"/>
              </a:lnSpc>
              <a:buClr>
                <a:srgbClr val="444444"/>
              </a:buClr>
              <a:buSzPts val="1200"/>
              <a:buFont typeface="Wingdings" panose="05000000000000000000" pitchFamily="2" charset="2"/>
              <a:buChar char="Ø"/>
            </a:pPr>
            <a:r>
              <a:rPr lang="en-GB" dirty="0">
                <a:effectLst/>
                <a:latin typeface="Arial" panose="020B0604020202020204" pitchFamily="34" charset="0"/>
                <a:ea typeface="Times New Roman" panose="02020603050405020304" pitchFamily="18" charset="0"/>
                <a:cs typeface="Arial" panose="020B0604020202020204" pitchFamily="34" charset="0"/>
              </a:rPr>
              <a:t>Representation</a:t>
            </a:r>
          </a:p>
          <a:p>
            <a:pPr marL="742950" lvl="1" indent="-285750" algn="just">
              <a:lnSpc>
                <a:spcPct val="200000"/>
              </a:lnSpc>
              <a:buClr>
                <a:srgbClr val="444444"/>
              </a:buClr>
              <a:buSzPts val="1200"/>
              <a:buFont typeface="Wingdings" panose="05000000000000000000" pitchFamily="2" charset="2"/>
              <a:buChar char="Ø"/>
            </a:pPr>
            <a:r>
              <a:rPr lang="en-GB" dirty="0">
                <a:effectLst/>
                <a:latin typeface="Arial" panose="020B0604020202020204" pitchFamily="34" charset="0"/>
                <a:ea typeface="Times New Roman" panose="02020603050405020304" pitchFamily="18" charset="0"/>
                <a:cs typeface="Arial" panose="020B0604020202020204" pitchFamily="34" charset="0"/>
              </a:rPr>
              <a:t>Difficulty obtaining the material</a:t>
            </a:r>
          </a:p>
          <a:p>
            <a:pPr marL="742950" lvl="1" indent="-285750" algn="just">
              <a:lnSpc>
                <a:spcPct val="200000"/>
              </a:lnSpc>
              <a:buClr>
                <a:srgbClr val="444444"/>
              </a:buClr>
              <a:buSzPts val="1200"/>
              <a:buFont typeface="Wingdings" panose="05000000000000000000" pitchFamily="2" charset="2"/>
              <a:buChar char="Ø"/>
            </a:pPr>
            <a:r>
              <a:rPr lang="en-GB" dirty="0">
                <a:effectLst/>
                <a:latin typeface="Arial" panose="020B0604020202020204" pitchFamily="34" charset="0"/>
                <a:ea typeface="Times New Roman" panose="02020603050405020304" pitchFamily="18" charset="0"/>
                <a:cs typeface="Arial" panose="020B0604020202020204" pitchFamily="34" charset="0"/>
              </a:rPr>
              <a:t>Steps registrant has taken to obtain the material?</a:t>
            </a:r>
          </a:p>
          <a:p>
            <a:pPr marL="742950" lvl="1" indent="-285750" algn="just">
              <a:lnSpc>
                <a:spcPct val="200000"/>
              </a:lnSpc>
              <a:buClr>
                <a:srgbClr val="444444"/>
              </a:buClr>
              <a:buSzPts val="1200"/>
              <a:buFont typeface="Wingdings" panose="05000000000000000000" pitchFamily="2" charset="2"/>
              <a:buChar char="Ø"/>
            </a:pPr>
            <a:r>
              <a:rPr lang="en-GB" dirty="0">
                <a:effectLst/>
                <a:latin typeface="Arial" panose="020B0604020202020204" pitchFamily="34" charset="0"/>
                <a:ea typeface="Times New Roman" panose="02020603050405020304" pitchFamily="18" charset="0"/>
                <a:cs typeface="Arial" panose="020B0604020202020204" pitchFamily="34" charset="0"/>
              </a:rPr>
              <a:t>Power of the regulator to require the material </a:t>
            </a:r>
          </a:p>
          <a:p>
            <a:pPr marL="742950" lvl="1" indent="-285750" algn="just">
              <a:lnSpc>
                <a:spcPct val="200000"/>
              </a:lnSpc>
              <a:buClr>
                <a:srgbClr val="444444"/>
              </a:buClr>
              <a:buSzPts val="1200"/>
              <a:buFont typeface="Wingdings" panose="05000000000000000000" pitchFamily="2" charset="2"/>
              <a:buChar char="Ø"/>
            </a:pPr>
            <a:r>
              <a:rPr lang="en-GB" dirty="0">
                <a:effectLst/>
                <a:latin typeface="Arial" panose="020B0604020202020204" pitchFamily="34" charset="0"/>
                <a:ea typeface="Times New Roman" panose="02020603050405020304" pitchFamily="18" charset="0"/>
                <a:cs typeface="Arial" panose="020B0604020202020204" pitchFamily="34" charset="0"/>
              </a:rPr>
              <a:t>The impact of the material</a:t>
            </a:r>
          </a:p>
        </p:txBody>
      </p:sp>
    </p:spTree>
    <p:extLst>
      <p:ext uri="{BB962C8B-B14F-4D97-AF65-F5344CB8AC3E}">
        <p14:creationId xmlns:p14="http://schemas.microsoft.com/office/powerpoint/2010/main" val="162427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EA99D-6F45-581F-F26A-FD9B3FE9F3BD}"/>
              </a:ext>
            </a:extLst>
          </p:cNvPr>
          <p:cNvSpPr>
            <a:spLocks noGrp="1"/>
          </p:cNvSpPr>
          <p:nvPr>
            <p:ph type="ftr" sz="quarter" idx="11"/>
          </p:nvPr>
        </p:nvSpPr>
        <p:spPr/>
        <p:txBody>
          <a:bodyPr/>
          <a:lstStyle/>
          <a:p>
            <a:r>
              <a:rPr lang="en-US"/>
              <a:t>www.qebholliswhiteman.co.uk</a:t>
            </a:r>
            <a:endParaRPr lang="en-GB" dirty="0"/>
          </a:p>
        </p:txBody>
      </p:sp>
      <p:sp>
        <p:nvSpPr>
          <p:cNvPr id="3" name="TextBox 2">
            <a:extLst>
              <a:ext uri="{FF2B5EF4-FFF2-40B4-BE49-F238E27FC236}">
                <a16:creationId xmlns:a16="http://schemas.microsoft.com/office/drawing/2014/main" id="{01A9C012-94F7-5821-91C6-AF1AB009C233}"/>
              </a:ext>
            </a:extLst>
          </p:cNvPr>
          <p:cNvSpPr txBox="1"/>
          <p:nvPr/>
        </p:nvSpPr>
        <p:spPr>
          <a:xfrm>
            <a:off x="599847" y="1030024"/>
            <a:ext cx="8510490" cy="725199"/>
          </a:xfrm>
          <a:prstGeom prst="rect">
            <a:avLst/>
          </a:prstGeom>
          <a:noFill/>
        </p:spPr>
        <p:txBody>
          <a:bodyPr wrap="square" rtlCol="0">
            <a:spAutoFit/>
          </a:bodyPr>
          <a:lstStyle/>
          <a:p>
            <a:pPr algn="just">
              <a:lnSpc>
                <a:spcPct val="200000"/>
              </a:lnSpc>
            </a:pPr>
            <a:r>
              <a:rPr lang="en-GB" sz="2400" b="1" u="sng" dirty="0">
                <a:effectLst/>
                <a:latin typeface="Arial" panose="020B0604020202020204" pitchFamily="34" charset="0"/>
                <a:ea typeface="Calibri" panose="020F0502020204030204" pitchFamily="34" charset="0"/>
                <a:cs typeface="Times New Roman" panose="02020603050405020304" pitchFamily="18" charset="0"/>
              </a:rPr>
              <a:t>Possible consequences of non-disclosure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1A4E6-311D-3D36-CA48-E1579C330065}"/>
              </a:ext>
            </a:extLst>
          </p:cNvPr>
          <p:cNvSpPr txBox="1"/>
          <p:nvPr/>
        </p:nvSpPr>
        <p:spPr>
          <a:xfrm>
            <a:off x="440402" y="2306534"/>
            <a:ext cx="8829379" cy="3061736"/>
          </a:xfrm>
          <a:prstGeom prst="rect">
            <a:avLst/>
          </a:prstGeom>
          <a:noFill/>
        </p:spPr>
        <p:txBody>
          <a:bodyPr wrap="square" rtlCol="0">
            <a:spAutoFit/>
          </a:bodyPr>
          <a:lstStyle/>
          <a:p>
            <a:pPr marL="342900" lvl="0" indent="-342900" algn="just">
              <a:lnSpc>
                <a:spcPct val="150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A successful appeal?</a:t>
            </a:r>
          </a:p>
          <a:p>
            <a:pPr marL="685800" algn="just">
              <a:lnSpc>
                <a:spcPct val="150000"/>
              </a:lnSpc>
            </a:pPr>
            <a:r>
              <a:rPr lang="en-GB" sz="1800" dirty="0">
                <a:effectLst/>
                <a:latin typeface="Arial" panose="020B0604020202020204" pitchFamily="34" charset="0"/>
                <a:ea typeface="Calibri" panose="020F0502020204030204" pitchFamily="34" charset="0"/>
                <a:cs typeface="Arial" panose="020B0604020202020204" pitchFamily="34" charset="0"/>
              </a:rPr>
              <a:t>R (On the application of McCarthy) v Visitors of the Inns of Court and BSB [2015] EWCA </a:t>
            </a:r>
            <a:r>
              <a:rPr lang="en-GB" sz="1800" dirty="0" err="1">
                <a:effectLst/>
                <a:latin typeface="Arial" panose="020B0604020202020204" pitchFamily="34" charset="0"/>
                <a:ea typeface="Calibri" panose="020F0502020204030204" pitchFamily="34" charset="0"/>
                <a:cs typeface="Arial" panose="020B0604020202020204" pitchFamily="34" charset="0"/>
              </a:rPr>
              <a:t>Civ</a:t>
            </a:r>
            <a:r>
              <a:rPr lang="en-GB" sz="1800" dirty="0">
                <a:effectLst/>
                <a:latin typeface="Arial" panose="020B0604020202020204" pitchFamily="34" charset="0"/>
                <a:ea typeface="Calibri" panose="020F0502020204030204" pitchFamily="34" charset="0"/>
                <a:cs typeface="Arial" panose="020B0604020202020204" pitchFamily="34" charset="0"/>
              </a:rPr>
              <a:t> 1215</a:t>
            </a:r>
          </a:p>
          <a:p>
            <a:pPr marL="685800" algn="just">
              <a:lnSpc>
                <a:spcPct val="150000"/>
              </a:lnSpc>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685800" algn="just">
              <a:lnSpc>
                <a:spcPct val="150000"/>
              </a:lnSpc>
            </a:pPr>
            <a:r>
              <a:rPr lang="en-GB" sz="1800" dirty="0">
                <a:effectLst/>
                <a:latin typeface="Arial" panose="020B0604020202020204" pitchFamily="34" charset="0"/>
                <a:ea typeface="Calibri" panose="020F0502020204030204" pitchFamily="34" charset="0"/>
                <a:cs typeface="Arial" panose="020B0604020202020204" pitchFamily="34" charset="0"/>
              </a:rPr>
              <a:t>“a real possibility that the tribunal would have come to a different conclusion had there been disclosure.”</a:t>
            </a:r>
          </a:p>
          <a:p>
            <a:pPr lvl="0" algn="just">
              <a:lnSpc>
                <a:spcPct val="200000"/>
              </a:lnSpc>
              <a:buClr>
                <a:srgbClr val="444444"/>
              </a:buClr>
              <a:buSzPts val="1200"/>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62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EA99D-6F45-581F-F26A-FD9B3FE9F3BD}"/>
              </a:ext>
            </a:extLst>
          </p:cNvPr>
          <p:cNvSpPr>
            <a:spLocks noGrp="1"/>
          </p:cNvSpPr>
          <p:nvPr>
            <p:ph type="ftr" sz="quarter" idx="11"/>
          </p:nvPr>
        </p:nvSpPr>
        <p:spPr/>
        <p:txBody>
          <a:bodyPr/>
          <a:lstStyle/>
          <a:p>
            <a:r>
              <a:rPr lang="en-US"/>
              <a:t>www.qebholliswhiteman.co.uk</a:t>
            </a:r>
            <a:endParaRPr lang="en-GB" dirty="0"/>
          </a:p>
        </p:txBody>
      </p:sp>
      <p:sp>
        <p:nvSpPr>
          <p:cNvPr id="3" name="TextBox 2">
            <a:extLst>
              <a:ext uri="{FF2B5EF4-FFF2-40B4-BE49-F238E27FC236}">
                <a16:creationId xmlns:a16="http://schemas.microsoft.com/office/drawing/2014/main" id="{01A9C012-94F7-5821-91C6-AF1AB009C233}"/>
              </a:ext>
            </a:extLst>
          </p:cNvPr>
          <p:cNvSpPr txBox="1"/>
          <p:nvPr/>
        </p:nvSpPr>
        <p:spPr>
          <a:xfrm>
            <a:off x="440402" y="1074232"/>
            <a:ext cx="8510490" cy="725199"/>
          </a:xfrm>
          <a:prstGeom prst="rect">
            <a:avLst/>
          </a:prstGeom>
          <a:noFill/>
        </p:spPr>
        <p:txBody>
          <a:bodyPr wrap="square" rtlCol="0">
            <a:spAutoFit/>
          </a:bodyPr>
          <a:lstStyle/>
          <a:p>
            <a:pPr marL="228600">
              <a:lnSpc>
                <a:spcPct val="200000"/>
              </a:lnSpc>
            </a:pPr>
            <a:r>
              <a:rPr lang="en-GB" sz="2400" b="1" u="sng" dirty="0">
                <a:effectLst/>
                <a:latin typeface="Arial" panose="020B0604020202020204" pitchFamily="34" charset="0"/>
                <a:ea typeface="Calibri" panose="020F0502020204030204" pitchFamily="34" charset="0"/>
                <a:cs typeface="Times New Roman" panose="02020603050405020304" pitchFamily="18" charset="0"/>
              </a:rPr>
              <a:t>Possible consequences of non-disclosure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1A4E6-311D-3D36-CA48-E1579C330065}"/>
              </a:ext>
            </a:extLst>
          </p:cNvPr>
          <p:cNvSpPr txBox="1"/>
          <p:nvPr/>
        </p:nvSpPr>
        <p:spPr>
          <a:xfrm>
            <a:off x="440402" y="2306534"/>
            <a:ext cx="8829379" cy="3892732"/>
          </a:xfrm>
          <a:prstGeom prst="rect">
            <a:avLst/>
          </a:prstGeom>
          <a:noFill/>
        </p:spPr>
        <p:txBody>
          <a:bodyPr wrap="square" rtlCol="0">
            <a:spAutoFit/>
          </a:bodyPr>
          <a:lstStyle/>
          <a:p>
            <a:pPr marL="342900" lvl="0" indent="-342900" algn="just">
              <a:lnSpc>
                <a:spcPct val="150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Stay of proceedings as an abuse?</a:t>
            </a:r>
          </a:p>
          <a:p>
            <a:pPr marL="457200" algn="just">
              <a:lnSpc>
                <a:spcPct val="150000"/>
              </a:lnSpc>
            </a:pPr>
            <a:r>
              <a:rPr lang="en-GB" sz="1800" dirty="0">
                <a:effectLst/>
                <a:latin typeface="Arial" panose="020B0604020202020204" pitchFamily="34" charset="0"/>
                <a:ea typeface="Calibri" panose="020F0502020204030204" pitchFamily="34" charset="0"/>
                <a:cs typeface="Arial" panose="020B0604020202020204" pitchFamily="34" charset="0"/>
              </a:rPr>
              <a:t>Anwar v Nat College for Teaching and Leadership [2016] A.C.D. 127</a:t>
            </a:r>
          </a:p>
          <a:p>
            <a:pPr marL="457200" algn="just">
              <a:lnSpc>
                <a:spcPct val="150000"/>
              </a:lnSpc>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685800">
              <a:lnSpc>
                <a:spcPct val="150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“43. … I am satisfied that, having chosen the pursue the Appellants separately, the NCTL was obliged to disclose material from the SLT proceedings which might assist the Appellants’ case or damage its own and that, in the absence of voluntary disclosure, the Panel should have directed that it be given.” </a:t>
            </a:r>
            <a:r>
              <a:rPr lang="en-GB" sz="1800" i="1" dirty="0">
                <a:effectLst/>
                <a:latin typeface="Arial" panose="020B0604020202020204" pitchFamily="34" charset="0"/>
                <a:ea typeface="Times New Roman" panose="02020603050405020304" pitchFamily="18" charset="0"/>
                <a:cs typeface="Arial" panose="020B0604020202020204" pitchFamily="34" charset="0"/>
              </a:rPr>
              <a:t>[per Phillips J]</a:t>
            </a:r>
          </a:p>
          <a:p>
            <a:pPr lvl="0" algn="just">
              <a:lnSpc>
                <a:spcPct val="200000"/>
              </a:lnSpc>
              <a:buClr>
                <a:srgbClr val="444444"/>
              </a:buClr>
              <a:buSzPts val="1200"/>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81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EA99D-6F45-581F-F26A-FD9B3FE9F3BD}"/>
              </a:ext>
            </a:extLst>
          </p:cNvPr>
          <p:cNvSpPr>
            <a:spLocks noGrp="1"/>
          </p:cNvSpPr>
          <p:nvPr>
            <p:ph type="ftr" sz="quarter" idx="11"/>
          </p:nvPr>
        </p:nvSpPr>
        <p:spPr/>
        <p:txBody>
          <a:bodyPr/>
          <a:lstStyle/>
          <a:p>
            <a:r>
              <a:rPr lang="en-US"/>
              <a:t>www.qebholliswhiteman.co.uk</a:t>
            </a:r>
            <a:endParaRPr lang="en-GB" dirty="0"/>
          </a:p>
        </p:txBody>
      </p:sp>
      <p:sp>
        <p:nvSpPr>
          <p:cNvPr id="3" name="TextBox 2">
            <a:extLst>
              <a:ext uri="{FF2B5EF4-FFF2-40B4-BE49-F238E27FC236}">
                <a16:creationId xmlns:a16="http://schemas.microsoft.com/office/drawing/2014/main" id="{01A9C012-94F7-5821-91C6-AF1AB009C233}"/>
              </a:ext>
            </a:extLst>
          </p:cNvPr>
          <p:cNvSpPr txBox="1"/>
          <p:nvPr/>
        </p:nvSpPr>
        <p:spPr>
          <a:xfrm>
            <a:off x="440402" y="914841"/>
            <a:ext cx="8510490" cy="725199"/>
          </a:xfrm>
          <a:prstGeom prst="rect">
            <a:avLst/>
          </a:prstGeom>
          <a:noFill/>
        </p:spPr>
        <p:txBody>
          <a:bodyPr wrap="square" rtlCol="0">
            <a:spAutoFit/>
          </a:bodyPr>
          <a:lstStyle/>
          <a:p>
            <a:pPr marL="228600">
              <a:lnSpc>
                <a:spcPct val="200000"/>
              </a:lnSpc>
            </a:pPr>
            <a:r>
              <a:rPr lang="en-GB" sz="2400" b="1" u="sng" dirty="0">
                <a:effectLst/>
                <a:latin typeface="Arial" panose="020B0604020202020204" pitchFamily="34" charset="0"/>
                <a:ea typeface="Calibri" panose="020F0502020204030204" pitchFamily="34" charset="0"/>
                <a:cs typeface="Times New Roman" panose="02020603050405020304" pitchFamily="18" charset="0"/>
              </a:rPr>
              <a:t>Summary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1A4E6-311D-3D36-CA48-E1579C330065}"/>
              </a:ext>
            </a:extLst>
          </p:cNvPr>
          <p:cNvSpPr txBox="1"/>
          <p:nvPr/>
        </p:nvSpPr>
        <p:spPr>
          <a:xfrm>
            <a:off x="440402" y="1909622"/>
            <a:ext cx="8829379" cy="4446730"/>
          </a:xfrm>
          <a:prstGeom prst="rect">
            <a:avLst/>
          </a:prstGeom>
          <a:noFill/>
        </p:spPr>
        <p:txBody>
          <a:bodyPr wrap="square" rtlCol="0">
            <a:spAutoFit/>
          </a:bodyPr>
          <a:lstStyle/>
          <a:p>
            <a:pPr marL="800100" lvl="1" indent="-342900" algn="just">
              <a:lnSpc>
                <a:spcPct val="200000"/>
              </a:lnSpc>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Arial" panose="020B0604020202020204" pitchFamily="34" charset="0"/>
              </a:rPr>
              <a:t>Fairness/A6 requires a disclosure process</a:t>
            </a:r>
          </a:p>
          <a:p>
            <a:pPr marL="800100" lvl="1" indent="-342900" algn="just">
              <a:lnSpc>
                <a:spcPct val="200000"/>
              </a:lnSpc>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Arial" panose="020B0604020202020204" pitchFamily="34" charset="0"/>
              </a:rPr>
              <a:t>Schedule all relevant material not relied upon and review (continuing duty)</a:t>
            </a:r>
          </a:p>
          <a:p>
            <a:pPr marL="800100" lvl="1" indent="-342900" algn="just">
              <a:lnSpc>
                <a:spcPct val="200000"/>
              </a:lnSpc>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Arial" panose="020B0604020202020204" pitchFamily="34" charset="0"/>
              </a:rPr>
              <a:t>Disclose any material meeting the test for disclosure </a:t>
            </a:r>
          </a:p>
          <a:p>
            <a:pPr marL="800100" lvl="1" indent="-342900" algn="just">
              <a:lnSpc>
                <a:spcPct val="200000"/>
              </a:lnSpc>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Arial" panose="020B0604020202020204" pitchFamily="34" charset="0"/>
              </a:rPr>
              <a:t>Duty of the regulator to obtain material</a:t>
            </a:r>
          </a:p>
          <a:p>
            <a:pPr marL="800100" lvl="1" indent="-342900" algn="just">
              <a:lnSpc>
                <a:spcPct val="200000"/>
              </a:lnSpc>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Arial" panose="020B0604020202020204" pitchFamily="34" charset="0"/>
              </a:rPr>
              <a:t>Does the registrant need to engage to obtain disclosure</a:t>
            </a:r>
          </a:p>
          <a:p>
            <a:pPr marL="800100" lvl="1" indent="-342900" algn="just">
              <a:lnSpc>
                <a:spcPct val="200000"/>
              </a:lnSpc>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Arial" panose="020B0604020202020204" pitchFamily="34" charset="0"/>
              </a:rPr>
              <a:t>Allegation &amp; legal applications</a:t>
            </a:r>
          </a:p>
          <a:p>
            <a:pPr marL="800100" lvl="1" indent="-342900" algn="just">
              <a:lnSpc>
                <a:spcPct val="200000"/>
              </a:lnSpc>
              <a:buFont typeface="Symbol" panose="05050102010706020507" pitchFamily="18" charset="2"/>
              <a:buChar char=""/>
            </a:pPr>
            <a:r>
              <a:rPr lang="en-GB" dirty="0">
                <a:effectLst/>
                <a:latin typeface="Arial" panose="020B0604020202020204" pitchFamily="34" charset="0"/>
                <a:ea typeface="Calibri" panose="020F0502020204030204" pitchFamily="34" charset="0"/>
                <a:cs typeface="Arial" panose="020B0604020202020204" pitchFamily="34" charset="0"/>
              </a:rPr>
              <a:t>The dependence of the Tribunal on the regulator</a:t>
            </a:r>
          </a:p>
          <a:p>
            <a:pPr lvl="0" algn="just">
              <a:lnSpc>
                <a:spcPct val="200000"/>
              </a:lnSpc>
              <a:buClr>
                <a:srgbClr val="444444"/>
              </a:buClr>
              <a:buSzPts val="1200"/>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845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EA99D-6F45-581F-F26A-FD9B3FE9F3BD}"/>
              </a:ext>
            </a:extLst>
          </p:cNvPr>
          <p:cNvSpPr>
            <a:spLocks noGrp="1"/>
          </p:cNvSpPr>
          <p:nvPr>
            <p:ph type="ftr" sz="quarter" idx="11"/>
          </p:nvPr>
        </p:nvSpPr>
        <p:spPr/>
        <p:txBody>
          <a:bodyPr/>
          <a:lstStyle/>
          <a:p>
            <a:r>
              <a:rPr lang="en-US"/>
              <a:t>www.qebholliswhiteman.co.uk</a:t>
            </a:r>
            <a:endParaRPr lang="en-GB" dirty="0"/>
          </a:p>
        </p:txBody>
      </p:sp>
      <p:sp>
        <p:nvSpPr>
          <p:cNvPr id="3" name="TextBox 2">
            <a:extLst>
              <a:ext uri="{FF2B5EF4-FFF2-40B4-BE49-F238E27FC236}">
                <a16:creationId xmlns:a16="http://schemas.microsoft.com/office/drawing/2014/main" id="{01A9C012-94F7-5821-91C6-AF1AB009C233}"/>
              </a:ext>
            </a:extLst>
          </p:cNvPr>
          <p:cNvSpPr txBox="1"/>
          <p:nvPr/>
        </p:nvSpPr>
        <p:spPr>
          <a:xfrm>
            <a:off x="440402" y="914841"/>
            <a:ext cx="8510490" cy="725199"/>
          </a:xfrm>
          <a:prstGeom prst="rect">
            <a:avLst/>
          </a:prstGeom>
          <a:noFill/>
        </p:spPr>
        <p:txBody>
          <a:bodyPr wrap="square" rtlCol="0">
            <a:spAutoFit/>
          </a:bodyPr>
          <a:lstStyle/>
          <a:p>
            <a:pPr marL="228600">
              <a:lnSpc>
                <a:spcPct val="200000"/>
              </a:lnSpc>
            </a:pPr>
            <a:r>
              <a:rPr lang="en-GB" sz="2400" b="1" u="sng" dirty="0">
                <a:latin typeface="Arial" panose="020B0604020202020204" pitchFamily="34" charset="0"/>
                <a:ea typeface="Calibri" panose="020F0502020204030204" pitchFamily="34" charset="0"/>
                <a:cs typeface="Times New Roman" panose="02020603050405020304" pitchFamily="18" charset="0"/>
              </a:rPr>
              <a:t>Confidence in the regulator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1A4E6-311D-3D36-CA48-E1579C330065}"/>
              </a:ext>
            </a:extLst>
          </p:cNvPr>
          <p:cNvSpPr txBox="1"/>
          <p:nvPr/>
        </p:nvSpPr>
        <p:spPr>
          <a:xfrm>
            <a:off x="440402" y="1909622"/>
            <a:ext cx="8829379" cy="3615733"/>
          </a:xfrm>
          <a:prstGeom prst="rect">
            <a:avLst/>
          </a:prstGeom>
          <a:noFill/>
        </p:spPr>
        <p:txBody>
          <a:bodyPr wrap="square" rtlCol="0">
            <a:spAutoFit/>
          </a:bodyPr>
          <a:lstStyle/>
          <a:p>
            <a:endParaRPr lang="en-GB" dirty="0">
              <a:effectLst/>
              <a:latin typeface="Arial" panose="020B0604020202020204" pitchFamily="34" charset="0"/>
              <a:ea typeface="Calibri" panose="020F0502020204030204" pitchFamily="34" charset="0"/>
              <a:cs typeface="Arial" panose="020B0604020202020204" pitchFamily="34" charset="0"/>
            </a:endParaRPr>
          </a:p>
          <a:p>
            <a:r>
              <a:rPr lang="en-GB" dirty="0">
                <a:effectLst/>
                <a:latin typeface="Arial" panose="020B0604020202020204" pitchFamily="34" charset="0"/>
                <a:ea typeface="Calibri" panose="020F0502020204030204" pitchFamily="34" charset="0"/>
                <a:cs typeface="Arial" panose="020B0604020202020204" pitchFamily="34" charset="0"/>
              </a:rPr>
              <a:t>Kirk v The Royal College of Veterinary Surgeons [2003] UKPC 47</a:t>
            </a:r>
          </a:p>
          <a:p>
            <a:r>
              <a:rPr lang="en-GB"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“It is obviously impossible for their Lordships to form a view as to whether there are relevant documents in the possession of the College or not.  If the College says that there are not, the Board is unable to go and investigate the matter and establish the contrary.”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200000"/>
              </a:lnSpc>
              <a:buClr>
                <a:srgbClr val="444444"/>
              </a:buClr>
              <a:buSzPts val="1200"/>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29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E60049-644F-5FC8-E2FE-93C16168D794}"/>
              </a:ext>
            </a:extLst>
          </p:cNvPr>
          <p:cNvSpPr>
            <a:spLocks noGrp="1"/>
          </p:cNvSpPr>
          <p:nvPr>
            <p:ph type="ftr" sz="quarter" idx="11"/>
          </p:nvPr>
        </p:nvSpPr>
        <p:spPr/>
        <p:txBody>
          <a:bodyPr/>
          <a:lstStyle/>
          <a:p>
            <a:r>
              <a:rPr lang="en-US" dirty="0"/>
              <a:t>www.qebhw.co.uk</a:t>
            </a:r>
            <a:endParaRPr lang="en-GB" dirty="0"/>
          </a:p>
        </p:txBody>
      </p:sp>
      <p:sp>
        <p:nvSpPr>
          <p:cNvPr id="3" name="TextBox 2">
            <a:extLst>
              <a:ext uri="{FF2B5EF4-FFF2-40B4-BE49-F238E27FC236}">
                <a16:creationId xmlns:a16="http://schemas.microsoft.com/office/drawing/2014/main" id="{BF2A6552-AE0C-56E1-C2EC-6865F47C8269}"/>
              </a:ext>
            </a:extLst>
          </p:cNvPr>
          <p:cNvSpPr txBox="1"/>
          <p:nvPr/>
        </p:nvSpPr>
        <p:spPr>
          <a:xfrm>
            <a:off x="2332140" y="2852257"/>
            <a:ext cx="5394121" cy="830997"/>
          </a:xfrm>
          <a:prstGeom prst="rect">
            <a:avLst/>
          </a:prstGeom>
          <a:noFill/>
        </p:spPr>
        <p:txBody>
          <a:bodyPr wrap="square" rtlCol="0">
            <a:spAutoFit/>
          </a:bodyPr>
          <a:lstStyle/>
          <a:p>
            <a:pPr algn="ctr"/>
            <a:r>
              <a:rPr lang="en-US" sz="4800" b="1" dirty="0">
                <a:solidFill>
                  <a:srgbClr val="AC1A2F"/>
                </a:solidFill>
                <a:latin typeface="Arial" panose="020B0604020202020204" pitchFamily="34" charset="0"/>
                <a:cs typeface="Arial" panose="020B0604020202020204" pitchFamily="34" charset="0"/>
              </a:rPr>
              <a:t>THANK YOU </a:t>
            </a:r>
          </a:p>
        </p:txBody>
      </p:sp>
    </p:spTree>
    <p:extLst>
      <p:ext uri="{BB962C8B-B14F-4D97-AF65-F5344CB8AC3E}">
        <p14:creationId xmlns:p14="http://schemas.microsoft.com/office/powerpoint/2010/main" val="357740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EA99D-6F45-581F-F26A-FD9B3FE9F3BD}"/>
              </a:ext>
            </a:extLst>
          </p:cNvPr>
          <p:cNvSpPr>
            <a:spLocks noGrp="1"/>
          </p:cNvSpPr>
          <p:nvPr>
            <p:ph type="ftr" sz="quarter" idx="11"/>
          </p:nvPr>
        </p:nvSpPr>
        <p:spPr/>
        <p:txBody>
          <a:bodyPr/>
          <a:lstStyle/>
          <a:p>
            <a:r>
              <a:rPr lang="en-US"/>
              <a:t>www.qebholliswhiteman.co.uk</a:t>
            </a:r>
            <a:endParaRPr lang="en-GB" dirty="0"/>
          </a:p>
        </p:txBody>
      </p:sp>
      <p:sp>
        <p:nvSpPr>
          <p:cNvPr id="3" name="TextBox 2">
            <a:extLst>
              <a:ext uri="{FF2B5EF4-FFF2-40B4-BE49-F238E27FC236}">
                <a16:creationId xmlns:a16="http://schemas.microsoft.com/office/drawing/2014/main" id="{01A9C012-94F7-5821-91C6-AF1AB009C233}"/>
              </a:ext>
            </a:extLst>
          </p:cNvPr>
          <p:cNvSpPr txBox="1"/>
          <p:nvPr/>
        </p:nvSpPr>
        <p:spPr>
          <a:xfrm>
            <a:off x="785819" y="989435"/>
            <a:ext cx="7507292" cy="725199"/>
          </a:xfrm>
          <a:prstGeom prst="rect">
            <a:avLst/>
          </a:prstGeom>
          <a:noFill/>
        </p:spPr>
        <p:txBody>
          <a:bodyPr wrap="square" rtlCol="0">
            <a:spAutoFit/>
          </a:bodyPr>
          <a:lstStyle/>
          <a:p>
            <a:pPr>
              <a:lnSpc>
                <a:spcPct val="200000"/>
              </a:lnSpc>
            </a:pPr>
            <a:r>
              <a:rPr lang="en-GB" sz="2400" b="1" dirty="0">
                <a:effectLst/>
                <a:latin typeface="Arial" panose="020B0604020202020204" pitchFamily="34" charset="0"/>
                <a:ea typeface="Calibri" panose="020F0502020204030204" pitchFamily="34" charset="0"/>
                <a:cs typeface="Times New Roman" panose="02020603050405020304" pitchFamily="18" charset="0"/>
              </a:rPr>
              <a:t>In any investigation it must be obvious that:</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1A4E6-311D-3D36-CA48-E1579C330065}"/>
              </a:ext>
            </a:extLst>
          </p:cNvPr>
          <p:cNvSpPr txBox="1"/>
          <p:nvPr/>
        </p:nvSpPr>
        <p:spPr>
          <a:xfrm>
            <a:off x="709011" y="2262332"/>
            <a:ext cx="7811911" cy="3370153"/>
          </a:xfrm>
          <a:prstGeom prst="rect">
            <a:avLst/>
          </a:prstGeom>
          <a:noFill/>
        </p:spPr>
        <p:txBody>
          <a:bodyPr wrap="square" rtlCol="0">
            <a:spAutoFit/>
          </a:bodyPr>
          <a:lstStyle/>
          <a:p>
            <a:pPr marL="342900" lvl="0" indent="-342900" algn="just">
              <a:lnSpc>
                <a:spcPct val="150000"/>
              </a:lnSpc>
              <a:buFont typeface="+mj-lt"/>
              <a:buAutoNum type="arabi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Material will be gathered in the course of an investigation which is not relied upon as evidence by the regulator but which is relevant.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The </a:t>
            </a:r>
            <a:r>
              <a:rPr lang="en-GB" sz="1800" dirty="0">
                <a:effectLst/>
                <a:latin typeface="Arial" panose="020B0604020202020204" pitchFamily="34" charset="0"/>
                <a:ea typeface="Calibri" panose="020F0502020204030204" pitchFamily="34" charset="0"/>
                <a:cs typeface="Times New Roman" panose="02020603050405020304" pitchFamily="18" charset="0"/>
              </a:rPr>
              <a:t>Regulator may be best positioned to obtain material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which might reasonably be considered capable of undermining the case for the prosecution [regulator] against the accused [registrant] or of assisting the case for the accused [registrant]”. </a:t>
            </a:r>
            <a:r>
              <a:rPr lang="en-GB" sz="1800" dirty="0">
                <a:effectLst/>
                <a:latin typeface="Arial" panose="020B0604020202020204" pitchFamily="34" charset="0"/>
                <a:ea typeface="Calibri" panose="020F0502020204030204" pitchFamily="34" charset="0"/>
                <a:cs typeface="Times New Roman" panose="02020603050405020304" pitchFamily="18" charset="0"/>
              </a:rPr>
              <a:t>Section 3(1)(a) of the CPIA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988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EA99D-6F45-581F-F26A-FD9B3FE9F3BD}"/>
              </a:ext>
            </a:extLst>
          </p:cNvPr>
          <p:cNvSpPr>
            <a:spLocks noGrp="1"/>
          </p:cNvSpPr>
          <p:nvPr>
            <p:ph type="ftr" sz="quarter" idx="11"/>
          </p:nvPr>
        </p:nvSpPr>
        <p:spPr/>
        <p:txBody>
          <a:bodyPr/>
          <a:lstStyle/>
          <a:p>
            <a:r>
              <a:rPr lang="en-US"/>
              <a:t>www.qebholliswhiteman.co.uk</a:t>
            </a:r>
            <a:endParaRPr lang="en-GB" dirty="0"/>
          </a:p>
        </p:txBody>
      </p:sp>
      <p:sp>
        <p:nvSpPr>
          <p:cNvPr id="3" name="TextBox 2">
            <a:extLst>
              <a:ext uri="{FF2B5EF4-FFF2-40B4-BE49-F238E27FC236}">
                <a16:creationId xmlns:a16="http://schemas.microsoft.com/office/drawing/2014/main" id="{01A9C012-94F7-5821-91C6-AF1AB009C233}"/>
              </a:ext>
            </a:extLst>
          </p:cNvPr>
          <p:cNvSpPr txBox="1"/>
          <p:nvPr/>
        </p:nvSpPr>
        <p:spPr>
          <a:xfrm>
            <a:off x="243008" y="885677"/>
            <a:ext cx="7507292" cy="936154"/>
          </a:xfrm>
          <a:prstGeom prst="rect">
            <a:avLst/>
          </a:prstGeom>
          <a:noFill/>
        </p:spPr>
        <p:txBody>
          <a:bodyPr wrap="square" rtlCol="0">
            <a:spAutoFit/>
          </a:bodyPr>
          <a:lstStyle/>
          <a:p>
            <a:pPr marL="457200">
              <a:lnSpc>
                <a:spcPct val="200000"/>
              </a:lnSpc>
            </a:pPr>
            <a:r>
              <a:rPr lang="en-GB" sz="3200" b="1" u="sng" dirty="0">
                <a:effectLst/>
                <a:latin typeface="Arial" panose="020B0604020202020204" pitchFamily="34" charset="0"/>
                <a:ea typeface="Calibri" panose="020F0502020204030204" pitchFamily="34" charset="0"/>
                <a:cs typeface="Times New Roman" panose="02020603050405020304" pitchFamily="18" charset="0"/>
              </a:rPr>
              <a:t>Relevant</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1A4E6-311D-3D36-CA48-E1579C330065}"/>
              </a:ext>
            </a:extLst>
          </p:cNvPr>
          <p:cNvSpPr txBox="1"/>
          <p:nvPr/>
        </p:nvSpPr>
        <p:spPr>
          <a:xfrm>
            <a:off x="717400" y="2639837"/>
            <a:ext cx="8669881" cy="3231654"/>
          </a:xfrm>
          <a:prstGeom prst="rect">
            <a:avLst/>
          </a:prstGeom>
          <a:noFill/>
        </p:spPr>
        <p:txBody>
          <a:bodyPr wrap="square" rtlCol="0">
            <a:spAutoFit/>
          </a:bodyPr>
          <a:lstStyle/>
          <a:p>
            <a:pPr>
              <a:lnSpc>
                <a:spcPct val="150000"/>
              </a:lnSpc>
            </a:pPr>
            <a:r>
              <a:rPr lang="en-GB" sz="2400" dirty="0">
                <a:effectLst/>
                <a:latin typeface="Arial" panose="020B0604020202020204" pitchFamily="34" charset="0"/>
                <a:ea typeface="Calibri" panose="020F0502020204030204" pitchFamily="34" charset="0"/>
                <a:cs typeface="Times New Roman" panose="02020603050405020304" pitchFamily="18" charset="0"/>
              </a:rPr>
              <a:t>“…it has some bearing on any offence[allegation] under investigation or any person being investigated, or on the surrounding circumstances of the case, unless it is incapable of having any impact on the case”.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The Code of Practice issued under section 23(1), CPIA]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873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EA99D-6F45-581F-F26A-FD9B3FE9F3BD}"/>
              </a:ext>
            </a:extLst>
          </p:cNvPr>
          <p:cNvSpPr>
            <a:spLocks noGrp="1"/>
          </p:cNvSpPr>
          <p:nvPr>
            <p:ph type="ftr" sz="quarter" idx="11"/>
          </p:nvPr>
        </p:nvSpPr>
        <p:spPr/>
        <p:txBody>
          <a:bodyPr/>
          <a:lstStyle/>
          <a:p>
            <a:r>
              <a:rPr lang="en-US"/>
              <a:t>www.qebholliswhiteman.co.uk</a:t>
            </a:r>
            <a:endParaRPr lang="en-GB" dirty="0"/>
          </a:p>
        </p:txBody>
      </p:sp>
      <p:sp>
        <p:nvSpPr>
          <p:cNvPr id="3" name="TextBox 2">
            <a:extLst>
              <a:ext uri="{FF2B5EF4-FFF2-40B4-BE49-F238E27FC236}">
                <a16:creationId xmlns:a16="http://schemas.microsoft.com/office/drawing/2014/main" id="{01A9C012-94F7-5821-91C6-AF1AB009C233}"/>
              </a:ext>
            </a:extLst>
          </p:cNvPr>
          <p:cNvSpPr txBox="1"/>
          <p:nvPr/>
        </p:nvSpPr>
        <p:spPr>
          <a:xfrm>
            <a:off x="574787" y="1028288"/>
            <a:ext cx="7507292" cy="400110"/>
          </a:xfrm>
          <a:prstGeom prst="rect">
            <a:avLst/>
          </a:prstGeom>
          <a:noFill/>
        </p:spPr>
        <p:txBody>
          <a:bodyPr wrap="square" rtlCol="0">
            <a:spAutoFit/>
          </a:bodyPr>
          <a:lstStyle/>
          <a:p>
            <a:r>
              <a:rPr lang="en-GB" sz="2000" b="1" u="sng" dirty="0">
                <a:effectLst/>
                <a:latin typeface="Arial" panose="020B0604020202020204" pitchFamily="34" charset="0"/>
                <a:ea typeface="Calibri" panose="020F0502020204030204" pitchFamily="34" charset="0"/>
                <a:cs typeface="Times New Roman" panose="02020603050405020304" pitchFamily="18" charset="0"/>
              </a:rPr>
              <a:t>What to disclose – the test: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1A4E6-311D-3D36-CA48-E1579C330065}"/>
              </a:ext>
            </a:extLst>
          </p:cNvPr>
          <p:cNvSpPr txBox="1"/>
          <p:nvPr/>
        </p:nvSpPr>
        <p:spPr>
          <a:xfrm>
            <a:off x="429307" y="1708926"/>
            <a:ext cx="9047386" cy="3293209"/>
          </a:xfrm>
          <a:prstGeom prst="rect">
            <a:avLst/>
          </a:prstGeom>
          <a:noFill/>
        </p:spPr>
        <p:txBody>
          <a:bodyPr wrap="square" rtlCol="0">
            <a:spAutoFit/>
          </a:bodyPr>
          <a:lstStyle/>
          <a:p>
            <a:pPr marL="342900" lvl="0" indent="-342900" algn="just">
              <a:lnSpc>
                <a:spcPct val="200000"/>
              </a:lnSpc>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Arial" panose="020B0604020202020204" pitchFamily="34" charset="0"/>
              </a:rPr>
              <a:t>Material which </a:t>
            </a:r>
            <a:r>
              <a:rPr lang="en-GB" sz="1600" dirty="0">
                <a:effectLst/>
                <a:latin typeface="Arial" panose="020B0604020202020204" pitchFamily="34" charset="0"/>
                <a:ea typeface="Times New Roman" panose="02020603050405020304" pitchFamily="18" charset="0"/>
                <a:cs typeface="Arial" panose="020B0604020202020204" pitchFamily="34" charset="0"/>
              </a:rPr>
              <a:t>might material reasonably be considered capable of undermining the case for the prosecution [regulator] against the accused [registrant] or of assisting the case for the accused [registrant]”.</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i="1" dirty="0">
                <a:effectLst/>
                <a:latin typeface="Arial" panose="020B0604020202020204" pitchFamily="34" charset="0"/>
                <a:ea typeface="Calibri" panose="020F0502020204030204" pitchFamily="34" charset="0"/>
                <a:cs typeface="Arial" panose="020B0604020202020204" pitchFamily="34" charset="0"/>
              </a:rPr>
              <a:t>[The criminal jurisdiction]</a:t>
            </a:r>
          </a:p>
          <a:p>
            <a:r>
              <a:rPr lang="en-GB" sz="1600" dirty="0">
                <a:effectLst/>
                <a:latin typeface="Arial" panose="020B0604020202020204" pitchFamily="34" charset="0"/>
                <a:ea typeface="Calibri" panose="020F0502020204030204" pitchFamily="34" charset="0"/>
                <a:cs typeface="Arial" panose="020B0604020202020204" pitchFamily="34" charset="0"/>
              </a:rPr>
              <a:t> </a:t>
            </a:r>
          </a:p>
          <a:p>
            <a:pPr marL="342900" indent="-342900">
              <a:lnSpc>
                <a:spcPct val="150000"/>
              </a:lnSpc>
              <a:buFont typeface="Symbol" panose="05050102010706020507" pitchFamily="18" charset="2"/>
              <a:buChar char=""/>
            </a:pPr>
            <a:r>
              <a:rPr lang="en-GB" sz="1600" dirty="0">
                <a:latin typeface="Arial" panose="020B0604020202020204" pitchFamily="34" charset="0"/>
                <a:ea typeface="Times New Roman" panose="02020603050405020304" pitchFamily="18" charset="0"/>
                <a:cs typeface="Arial" panose="020B0604020202020204" pitchFamily="34" charset="0"/>
              </a:rPr>
              <a:t>Disclose documents which adversely affect the case, or another party’s case or supports another party’s case [CPR 31.6(b)(</a:t>
            </a:r>
            <a:r>
              <a:rPr lang="en-GB" sz="1600" dirty="0" err="1">
                <a:latin typeface="Arial" panose="020B0604020202020204" pitchFamily="34" charset="0"/>
                <a:ea typeface="Times New Roman" panose="02020603050405020304" pitchFamily="18" charset="0"/>
                <a:cs typeface="Arial" panose="020B0604020202020204" pitchFamily="34" charset="0"/>
              </a:rPr>
              <a:t>i</a:t>
            </a:r>
            <a:r>
              <a:rPr lang="en-GB" sz="1600" dirty="0">
                <a:latin typeface="Arial" panose="020B0604020202020204" pitchFamily="34" charset="0"/>
                <a:ea typeface="Times New Roman" panose="02020603050405020304" pitchFamily="18" charset="0"/>
                <a:cs typeface="Arial" panose="020B0604020202020204" pitchFamily="34" charset="0"/>
              </a:rPr>
              <a:t>-iii).  </a:t>
            </a:r>
            <a:r>
              <a:rPr lang="en-GB" sz="1600" i="1" dirty="0">
                <a:latin typeface="Arial" panose="020B0604020202020204" pitchFamily="34" charset="0"/>
                <a:ea typeface="Times New Roman" panose="02020603050405020304" pitchFamily="18" charset="0"/>
                <a:cs typeface="Arial" panose="020B0604020202020204" pitchFamily="34" charset="0"/>
              </a:rPr>
              <a:t>[The civil jurisdiction]</a:t>
            </a:r>
          </a:p>
          <a:p>
            <a:pPr>
              <a:lnSpc>
                <a:spcPct val="150000"/>
              </a:lnSpc>
            </a:pPr>
            <a:r>
              <a:rPr lang="en-GB" sz="1600" i="1" dirty="0">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lvl="0"/>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20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EA99D-6F45-581F-F26A-FD9B3FE9F3BD}"/>
              </a:ext>
            </a:extLst>
          </p:cNvPr>
          <p:cNvSpPr>
            <a:spLocks noGrp="1"/>
          </p:cNvSpPr>
          <p:nvPr>
            <p:ph type="ftr" sz="quarter" idx="11"/>
          </p:nvPr>
        </p:nvSpPr>
        <p:spPr/>
        <p:txBody>
          <a:bodyPr/>
          <a:lstStyle/>
          <a:p>
            <a:r>
              <a:rPr lang="en-US"/>
              <a:t>www.qebholliswhiteman.co.uk</a:t>
            </a:r>
            <a:endParaRPr lang="en-GB" dirty="0"/>
          </a:p>
        </p:txBody>
      </p:sp>
      <p:sp>
        <p:nvSpPr>
          <p:cNvPr id="3" name="TextBox 2">
            <a:extLst>
              <a:ext uri="{FF2B5EF4-FFF2-40B4-BE49-F238E27FC236}">
                <a16:creationId xmlns:a16="http://schemas.microsoft.com/office/drawing/2014/main" id="{01A9C012-94F7-5821-91C6-AF1AB009C233}"/>
              </a:ext>
            </a:extLst>
          </p:cNvPr>
          <p:cNvSpPr txBox="1"/>
          <p:nvPr/>
        </p:nvSpPr>
        <p:spPr>
          <a:xfrm>
            <a:off x="697755" y="1330292"/>
            <a:ext cx="8510490" cy="461665"/>
          </a:xfrm>
          <a:prstGeom prst="rect">
            <a:avLst/>
          </a:prstGeom>
          <a:noFill/>
        </p:spPr>
        <p:txBody>
          <a:bodyPr wrap="square" rtlCol="0">
            <a:spAutoFit/>
          </a:bodyPr>
          <a:lstStyle/>
          <a:p>
            <a:r>
              <a:rPr lang="en-GB" sz="2400" b="1" u="sng" dirty="0">
                <a:effectLst/>
                <a:latin typeface="Arial" panose="020B0604020202020204" pitchFamily="34" charset="0"/>
                <a:ea typeface="Calibri" panose="020F0502020204030204" pitchFamily="34" charset="0"/>
                <a:cs typeface="Times New Roman" panose="02020603050405020304" pitchFamily="18" charset="0"/>
              </a:rPr>
              <a:t>The duty to carry out a disclosure exercise arises out of:</a:t>
            </a:r>
            <a:endParaRPr lang="en-GB"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1A4E6-311D-3D36-CA48-E1579C330065}"/>
              </a:ext>
            </a:extLst>
          </p:cNvPr>
          <p:cNvSpPr txBox="1"/>
          <p:nvPr/>
        </p:nvSpPr>
        <p:spPr>
          <a:xfrm>
            <a:off x="697755" y="1952208"/>
            <a:ext cx="9047386" cy="2062103"/>
          </a:xfrm>
          <a:prstGeom prst="rect">
            <a:avLst/>
          </a:prstGeom>
          <a:noFill/>
        </p:spPr>
        <p:txBody>
          <a:bodyPr wrap="square" rtlCol="0">
            <a:spAutoFit/>
          </a:bodyPr>
          <a:lstStyle/>
          <a:p>
            <a:pPr marL="457200"/>
            <a:r>
              <a:rPr lang="en-GB" sz="2400"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C</a:t>
            </a:r>
            <a:r>
              <a:rPr lang="en-GB" sz="2400" dirty="0">
                <a:effectLst/>
                <a:latin typeface="Arial" panose="020B0604020202020204" pitchFamily="34" charset="0"/>
                <a:ea typeface="Calibri" panose="020F0502020204030204" pitchFamily="34" charset="0"/>
                <a:cs typeface="Times New Roman" panose="02020603050405020304" pitchFamily="18" charset="0"/>
              </a:rPr>
              <a:t>ommon law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2400"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Times New Roman" panose="02020603050405020304" pitchFamily="18" charset="0"/>
              </a:rPr>
              <a:t>A6 ECHR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16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EA99D-6F45-581F-F26A-FD9B3FE9F3BD}"/>
              </a:ext>
            </a:extLst>
          </p:cNvPr>
          <p:cNvSpPr>
            <a:spLocks noGrp="1"/>
          </p:cNvSpPr>
          <p:nvPr>
            <p:ph type="ftr" sz="quarter" idx="11"/>
          </p:nvPr>
        </p:nvSpPr>
        <p:spPr/>
        <p:txBody>
          <a:bodyPr/>
          <a:lstStyle/>
          <a:p>
            <a:r>
              <a:rPr lang="en-US"/>
              <a:t>www.qebholliswhiteman.co.uk</a:t>
            </a:r>
            <a:endParaRPr lang="en-GB" dirty="0"/>
          </a:p>
        </p:txBody>
      </p:sp>
      <p:sp>
        <p:nvSpPr>
          <p:cNvPr id="3" name="TextBox 2">
            <a:extLst>
              <a:ext uri="{FF2B5EF4-FFF2-40B4-BE49-F238E27FC236}">
                <a16:creationId xmlns:a16="http://schemas.microsoft.com/office/drawing/2014/main" id="{01A9C012-94F7-5821-91C6-AF1AB009C233}"/>
              </a:ext>
            </a:extLst>
          </p:cNvPr>
          <p:cNvSpPr txBox="1"/>
          <p:nvPr/>
        </p:nvSpPr>
        <p:spPr>
          <a:xfrm>
            <a:off x="488031" y="961176"/>
            <a:ext cx="8510490" cy="461665"/>
          </a:xfrm>
          <a:prstGeom prst="rect">
            <a:avLst/>
          </a:prstGeom>
          <a:noFill/>
        </p:spPr>
        <p:txBody>
          <a:bodyPr wrap="square" rtlCol="0">
            <a:spAutoFit/>
          </a:bodyPr>
          <a:lstStyle/>
          <a:p>
            <a:r>
              <a:rPr lang="en-GB" sz="2400" b="1" u="sng" dirty="0">
                <a:effectLst/>
                <a:latin typeface="Arial" panose="020B0604020202020204" pitchFamily="34" charset="0"/>
                <a:ea typeface="Calibri" panose="020F0502020204030204" pitchFamily="34" charset="0"/>
                <a:cs typeface="Times New Roman" panose="02020603050405020304" pitchFamily="18" charset="0"/>
              </a:rPr>
              <a:t>Common Law</a:t>
            </a:r>
            <a:endParaRPr lang="en-GB"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1A4E6-311D-3D36-CA48-E1579C330065}"/>
              </a:ext>
            </a:extLst>
          </p:cNvPr>
          <p:cNvSpPr txBox="1"/>
          <p:nvPr/>
        </p:nvSpPr>
        <p:spPr>
          <a:xfrm>
            <a:off x="429306" y="1626548"/>
            <a:ext cx="9209643" cy="3000821"/>
          </a:xfrm>
          <a:prstGeom prst="rect">
            <a:avLst/>
          </a:prstGeom>
          <a:noFill/>
        </p:spPr>
        <p:txBody>
          <a:bodyPr wrap="square" rtlCol="0">
            <a:spAutoFit/>
          </a:bodyPr>
          <a:lstStyle/>
          <a:p>
            <a:pPr marL="457200"/>
            <a:r>
              <a:rPr lang="en-GB" dirty="0">
                <a:effectLst/>
                <a:latin typeface="Arial" panose="020B0604020202020204" pitchFamily="34" charset="0"/>
                <a:ea typeface="Calibri" panose="020F0502020204030204" pitchFamily="34" charset="0"/>
                <a:cs typeface="Arial" panose="020B0604020202020204" pitchFamily="34" charset="0"/>
              </a:rPr>
              <a:t> </a:t>
            </a:r>
          </a:p>
          <a:p>
            <a:r>
              <a:rPr lang="en-GB" dirty="0">
                <a:effectLst/>
                <a:latin typeface="Arial" panose="020B0604020202020204" pitchFamily="34" charset="0"/>
                <a:ea typeface="Calibri" panose="020F0502020204030204" pitchFamily="34" charset="0"/>
                <a:cs typeface="Arial" panose="020B0604020202020204" pitchFamily="34" charset="0"/>
              </a:rPr>
              <a:t>Kirk v The Royal College of Veterinary Surgeons [2003] UKPC 47</a:t>
            </a:r>
          </a:p>
          <a:p>
            <a:r>
              <a:rPr lang="en-GB" dirty="0">
                <a:effectLst/>
                <a:latin typeface="Arial" panose="020B0604020202020204" pitchFamily="34" charset="0"/>
                <a:ea typeface="Calibri" panose="020F0502020204030204" pitchFamily="34" charset="0"/>
                <a:cs typeface="Arial" panose="020B0604020202020204" pitchFamily="34" charset="0"/>
              </a:rPr>
              <a:t> </a:t>
            </a:r>
          </a:p>
          <a:p>
            <a:r>
              <a:rPr lang="en-GB" dirty="0">
                <a:effectLst/>
                <a:latin typeface="Arial" panose="020B0604020202020204" pitchFamily="34" charset="0"/>
                <a:ea typeface="Calibri" panose="020F0502020204030204" pitchFamily="34" charset="0"/>
                <a:cs typeface="Arial" panose="020B0604020202020204" pitchFamily="34" charset="0"/>
              </a:rPr>
              <a:t>On ground of entitlement to material:</a:t>
            </a:r>
          </a:p>
          <a:p>
            <a:r>
              <a:rPr lang="en-GB" dirty="0">
                <a:effectLst/>
                <a:latin typeface="Arial" panose="020B0604020202020204" pitchFamily="34" charset="0"/>
                <a:ea typeface="Calibri" panose="020F0502020204030204" pitchFamily="34" charset="0"/>
                <a:cs typeface="Arial" panose="020B0604020202020204" pitchFamily="34" charset="0"/>
              </a:rPr>
              <a:t> </a:t>
            </a:r>
          </a:p>
          <a:p>
            <a:pPr marL="457200" algn="just">
              <a:lnSpc>
                <a:spcPct val="150000"/>
              </a:lnSpc>
            </a:pPr>
            <a:r>
              <a:rPr lang="en-GB" dirty="0">
                <a:effectLst/>
                <a:latin typeface="Arial" panose="020B0604020202020204" pitchFamily="34" charset="0"/>
                <a:ea typeface="Calibri" panose="020F0502020204030204" pitchFamily="34" charset="0"/>
                <a:cs typeface="Arial" panose="020B0604020202020204" pitchFamily="34" charset="0"/>
              </a:rPr>
              <a:t>“One is his entitlement simply as a litigant in relation to the charges on which he was convicted.  He was entitled in the ordinary way to any documents which might support his case or tend to undermine the case of the College.”</a:t>
            </a:r>
          </a:p>
          <a:p>
            <a:pPr algn="just"/>
            <a:endParaRPr lang="en-GB"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536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EA99D-6F45-581F-F26A-FD9B3FE9F3BD}"/>
              </a:ext>
            </a:extLst>
          </p:cNvPr>
          <p:cNvSpPr>
            <a:spLocks noGrp="1"/>
          </p:cNvSpPr>
          <p:nvPr>
            <p:ph type="ftr" sz="quarter" idx="11"/>
          </p:nvPr>
        </p:nvSpPr>
        <p:spPr/>
        <p:txBody>
          <a:bodyPr/>
          <a:lstStyle/>
          <a:p>
            <a:r>
              <a:rPr lang="en-US"/>
              <a:t>www.qebholliswhiteman.co.uk</a:t>
            </a:r>
            <a:endParaRPr lang="en-GB" dirty="0"/>
          </a:p>
        </p:txBody>
      </p:sp>
      <p:sp>
        <p:nvSpPr>
          <p:cNvPr id="3" name="TextBox 2">
            <a:extLst>
              <a:ext uri="{FF2B5EF4-FFF2-40B4-BE49-F238E27FC236}">
                <a16:creationId xmlns:a16="http://schemas.microsoft.com/office/drawing/2014/main" id="{01A9C012-94F7-5821-91C6-AF1AB009C233}"/>
              </a:ext>
            </a:extLst>
          </p:cNvPr>
          <p:cNvSpPr txBox="1"/>
          <p:nvPr/>
        </p:nvSpPr>
        <p:spPr>
          <a:xfrm>
            <a:off x="488031" y="1332028"/>
            <a:ext cx="8510490" cy="461665"/>
          </a:xfrm>
          <a:prstGeom prst="rect">
            <a:avLst/>
          </a:prstGeom>
          <a:noFill/>
        </p:spPr>
        <p:txBody>
          <a:bodyPr wrap="square" rtlCol="0">
            <a:spAutoFit/>
          </a:bodyPr>
          <a:lstStyle/>
          <a:p>
            <a:r>
              <a:rPr lang="en-GB" sz="2400" b="1" u="sng" dirty="0">
                <a:effectLst/>
                <a:latin typeface="Arial" panose="020B0604020202020204" pitchFamily="34" charset="0"/>
                <a:ea typeface="Calibri" panose="020F0502020204030204" pitchFamily="34" charset="0"/>
                <a:cs typeface="Times New Roman" panose="02020603050405020304" pitchFamily="18" charset="0"/>
              </a:rPr>
              <a:t>Article 6</a:t>
            </a:r>
            <a:endParaRPr lang="en-GB"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1A4E6-311D-3D36-CA48-E1579C330065}"/>
              </a:ext>
            </a:extLst>
          </p:cNvPr>
          <p:cNvSpPr txBox="1"/>
          <p:nvPr/>
        </p:nvSpPr>
        <p:spPr>
          <a:xfrm>
            <a:off x="348178" y="2389946"/>
            <a:ext cx="9209643" cy="3554819"/>
          </a:xfrm>
          <a:prstGeom prst="rect">
            <a:avLst/>
          </a:prstGeom>
          <a:noFill/>
        </p:spPr>
        <p:txBody>
          <a:bodyPr wrap="square" rtlCol="0">
            <a:spAutoFit/>
          </a:bodyPr>
          <a:lstStyle/>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Johnson v the NMC [2008] EWHC 885 (Admin)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Article 6(1) of the convention applied to disciplinary bodies:  </a:t>
            </a:r>
          </a:p>
          <a:p>
            <a:pPr algn="just">
              <a:lnSpc>
                <a:spcPct val="150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“It applied, mutatis mutandis, to disciplinary proceedings in the same way as in a case of a person charged with a criminal offence.  This includes having the “facilities for preparing a defence referred to Article6(3)(b)” </a:t>
            </a:r>
            <a:r>
              <a:rPr lang="en-GB" sz="1800" i="1" dirty="0">
                <a:effectLst/>
                <a:latin typeface="Arial" panose="020B0604020202020204" pitchFamily="34" charset="0"/>
                <a:ea typeface="Calibri" panose="020F0502020204030204" pitchFamily="34" charset="0"/>
                <a:cs typeface="Times New Roman" panose="02020603050405020304" pitchFamily="18" charset="0"/>
              </a:rPr>
              <a:t>[per Beatson J at para 62]</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98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EA99D-6F45-581F-F26A-FD9B3FE9F3BD}"/>
              </a:ext>
            </a:extLst>
          </p:cNvPr>
          <p:cNvSpPr>
            <a:spLocks noGrp="1"/>
          </p:cNvSpPr>
          <p:nvPr>
            <p:ph type="ftr" sz="quarter" idx="11"/>
          </p:nvPr>
        </p:nvSpPr>
        <p:spPr/>
        <p:txBody>
          <a:bodyPr/>
          <a:lstStyle/>
          <a:p>
            <a:r>
              <a:rPr lang="en-US"/>
              <a:t>www.qebholliswhiteman.co.uk</a:t>
            </a:r>
            <a:endParaRPr lang="en-GB" dirty="0"/>
          </a:p>
        </p:txBody>
      </p:sp>
      <p:sp>
        <p:nvSpPr>
          <p:cNvPr id="3" name="TextBox 2">
            <a:extLst>
              <a:ext uri="{FF2B5EF4-FFF2-40B4-BE49-F238E27FC236}">
                <a16:creationId xmlns:a16="http://schemas.microsoft.com/office/drawing/2014/main" id="{01A9C012-94F7-5821-91C6-AF1AB009C233}"/>
              </a:ext>
            </a:extLst>
          </p:cNvPr>
          <p:cNvSpPr txBox="1"/>
          <p:nvPr/>
        </p:nvSpPr>
        <p:spPr>
          <a:xfrm>
            <a:off x="815202" y="3037205"/>
            <a:ext cx="8510490" cy="584775"/>
          </a:xfrm>
          <a:prstGeom prst="rect">
            <a:avLst/>
          </a:prstGeom>
          <a:noFill/>
        </p:spPr>
        <p:txBody>
          <a:bodyPr wrap="square" rtlCol="0">
            <a:spAutoFit/>
          </a:bodyPr>
          <a:lstStyle/>
          <a:p>
            <a:pPr algn="ctr"/>
            <a:r>
              <a:rPr lang="en-GB" sz="3200" b="1" dirty="0">
                <a:effectLst/>
                <a:latin typeface="Arial" panose="020B0604020202020204" pitchFamily="34" charset="0"/>
                <a:ea typeface="Calibri" panose="020F0502020204030204" pitchFamily="34" charset="0"/>
                <a:cs typeface="Times New Roman" panose="02020603050405020304" pitchFamily="18" charset="0"/>
              </a:rPr>
              <a:t>The need for schedules &amp; Organisation</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0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EA99D-6F45-581F-F26A-FD9B3FE9F3BD}"/>
              </a:ext>
            </a:extLst>
          </p:cNvPr>
          <p:cNvSpPr>
            <a:spLocks noGrp="1"/>
          </p:cNvSpPr>
          <p:nvPr>
            <p:ph type="ftr" sz="quarter" idx="11"/>
          </p:nvPr>
        </p:nvSpPr>
        <p:spPr/>
        <p:txBody>
          <a:bodyPr/>
          <a:lstStyle/>
          <a:p>
            <a:r>
              <a:rPr lang="en-US"/>
              <a:t>www.qebholliswhiteman.co.uk</a:t>
            </a:r>
            <a:endParaRPr lang="en-GB" dirty="0"/>
          </a:p>
        </p:txBody>
      </p:sp>
      <p:sp>
        <p:nvSpPr>
          <p:cNvPr id="3" name="TextBox 2">
            <a:extLst>
              <a:ext uri="{FF2B5EF4-FFF2-40B4-BE49-F238E27FC236}">
                <a16:creationId xmlns:a16="http://schemas.microsoft.com/office/drawing/2014/main" id="{01A9C012-94F7-5821-91C6-AF1AB009C233}"/>
              </a:ext>
            </a:extLst>
          </p:cNvPr>
          <p:cNvSpPr txBox="1"/>
          <p:nvPr/>
        </p:nvSpPr>
        <p:spPr>
          <a:xfrm>
            <a:off x="488031" y="1332028"/>
            <a:ext cx="8510490" cy="461665"/>
          </a:xfrm>
          <a:prstGeom prst="rect">
            <a:avLst/>
          </a:prstGeom>
          <a:noFill/>
        </p:spPr>
        <p:txBody>
          <a:bodyPr wrap="square" rtlCol="0">
            <a:spAutoFit/>
          </a:bodyPr>
          <a:lstStyle/>
          <a:p>
            <a:r>
              <a:rPr lang="en-GB" sz="2400" b="1" u="sng" dirty="0">
                <a:effectLst/>
                <a:latin typeface="Arial" panose="020B0604020202020204" pitchFamily="34" charset="0"/>
                <a:ea typeface="Calibri" panose="020F0502020204030204" pitchFamily="34" charset="0"/>
                <a:cs typeface="Times New Roman" panose="02020603050405020304" pitchFamily="18" charset="0"/>
              </a:rPr>
              <a:t>The obligation to obtain material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641A4E6-311D-3D36-CA48-E1579C330065}"/>
              </a:ext>
            </a:extLst>
          </p:cNvPr>
          <p:cNvSpPr txBox="1"/>
          <p:nvPr/>
        </p:nvSpPr>
        <p:spPr>
          <a:xfrm>
            <a:off x="423679" y="2173753"/>
            <a:ext cx="9209643" cy="3970318"/>
          </a:xfrm>
          <a:prstGeom prst="rect">
            <a:avLst/>
          </a:prstGeom>
          <a:noFill/>
        </p:spPr>
        <p:txBody>
          <a:bodyPr wrap="square" rtlCol="0">
            <a:spAutoFit/>
          </a:bodyPr>
          <a:lstStyle/>
          <a:p>
            <a:pPr>
              <a:lnSpc>
                <a:spcPct val="150000"/>
              </a:lnSpc>
            </a:pPr>
            <a:r>
              <a:rPr lang="en-GB" sz="1800" dirty="0">
                <a:effectLst/>
                <a:latin typeface="Arial" panose="020B0604020202020204" pitchFamily="34" charset="0"/>
                <a:ea typeface="Calibri" panose="020F0502020204030204" pitchFamily="34" charset="0"/>
                <a:cs typeface="Arial" panose="020B0604020202020204" pitchFamily="34" charset="0"/>
              </a:rPr>
              <a:t>Johnson v the NMC [2008] EWHC 885 (Admin)</a:t>
            </a:r>
          </a:p>
          <a:p>
            <a:pPr>
              <a:lnSpc>
                <a:spcPct val="150000"/>
              </a:lnSpc>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50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A6 right included the right to “facilities” for preparing a defence</a:t>
            </a:r>
          </a:p>
          <a:p>
            <a:pPr marL="342900" lvl="0" indent="-342900" algn="just">
              <a:lnSpc>
                <a:spcPct val="150000"/>
              </a:lnSpc>
              <a:buFont typeface="Symbol" panose="05050102010706020507" pitchFamily="18" charset="2"/>
              <a:buChar char=""/>
            </a:pPr>
            <a:r>
              <a:rPr lang="en-GB" dirty="0">
                <a:latin typeface="Arial" panose="020B0604020202020204" pitchFamily="34" charset="0"/>
                <a:ea typeface="Calibri" panose="020F0502020204030204" pitchFamily="34" charset="0"/>
                <a:cs typeface="Arial" panose="020B0604020202020204" pitchFamily="34" charset="0"/>
              </a:rPr>
              <a:t>Are there “adequate facilities”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the right to facilities did not amount to “a free standing positive duty on those bringing disciplinary proceedings to gather evidence.”  </a:t>
            </a:r>
          </a:p>
          <a:p>
            <a:pPr marL="342900" lvl="0" indent="-342900">
              <a:lnSpc>
                <a:spcPct val="150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“a party seeking to rely on it must show, albeit to a low standard, that there is, or might be, an inequality of arms absent such a duty.”</a:t>
            </a:r>
          </a:p>
          <a:p>
            <a:pPr lvl="0"/>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6826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1695</TotalTime>
  <Words>957</Words>
  <Application>Microsoft Macintosh PowerPoint</Application>
  <PresentationFormat>A4 Paper (210x297 mm)</PresentationFormat>
  <Paragraphs>92</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Symbol</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Sahar Attarian</dc:creator>
  <cp:lastModifiedBy>Alexandra Hughes</cp:lastModifiedBy>
  <cp:revision>25</cp:revision>
  <cp:lastPrinted>2022-09-07T11:11:18Z</cp:lastPrinted>
  <dcterms:created xsi:type="dcterms:W3CDTF">2022-07-26T12:00:51Z</dcterms:created>
  <dcterms:modified xsi:type="dcterms:W3CDTF">2022-09-27T11:50:21Z</dcterms:modified>
</cp:coreProperties>
</file>