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701" r:id="rId3"/>
    <p:sldMasterId id="2147483711" r:id="rId4"/>
    <p:sldMasterId id="2147483713" r:id="rId5"/>
    <p:sldMasterId id="2147483715" r:id="rId6"/>
    <p:sldMasterId id="2147483717" r:id="rId7"/>
    <p:sldMasterId id="2147483719" r:id="rId8"/>
    <p:sldMasterId id="2147483723" r:id="rId9"/>
  </p:sldMasterIdLst>
  <p:notesMasterIdLst>
    <p:notesMasterId r:id="rId88"/>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616" r:id="rId24"/>
    <p:sldId id="286" r:id="rId25"/>
    <p:sldId id="590" r:id="rId26"/>
    <p:sldId id="617" r:id="rId27"/>
    <p:sldId id="594" r:id="rId28"/>
    <p:sldId id="593" r:id="rId29"/>
    <p:sldId id="283" r:id="rId30"/>
    <p:sldId id="598" r:id="rId31"/>
    <p:sldId id="599" r:id="rId32"/>
    <p:sldId id="595" r:id="rId33"/>
    <p:sldId id="596" r:id="rId34"/>
    <p:sldId id="597" r:id="rId35"/>
    <p:sldId id="273" r:id="rId36"/>
    <p:sldId id="589" r:id="rId37"/>
    <p:sldId id="300" r:id="rId38"/>
    <p:sldId id="297" r:id="rId39"/>
    <p:sldId id="301" r:id="rId40"/>
    <p:sldId id="303" r:id="rId41"/>
    <p:sldId id="309" r:id="rId42"/>
    <p:sldId id="310" r:id="rId43"/>
    <p:sldId id="311" r:id="rId44"/>
    <p:sldId id="312" r:id="rId45"/>
    <p:sldId id="313" r:id="rId46"/>
    <p:sldId id="314" r:id="rId47"/>
    <p:sldId id="315" r:id="rId48"/>
    <p:sldId id="316" r:id="rId49"/>
    <p:sldId id="317" r:id="rId50"/>
    <p:sldId id="318" r:id="rId51"/>
    <p:sldId id="302" r:id="rId52"/>
    <p:sldId id="319" r:id="rId53"/>
    <p:sldId id="290" r:id="rId54"/>
    <p:sldId id="291" r:id="rId55"/>
    <p:sldId id="293" r:id="rId56"/>
    <p:sldId id="294" r:id="rId57"/>
    <p:sldId id="298" r:id="rId58"/>
    <p:sldId id="600" r:id="rId59"/>
    <p:sldId id="601" r:id="rId60"/>
    <p:sldId id="602" r:id="rId61"/>
    <p:sldId id="295" r:id="rId62"/>
    <p:sldId id="296" r:id="rId63"/>
    <p:sldId id="292" r:id="rId64"/>
    <p:sldId id="603" r:id="rId65"/>
    <p:sldId id="604" r:id="rId66"/>
    <p:sldId id="304" r:id="rId67"/>
    <p:sldId id="282" r:id="rId68"/>
    <p:sldId id="605" r:id="rId69"/>
    <p:sldId id="606" r:id="rId70"/>
    <p:sldId id="607" r:id="rId71"/>
    <p:sldId id="271" r:id="rId72"/>
    <p:sldId id="272" r:id="rId73"/>
    <p:sldId id="274" r:id="rId74"/>
    <p:sldId id="275" r:id="rId75"/>
    <p:sldId id="276" r:id="rId76"/>
    <p:sldId id="277" r:id="rId77"/>
    <p:sldId id="278" r:id="rId78"/>
    <p:sldId id="608" r:id="rId79"/>
    <p:sldId id="289" r:id="rId80"/>
    <p:sldId id="609" r:id="rId81"/>
    <p:sldId id="610" r:id="rId82"/>
    <p:sldId id="611" r:id="rId83"/>
    <p:sldId id="612" r:id="rId84"/>
    <p:sldId id="613" r:id="rId85"/>
    <p:sldId id="614" r:id="rId86"/>
    <p:sldId id="615" r:id="rId8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43515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E9D2"/>
          </a:solidFill>
        </a:fill>
      </a:tcStyle>
    </a:wholeTbl>
    <a:band2H>
      <a:tcTxStyle/>
      <a:tcStyle>
        <a:tcBdr/>
        <a:fill>
          <a:solidFill>
            <a:srgbClr val="ECF4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43515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43515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5F4"/>
          </a:solidFill>
        </a:fill>
      </a:tcStyle>
    </a:wholeTbl>
    <a:band2H>
      <a:tcTxStyle/>
      <a:tcStyle>
        <a:tcBdr/>
        <a:fill>
          <a:solidFill>
            <a:srgbClr val="EDF3F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43515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9"/>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435159"/>
      </a:tcTxStyle>
      <a:tcStyle>
        <a:tcBdr>
          <a:left>
            <a:ln w="12700" cap="flat">
              <a:noFill/>
              <a:miter lim="400000"/>
            </a:ln>
          </a:left>
          <a:right>
            <a:ln w="12700" cap="flat">
              <a:noFill/>
              <a:miter lim="400000"/>
            </a:ln>
          </a:right>
          <a:top>
            <a:ln w="50800" cap="flat">
              <a:solidFill>
                <a:srgbClr val="435159"/>
              </a:solidFill>
              <a:prstDash val="solid"/>
              <a:round/>
            </a:ln>
          </a:top>
          <a:bottom>
            <a:ln w="25400" cap="flat">
              <a:solidFill>
                <a:srgbClr val="43515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435159"/>
              </a:solidFill>
              <a:prstDash val="solid"/>
              <a:round/>
            </a:ln>
          </a:top>
          <a:bottom>
            <a:ln w="25400" cap="flat">
              <a:solidFill>
                <a:srgbClr val="43515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43515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FD0"/>
          </a:solidFill>
        </a:fill>
      </a:tcStyle>
    </a:wholeTbl>
    <a:band2H>
      <a:tcTxStyle/>
      <a:tcStyle>
        <a:tcBdr/>
        <a:fill>
          <a:solidFill>
            <a:srgbClr val="E8E8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35159"/>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35159"/>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35159"/>
          </a:solidFill>
        </a:fill>
      </a:tcStyle>
    </a:firstRow>
  </a:tblStyle>
  <a:tblStyle styleId="{2708684C-4D16-4618-839F-0558EEFCDFE6}" styleName="">
    <a:tblBg/>
    <a:wholeTbl>
      <a:tcTxStyle b="off" i="off">
        <a:font>
          <a:latin typeface="Arial"/>
          <a:ea typeface="Arial"/>
          <a:cs typeface="Arial"/>
        </a:font>
        <a:srgbClr val="435159"/>
      </a:tcTxStyle>
      <a:tcStyle>
        <a:tcBdr>
          <a:left>
            <a:ln w="12700" cap="flat">
              <a:solidFill>
                <a:srgbClr val="435159"/>
              </a:solidFill>
              <a:prstDash val="solid"/>
              <a:round/>
            </a:ln>
          </a:left>
          <a:right>
            <a:ln w="12700" cap="flat">
              <a:solidFill>
                <a:srgbClr val="435159"/>
              </a:solidFill>
              <a:prstDash val="solid"/>
              <a:round/>
            </a:ln>
          </a:right>
          <a:top>
            <a:ln w="12700" cap="flat">
              <a:solidFill>
                <a:srgbClr val="435159"/>
              </a:solidFill>
              <a:prstDash val="solid"/>
              <a:round/>
            </a:ln>
          </a:top>
          <a:bottom>
            <a:ln w="12700" cap="flat">
              <a:solidFill>
                <a:srgbClr val="435159"/>
              </a:solidFill>
              <a:prstDash val="solid"/>
              <a:round/>
            </a:ln>
          </a:bottom>
          <a:insideH>
            <a:ln w="12700" cap="flat">
              <a:solidFill>
                <a:srgbClr val="435159"/>
              </a:solidFill>
              <a:prstDash val="solid"/>
              <a:round/>
            </a:ln>
          </a:insideH>
          <a:insideV>
            <a:ln w="12700" cap="flat">
              <a:solidFill>
                <a:srgbClr val="435159"/>
              </a:solidFill>
              <a:prstDash val="solid"/>
              <a:round/>
            </a:ln>
          </a:insideV>
        </a:tcBdr>
        <a:fill>
          <a:solidFill>
            <a:srgbClr val="435159">
              <a:alpha val="20000"/>
            </a:srgbClr>
          </a:solidFill>
        </a:fill>
      </a:tcStyle>
    </a:wholeTbl>
    <a:band2H>
      <a:tcTxStyle/>
      <a:tcStyle>
        <a:tcBdr/>
        <a:fill>
          <a:solidFill>
            <a:srgbClr val="FFFFFF"/>
          </a:solidFill>
        </a:fill>
      </a:tcStyle>
    </a:band2H>
    <a:firstCol>
      <a:tcTxStyle b="on" i="off">
        <a:font>
          <a:latin typeface="Arial"/>
          <a:ea typeface="Arial"/>
          <a:cs typeface="Arial"/>
        </a:font>
        <a:srgbClr val="435159"/>
      </a:tcTxStyle>
      <a:tcStyle>
        <a:tcBdr>
          <a:left>
            <a:ln w="12700" cap="flat">
              <a:solidFill>
                <a:srgbClr val="435159"/>
              </a:solidFill>
              <a:prstDash val="solid"/>
              <a:round/>
            </a:ln>
          </a:left>
          <a:right>
            <a:ln w="12700" cap="flat">
              <a:solidFill>
                <a:srgbClr val="435159"/>
              </a:solidFill>
              <a:prstDash val="solid"/>
              <a:round/>
            </a:ln>
          </a:right>
          <a:top>
            <a:ln w="12700" cap="flat">
              <a:solidFill>
                <a:srgbClr val="435159"/>
              </a:solidFill>
              <a:prstDash val="solid"/>
              <a:round/>
            </a:ln>
          </a:top>
          <a:bottom>
            <a:ln w="12700" cap="flat">
              <a:solidFill>
                <a:srgbClr val="435159"/>
              </a:solidFill>
              <a:prstDash val="solid"/>
              <a:round/>
            </a:ln>
          </a:bottom>
          <a:insideH>
            <a:ln w="12700" cap="flat">
              <a:solidFill>
                <a:srgbClr val="435159"/>
              </a:solidFill>
              <a:prstDash val="solid"/>
              <a:round/>
            </a:ln>
          </a:insideH>
          <a:insideV>
            <a:ln w="12700" cap="flat">
              <a:solidFill>
                <a:srgbClr val="435159"/>
              </a:solidFill>
              <a:prstDash val="solid"/>
              <a:round/>
            </a:ln>
          </a:insideV>
        </a:tcBdr>
        <a:fill>
          <a:solidFill>
            <a:srgbClr val="435159">
              <a:alpha val="20000"/>
            </a:srgbClr>
          </a:solidFill>
        </a:fill>
      </a:tcStyle>
    </a:firstCol>
    <a:lastRow>
      <a:tcTxStyle b="on" i="off">
        <a:font>
          <a:latin typeface="Arial"/>
          <a:ea typeface="Arial"/>
          <a:cs typeface="Arial"/>
        </a:font>
        <a:srgbClr val="435159"/>
      </a:tcTxStyle>
      <a:tcStyle>
        <a:tcBdr>
          <a:left>
            <a:ln w="12700" cap="flat">
              <a:solidFill>
                <a:srgbClr val="435159"/>
              </a:solidFill>
              <a:prstDash val="solid"/>
              <a:round/>
            </a:ln>
          </a:left>
          <a:right>
            <a:ln w="12700" cap="flat">
              <a:solidFill>
                <a:srgbClr val="435159"/>
              </a:solidFill>
              <a:prstDash val="solid"/>
              <a:round/>
            </a:ln>
          </a:right>
          <a:top>
            <a:ln w="50800" cap="flat">
              <a:solidFill>
                <a:srgbClr val="435159"/>
              </a:solidFill>
              <a:prstDash val="solid"/>
              <a:round/>
            </a:ln>
          </a:top>
          <a:bottom>
            <a:ln w="12700" cap="flat">
              <a:solidFill>
                <a:srgbClr val="435159"/>
              </a:solidFill>
              <a:prstDash val="solid"/>
              <a:round/>
            </a:ln>
          </a:bottom>
          <a:insideH>
            <a:ln w="12700" cap="flat">
              <a:solidFill>
                <a:srgbClr val="435159"/>
              </a:solidFill>
              <a:prstDash val="solid"/>
              <a:round/>
            </a:ln>
          </a:insideH>
          <a:insideV>
            <a:ln w="12700" cap="flat">
              <a:solidFill>
                <a:srgbClr val="435159"/>
              </a:solidFill>
              <a:prstDash val="solid"/>
              <a:round/>
            </a:ln>
          </a:insideV>
        </a:tcBdr>
        <a:fill>
          <a:noFill/>
        </a:fill>
      </a:tcStyle>
    </a:lastRow>
    <a:firstRow>
      <a:tcTxStyle b="on" i="off">
        <a:font>
          <a:latin typeface="Arial"/>
          <a:ea typeface="Arial"/>
          <a:cs typeface="Arial"/>
        </a:font>
        <a:srgbClr val="435159"/>
      </a:tcTxStyle>
      <a:tcStyle>
        <a:tcBdr>
          <a:left>
            <a:ln w="12700" cap="flat">
              <a:solidFill>
                <a:srgbClr val="435159"/>
              </a:solidFill>
              <a:prstDash val="solid"/>
              <a:round/>
            </a:ln>
          </a:left>
          <a:right>
            <a:ln w="12700" cap="flat">
              <a:solidFill>
                <a:srgbClr val="435159"/>
              </a:solidFill>
              <a:prstDash val="solid"/>
              <a:round/>
            </a:ln>
          </a:right>
          <a:top>
            <a:ln w="12700" cap="flat">
              <a:solidFill>
                <a:srgbClr val="435159"/>
              </a:solidFill>
              <a:prstDash val="solid"/>
              <a:round/>
            </a:ln>
          </a:top>
          <a:bottom>
            <a:ln w="25400" cap="flat">
              <a:solidFill>
                <a:srgbClr val="435159"/>
              </a:solidFill>
              <a:prstDash val="solid"/>
              <a:round/>
            </a:ln>
          </a:bottom>
          <a:insideH>
            <a:ln w="12700" cap="flat">
              <a:solidFill>
                <a:srgbClr val="435159"/>
              </a:solidFill>
              <a:prstDash val="solid"/>
              <a:round/>
            </a:ln>
          </a:insideH>
          <a:insideV>
            <a:ln w="12700" cap="flat">
              <a:solidFill>
                <a:srgbClr val="43515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presProps" Target="pres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9F8E4-6387-4250-8A59-A14DD3B7A3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93B25403-5623-43FE-B462-EC3E9373856E}">
      <dgm:prSet phldrT="[Text]"/>
      <dgm:spPr/>
      <dgm:t>
        <a:bodyPr/>
        <a:lstStyle/>
        <a:p>
          <a:r>
            <a:rPr lang="en-GB"/>
            <a:t>a</a:t>
          </a:r>
        </a:p>
      </dgm:t>
    </dgm:pt>
    <dgm:pt modelId="{151F4632-09E3-4FA5-8E8C-13C4A966BA56}" type="parTrans" cxnId="{F9BDFF29-39C2-40E3-8D1F-10B7B497D79F}">
      <dgm:prSet/>
      <dgm:spPr/>
      <dgm:t>
        <a:bodyPr/>
        <a:lstStyle/>
        <a:p>
          <a:endParaRPr lang="en-GB"/>
        </a:p>
      </dgm:t>
    </dgm:pt>
    <dgm:pt modelId="{71062A75-103B-400E-A1DA-3187D3E07B20}" type="sibTrans" cxnId="{F9BDFF29-39C2-40E3-8D1F-10B7B497D79F}">
      <dgm:prSet/>
      <dgm:spPr/>
      <dgm:t>
        <a:bodyPr/>
        <a:lstStyle/>
        <a:p>
          <a:endParaRPr lang="en-GB"/>
        </a:p>
      </dgm:t>
    </dgm:pt>
    <dgm:pt modelId="{9F960E0B-9920-4F8E-BD0D-3BD99CAA8EF4}">
      <dgm:prSet phldrT="[Text]"/>
      <dgm:spPr/>
      <dgm:t>
        <a:bodyPr/>
        <a:lstStyle/>
        <a:p>
          <a:r>
            <a:rPr lang="en-GB"/>
            <a:t>Initial decision </a:t>
          </a:r>
        </a:p>
      </dgm:t>
    </dgm:pt>
    <dgm:pt modelId="{625647FD-5FA4-40E6-898E-442833A0D235}" type="parTrans" cxnId="{6DEB0EAE-AC6E-4B9A-AB4C-3662D65A6301}">
      <dgm:prSet/>
      <dgm:spPr/>
      <dgm:t>
        <a:bodyPr/>
        <a:lstStyle/>
        <a:p>
          <a:endParaRPr lang="en-GB"/>
        </a:p>
      </dgm:t>
    </dgm:pt>
    <dgm:pt modelId="{0F44E5F1-3903-462B-96AA-1A52DD45DBEA}" type="sibTrans" cxnId="{6DEB0EAE-AC6E-4B9A-AB4C-3662D65A6301}">
      <dgm:prSet/>
      <dgm:spPr/>
      <dgm:t>
        <a:bodyPr/>
        <a:lstStyle/>
        <a:p>
          <a:endParaRPr lang="en-GB"/>
        </a:p>
      </dgm:t>
    </dgm:pt>
    <dgm:pt modelId="{D352CA28-0B4B-40C4-9213-D00162F5DCDB}">
      <dgm:prSet phldrT="[Text]"/>
      <dgm:spPr/>
      <dgm:t>
        <a:bodyPr/>
        <a:lstStyle/>
        <a:p>
          <a:r>
            <a:rPr lang="en-GB"/>
            <a:t>c</a:t>
          </a:r>
        </a:p>
      </dgm:t>
    </dgm:pt>
    <dgm:pt modelId="{5AFCA240-5B51-4976-AD1E-C365E6B29E16}" type="parTrans" cxnId="{6F42DE01-C108-4E85-B298-2B005ECAEB50}">
      <dgm:prSet/>
      <dgm:spPr/>
      <dgm:t>
        <a:bodyPr/>
        <a:lstStyle/>
        <a:p>
          <a:endParaRPr lang="en-GB"/>
        </a:p>
      </dgm:t>
    </dgm:pt>
    <dgm:pt modelId="{CC788A12-6E0D-41F8-9BA6-B2179F854C25}" type="sibTrans" cxnId="{6F42DE01-C108-4E85-B298-2B005ECAEB50}">
      <dgm:prSet/>
      <dgm:spPr/>
      <dgm:t>
        <a:bodyPr/>
        <a:lstStyle/>
        <a:p>
          <a:endParaRPr lang="en-GB"/>
        </a:p>
      </dgm:t>
    </dgm:pt>
    <dgm:pt modelId="{7A942515-185A-4AA8-B2E7-3C8EDA876A27}">
      <dgm:prSet phldrT="[Text]"/>
      <dgm:spPr/>
      <dgm:t>
        <a:bodyPr/>
        <a:lstStyle/>
        <a:p>
          <a:r>
            <a:rPr lang="en-GB"/>
            <a:t>Changed by an internal appeal panel</a:t>
          </a:r>
        </a:p>
      </dgm:t>
    </dgm:pt>
    <dgm:pt modelId="{61823EAE-BABE-44FE-8241-A4EDDD0A7D3A}" type="parTrans" cxnId="{73F7A0D6-66F8-4482-AC30-C323EC2ECA94}">
      <dgm:prSet/>
      <dgm:spPr/>
      <dgm:t>
        <a:bodyPr/>
        <a:lstStyle/>
        <a:p>
          <a:endParaRPr lang="en-GB"/>
        </a:p>
      </dgm:t>
    </dgm:pt>
    <dgm:pt modelId="{FC8F8C97-CC3D-4889-8523-596AED6E1D1F}" type="sibTrans" cxnId="{73F7A0D6-66F8-4482-AC30-C323EC2ECA94}">
      <dgm:prSet/>
      <dgm:spPr/>
      <dgm:t>
        <a:bodyPr/>
        <a:lstStyle/>
        <a:p>
          <a:endParaRPr lang="en-GB"/>
        </a:p>
      </dgm:t>
    </dgm:pt>
    <dgm:pt modelId="{73811069-AD10-4CC2-8100-80B99BDF5268}">
      <dgm:prSet phldrT="[Text]"/>
      <dgm:spPr/>
      <dgm:t>
        <a:bodyPr/>
        <a:lstStyle/>
        <a:p>
          <a:r>
            <a:rPr lang="en-GB"/>
            <a:t>d</a:t>
          </a:r>
        </a:p>
      </dgm:t>
    </dgm:pt>
    <dgm:pt modelId="{1C61E7C6-39FE-4EEF-8B4F-822BE4191C23}" type="parTrans" cxnId="{6E5B2F7D-159B-4B0D-9CB1-6CDA772D31C8}">
      <dgm:prSet/>
      <dgm:spPr/>
      <dgm:t>
        <a:bodyPr/>
        <a:lstStyle/>
        <a:p>
          <a:endParaRPr lang="en-GB"/>
        </a:p>
      </dgm:t>
    </dgm:pt>
    <dgm:pt modelId="{F60BD1EF-59D9-41D7-A29B-D2C7735B93A6}" type="sibTrans" cxnId="{6E5B2F7D-159B-4B0D-9CB1-6CDA772D31C8}">
      <dgm:prSet/>
      <dgm:spPr/>
      <dgm:t>
        <a:bodyPr/>
        <a:lstStyle/>
        <a:p>
          <a:endParaRPr lang="en-GB"/>
        </a:p>
      </dgm:t>
    </dgm:pt>
    <dgm:pt modelId="{E3988462-497C-4BB8-A210-6748E465EE38}">
      <dgm:prSet phldrT="[Text]"/>
      <dgm:spPr/>
      <dgm:t>
        <a:bodyPr/>
        <a:lstStyle/>
        <a:p>
          <a:r>
            <a:rPr lang="en-GB"/>
            <a:t>Changed by court </a:t>
          </a:r>
        </a:p>
      </dgm:t>
    </dgm:pt>
    <dgm:pt modelId="{286BC879-9EF2-4D79-9BAF-B0BA317B5DF1}" type="parTrans" cxnId="{46709E8C-DCCF-4FC9-9219-D813DF2C1E2C}">
      <dgm:prSet/>
      <dgm:spPr/>
      <dgm:t>
        <a:bodyPr/>
        <a:lstStyle/>
        <a:p>
          <a:endParaRPr lang="en-GB"/>
        </a:p>
      </dgm:t>
    </dgm:pt>
    <dgm:pt modelId="{FF16AAFC-F8CC-456C-9384-4BCD2447E6F8}" type="sibTrans" cxnId="{46709E8C-DCCF-4FC9-9219-D813DF2C1E2C}">
      <dgm:prSet/>
      <dgm:spPr/>
      <dgm:t>
        <a:bodyPr/>
        <a:lstStyle/>
        <a:p>
          <a:endParaRPr lang="en-GB"/>
        </a:p>
      </dgm:t>
    </dgm:pt>
    <dgm:pt modelId="{092EDF05-4399-4B5F-BECE-9DB23CDDBBBF}">
      <dgm:prSet/>
      <dgm:spPr/>
      <dgm:t>
        <a:bodyPr/>
        <a:lstStyle/>
        <a:p>
          <a:r>
            <a:rPr lang="en-GB"/>
            <a:t>b</a:t>
          </a:r>
        </a:p>
      </dgm:t>
    </dgm:pt>
    <dgm:pt modelId="{8F4F1081-32AB-4615-ADE2-A161372C45A5}" type="parTrans" cxnId="{D344BF68-E770-4504-9617-5EDA30F230A7}">
      <dgm:prSet/>
      <dgm:spPr/>
      <dgm:t>
        <a:bodyPr/>
        <a:lstStyle/>
        <a:p>
          <a:endParaRPr lang="en-GB"/>
        </a:p>
      </dgm:t>
    </dgm:pt>
    <dgm:pt modelId="{4EB57558-AF11-438D-AE17-81AA47016880}" type="sibTrans" cxnId="{D344BF68-E770-4504-9617-5EDA30F230A7}">
      <dgm:prSet/>
      <dgm:spPr/>
      <dgm:t>
        <a:bodyPr/>
        <a:lstStyle/>
        <a:p>
          <a:endParaRPr lang="en-GB"/>
        </a:p>
      </dgm:t>
    </dgm:pt>
    <dgm:pt modelId="{7C1BDE05-4F59-4A0C-A9A6-72E8752BD237}">
      <dgm:prSet/>
      <dgm:spPr/>
      <dgm:t>
        <a:bodyPr/>
        <a:lstStyle/>
        <a:p>
          <a:r>
            <a:rPr lang="en-GB"/>
            <a:t>Revisited by first decision maker/regulator </a:t>
          </a:r>
        </a:p>
      </dgm:t>
    </dgm:pt>
    <dgm:pt modelId="{83B57401-BB61-496C-A7BC-C03FDD1624C2}" type="parTrans" cxnId="{5ABCCDBB-B64E-4DBB-996C-8DE406E55580}">
      <dgm:prSet/>
      <dgm:spPr/>
      <dgm:t>
        <a:bodyPr/>
        <a:lstStyle/>
        <a:p>
          <a:endParaRPr lang="en-GB"/>
        </a:p>
      </dgm:t>
    </dgm:pt>
    <dgm:pt modelId="{98AA8D6A-53A5-4042-9C4C-C657F6D6ED38}" type="sibTrans" cxnId="{5ABCCDBB-B64E-4DBB-996C-8DE406E55580}">
      <dgm:prSet/>
      <dgm:spPr/>
      <dgm:t>
        <a:bodyPr/>
        <a:lstStyle/>
        <a:p>
          <a:endParaRPr lang="en-GB"/>
        </a:p>
      </dgm:t>
    </dgm:pt>
    <dgm:pt modelId="{D8DD4605-BD39-4598-B0B9-14E6C432EE1C}" type="pres">
      <dgm:prSet presAssocID="{3FF9F8E4-6387-4250-8A59-A14DD3B7A3B8}" presName="linearFlow" presStyleCnt="0">
        <dgm:presLayoutVars>
          <dgm:dir/>
          <dgm:animLvl val="lvl"/>
          <dgm:resizeHandles val="exact"/>
        </dgm:presLayoutVars>
      </dgm:prSet>
      <dgm:spPr/>
    </dgm:pt>
    <dgm:pt modelId="{679EC736-77B3-47AB-9F90-DB99EB5BECDC}" type="pres">
      <dgm:prSet presAssocID="{93B25403-5623-43FE-B462-EC3E9373856E}" presName="composite" presStyleCnt="0"/>
      <dgm:spPr/>
    </dgm:pt>
    <dgm:pt modelId="{132BACE9-8F32-4C93-9BE6-2CBC44A03DC6}" type="pres">
      <dgm:prSet presAssocID="{93B25403-5623-43FE-B462-EC3E9373856E}" presName="parentText" presStyleLbl="alignNode1" presStyleIdx="0" presStyleCnt="4">
        <dgm:presLayoutVars>
          <dgm:chMax val="1"/>
          <dgm:bulletEnabled val="1"/>
        </dgm:presLayoutVars>
      </dgm:prSet>
      <dgm:spPr/>
    </dgm:pt>
    <dgm:pt modelId="{6DBA72FF-3330-4CB0-9573-80A063F29307}" type="pres">
      <dgm:prSet presAssocID="{93B25403-5623-43FE-B462-EC3E9373856E}" presName="descendantText" presStyleLbl="alignAcc1" presStyleIdx="0" presStyleCnt="4">
        <dgm:presLayoutVars>
          <dgm:bulletEnabled val="1"/>
        </dgm:presLayoutVars>
      </dgm:prSet>
      <dgm:spPr/>
    </dgm:pt>
    <dgm:pt modelId="{59226284-2CEA-4AAB-AA82-3A1FEA56755C}" type="pres">
      <dgm:prSet presAssocID="{71062A75-103B-400E-A1DA-3187D3E07B20}" presName="sp" presStyleCnt="0"/>
      <dgm:spPr/>
    </dgm:pt>
    <dgm:pt modelId="{91DA6885-B6C4-4F04-BE3C-8EF29C9752B3}" type="pres">
      <dgm:prSet presAssocID="{092EDF05-4399-4B5F-BECE-9DB23CDDBBBF}" presName="composite" presStyleCnt="0"/>
      <dgm:spPr/>
    </dgm:pt>
    <dgm:pt modelId="{AE6BCA19-8CC6-452C-9018-ED2B614BF2D6}" type="pres">
      <dgm:prSet presAssocID="{092EDF05-4399-4B5F-BECE-9DB23CDDBBBF}" presName="parentText" presStyleLbl="alignNode1" presStyleIdx="1" presStyleCnt="4">
        <dgm:presLayoutVars>
          <dgm:chMax val="1"/>
          <dgm:bulletEnabled val="1"/>
        </dgm:presLayoutVars>
      </dgm:prSet>
      <dgm:spPr/>
    </dgm:pt>
    <dgm:pt modelId="{62E50964-61B3-426E-9CF1-DDABBE1C2423}" type="pres">
      <dgm:prSet presAssocID="{092EDF05-4399-4B5F-BECE-9DB23CDDBBBF}" presName="descendantText" presStyleLbl="alignAcc1" presStyleIdx="1" presStyleCnt="4">
        <dgm:presLayoutVars>
          <dgm:bulletEnabled val="1"/>
        </dgm:presLayoutVars>
      </dgm:prSet>
      <dgm:spPr/>
    </dgm:pt>
    <dgm:pt modelId="{3F612EC3-05DE-4DEC-9EDC-F2B879F135B0}" type="pres">
      <dgm:prSet presAssocID="{4EB57558-AF11-438D-AE17-81AA47016880}" presName="sp" presStyleCnt="0"/>
      <dgm:spPr/>
    </dgm:pt>
    <dgm:pt modelId="{5E2167B5-F817-4DFE-8767-374DB7851F89}" type="pres">
      <dgm:prSet presAssocID="{D352CA28-0B4B-40C4-9213-D00162F5DCDB}" presName="composite" presStyleCnt="0"/>
      <dgm:spPr/>
    </dgm:pt>
    <dgm:pt modelId="{36FB1FB8-9D25-400E-8565-D47BBB0A7086}" type="pres">
      <dgm:prSet presAssocID="{D352CA28-0B4B-40C4-9213-D00162F5DCDB}" presName="parentText" presStyleLbl="alignNode1" presStyleIdx="2" presStyleCnt="4">
        <dgm:presLayoutVars>
          <dgm:chMax val="1"/>
          <dgm:bulletEnabled val="1"/>
        </dgm:presLayoutVars>
      </dgm:prSet>
      <dgm:spPr/>
    </dgm:pt>
    <dgm:pt modelId="{5B1906BE-47BA-4954-A075-74AA97DD705B}" type="pres">
      <dgm:prSet presAssocID="{D352CA28-0B4B-40C4-9213-D00162F5DCDB}" presName="descendantText" presStyleLbl="alignAcc1" presStyleIdx="2" presStyleCnt="4">
        <dgm:presLayoutVars>
          <dgm:bulletEnabled val="1"/>
        </dgm:presLayoutVars>
      </dgm:prSet>
      <dgm:spPr/>
    </dgm:pt>
    <dgm:pt modelId="{DDADC9B3-0134-4750-945F-8780078BB176}" type="pres">
      <dgm:prSet presAssocID="{CC788A12-6E0D-41F8-9BA6-B2179F854C25}" presName="sp" presStyleCnt="0"/>
      <dgm:spPr/>
    </dgm:pt>
    <dgm:pt modelId="{215F03CC-9D82-4BF6-969D-74B7624196E1}" type="pres">
      <dgm:prSet presAssocID="{73811069-AD10-4CC2-8100-80B99BDF5268}" presName="composite" presStyleCnt="0"/>
      <dgm:spPr/>
    </dgm:pt>
    <dgm:pt modelId="{55C59A91-7981-4284-BDDD-2422D8D183FB}" type="pres">
      <dgm:prSet presAssocID="{73811069-AD10-4CC2-8100-80B99BDF5268}" presName="parentText" presStyleLbl="alignNode1" presStyleIdx="3" presStyleCnt="4">
        <dgm:presLayoutVars>
          <dgm:chMax val="1"/>
          <dgm:bulletEnabled val="1"/>
        </dgm:presLayoutVars>
      </dgm:prSet>
      <dgm:spPr/>
    </dgm:pt>
    <dgm:pt modelId="{178CAE7D-9AC8-475A-819A-782092F8D573}" type="pres">
      <dgm:prSet presAssocID="{73811069-AD10-4CC2-8100-80B99BDF5268}" presName="descendantText" presStyleLbl="alignAcc1" presStyleIdx="3" presStyleCnt="4">
        <dgm:presLayoutVars>
          <dgm:bulletEnabled val="1"/>
        </dgm:presLayoutVars>
      </dgm:prSet>
      <dgm:spPr/>
    </dgm:pt>
  </dgm:ptLst>
  <dgm:cxnLst>
    <dgm:cxn modelId="{6F42DE01-C108-4E85-B298-2B005ECAEB50}" srcId="{3FF9F8E4-6387-4250-8A59-A14DD3B7A3B8}" destId="{D352CA28-0B4B-40C4-9213-D00162F5DCDB}" srcOrd="2" destOrd="0" parTransId="{5AFCA240-5B51-4976-AD1E-C365E6B29E16}" sibTransId="{CC788A12-6E0D-41F8-9BA6-B2179F854C25}"/>
    <dgm:cxn modelId="{4E7A281C-D23D-4563-A88C-E61ED3AE127C}" type="presOf" srcId="{73811069-AD10-4CC2-8100-80B99BDF5268}" destId="{55C59A91-7981-4284-BDDD-2422D8D183FB}" srcOrd="0" destOrd="0" presId="urn:microsoft.com/office/officeart/2005/8/layout/chevron2"/>
    <dgm:cxn modelId="{F9BDFF29-39C2-40E3-8D1F-10B7B497D79F}" srcId="{3FF9F8E4-6387-4250-8A59-A14DD3B7A3B8}" destId="{93B25403-5623-43FE-B462-EC3E9373856E}" srcOrd="0" destOrd="0" parTransId="{151F4632-09E3-4FA5-8E8C-13C4A966BA56}" sibTransId="{71062A75-103B-400E-A1DA-3187D3E07B20}"/>
    <dgm:cxn modelId="{802AEF2B-0826-4D11-94CC-9F973BD7772B}" type="presOf" srcId="{3FF9F8E4-6387-4250-8A59-A14DD3B7A3B8}" destId="{D8DD4605-BD39-4598-B0B9-14E6C432EE1C}" srcOrd="0" destOrd="0" presId="urn:microsoft.com/office/officeart/2005/8/layout/chevron2"/>
    <dgm:cxn modelId="{833EE12E-635A-484C-9E06-7A0619572B18}" type="presOf" srcId="{D352CA28-0B4B-40C4-9213-D00162F5DCDB}" destId="{36FB1FB8-9D25-400E-8565-D47BBB0A7086}" srcOrd="0" destOrd="0" presId="urn:microsoft.com/office/officeart/2005/8/layout/chevron2"/>
    <dgm:cxn modelId="{FFB5932F-C020-48E4-ACC2-F0F3C9F4100B}" type="presOf" srcId="{092EDF05-4399-4B5F-BECE-9DB23CDDBBBF}" destId="{AE6BCA19-8CC6-452C-9018-ED2B614BF2D6}" srcOrd="0" destOrd="0" presId="urn:microsoft.com/office/officeart/2005/8/layout/chevron2"/>
    <dgm:cxn modelId="{D344BF68-E770-4504-9617-5EDA30F230A7}" srcId="{3FF9F8E4-6387-4250-8A59-A14DD3B7A3B8}" destId="{092EDF05-4399-4B5F-BECE-9DB23CDDBBBF}" srcOrd="1" destOrd="0" parTransId="{8F4F1081-32AB-4615-ADE2-A161372C45A5}" sibTransId="{4EB57558-AF11-438D-AE17-81AA47016880}"/>
    <dgm:cxn modelId="{C4F2E26A-39C9-4BED-ADCE-A13FCE669791}" type="presOf" srcId="{7C1BDE05-4F59-4A0C-A9A6-72E8752BD237}" destId="{62E50964-61B3-426E-9CF1-DDABBE1C2423}" srcOrd="0" destOrd="0" presId="urn:microsoft.com/office/officeart/2005/8/layout/chevron2"/>
    <dgm:cxn modelId="{7141EC52-8353-49D4-A14D-1C8787F1D5EE}" type="presOf" srcId="{93B25403-5623-43FE-B462-EC3E9373856E}" destId="{132BACE9-8F32-4C93-9BE6-2CBC44A03DC6}" srcOrd="0" destOrd="0" presId="urn:microsoft.com/office/officeart/2005/8/layout/chevron2"/>
    <dgm:cxn modelId="{DE963A77-8E6B-4C04-9C75-B10FF337A53E}" type="presOf" srcId="{9F960E0B-9920-4F8E-BD0D-3BD99CAA8EF4}" destId="{6DBA72FF-3330-4CB0-9573-80A063F29307}" srcOrd="0" destOrd="0" presId="urn:microsoft.com/office/officeart/2005/8/layout/chevron2"/>
    <dgm:cxn modelId="{6E5B2F7D-159B-4B0D-9CB1-6CDA772D31C8}" srcId="{3FF9F8E4-6387-4250-8A59-A14DD3B7A3B8}" destId="{73811069-AD10-4CC2-8100-80B99BDF5268}" srcOrd="3" destOrd="0" parTransId="{1C61E7C6-39FE-4EEF-8B4F-822BE4191C23}" sibTransId="{F60BD1EF-59D9-41D7-A29B-D2C7735B93A6}"/>
    <dgm:cxn modelId="{46709E8C-DCCF-4FC9-9219-D813DF2C1E2C}" srcId="{73811069-AD10-4CC2-8100-80B99BDF5268}" destId="{E3988462-497C-4BB8-A210-6748E465EE38}" srcOrd="0" destOrd="0" parTransId="{286BC879-9EF2-4D79-9BAF-B0BA317B5DF1}" sibTransId="{FF16AAFC-F8CC-456C-9384-4BCD2447E6F8}"/>
    <dgm:cxn modelId="{64F3AA95-7A4A-47E2-ABF2-9189BBA60708}" type="presOf" srcId="{E3988462-497C-4BB8-A210-6748E465EE38}" destId="{178CAE7D-9AC8-475A-819A-782092F8D573}" srcOrd="0" destOrd="0" presId="urn:microsoft.com/office/officeart/2005/8/layout/chevron2"/>
    <dgm:cxn modelId="{6DEB0EAE-AC6E-4B9A-AB4C-3662D65A6301}" srcId="{93B25403-5623-43FE-B462-EC3E9373856E}" destId="{9F960E0B-9920-4F8E-BD0D-3BD99CAA8EF4}" srcOrd="0" destOrd="0" parTransId="{625647FD-5FA4-40E6-898E-442833A0D235}" sibTransId="{0F44E5F1-3903-462B-96AA-1A52DD45DBEA}"/>
    <dgm:cxn modelId="{5ABCCDBB-B64E-4DBB-996C-8DE406E55580}" srcId="{092EDF05-4399-4B5F-BECE-9DB23CDDBBBF}" destId="{7C1BDE05-4F59-4A0C-A9A6-72E8752BD237}" srcOrd="0" destOrd="0" parTransId="{83B57401-BB61-496C-A7BC-C03FDD1624C2}" sibTransId="{98AA8D6A-53A5-4042-9C4C-C657F6D6ED38}"/>
    <dgm:cxn modelId="{7DA327C9-90D8-48BF-8E4A-A63501B9442F}" type="presOf" srcId="{7A942515-185A-4AA8-B2E7-3C8EDA876A27}" destId="{5B1906BE-47BA-4954-A075-74AA97DD705B}" srcOrd="0" destOrd="0" presId="urn:microsoft.com/office/officeart/2005/8/layout/chevron2"/>
    <dgm:cxn modelId="{73F7A0D6-66F8-4482-AC30-C323EC2ECA94}" srcId="{D352CA28-0B4B-40C4-9213-D00162F5DCDB}" destId="{7A942515-185A-4AA8-B2E7-3C8EDA876A27}" srcOrd="0" destOrd="0" parTransId="{61823EAE-BABE-44FE-8241-A4EDDD0A7D3A}" sibTransId="{FC8F8C97-CC3D-4889-8523-596AED6E1D1F}"/>
    <dgm:cxn modelId="{00068762-B9B9-4562-9109-9C0D63360062}" type="presParOf" srcId="{D8DD4605-BD39-4598-B0B9-14E6C432EE1C}" destId="{679EC736-77B3-47AB-9F90-DB99EB5BECDC}" srcOrd="0" destOrd="0" presId="urn:microsoft.com/office/officeart/2005/8/layout/chevron2"/>
    <dgm:cxn modelId="{866AE05A-B7F3-43C9-B20B-652910165FEF}" type="presParOf" srcId="{679EC736-77B3-47AB-9F90-DB99EB5BECDC}" destId="{132BACE9-8F32-4C93-9BE6-2CBC44A03DC6}" srcOrd="0" destOrd="0" presId="urn:microsoft.com/office/officeart/2005/8/layout/chevron2"/>
    <dgm:cxn modelId="{8038A888-F06C-4622-BB40-82DBF11D66DD}" type="presParOf" srcId="{679EC736-77B3-47AB-9F90-DB99EB5BECDC}" destId="{6DBA72FF-3330-4CB0-9573-80A063F29307}" srcOrd="1" destOrd="0" presId="urn:microsoft.com/office/officeart/2005/8/layout/chevron2"/>
    <dgm:cxn modelId="{7474BE02-6FF5-4E45-B79A-C98E69AA4C05}" type="presParOf" srcId="{D8DD4605-BD39-4598-B0B9-14E6C432EE1C}" destId="{59226284-2CEA-4AAB-AA82-3A1FEA56755C}" srcOrd="1" destOrd="0" presId="urn:microsoft.com/office/officeart/2005/8/layout/chevron2"/>
    <dgm:cxn modelId="{ED84F5E3-D5D2-4713-9D88-638ED37DD8C5}" type="presParOf" srcId="{D8DD4605-BD39-4598-B0B9-14E6C432EE1C}" destId="{91DA6885-B6C4-4F04-BE3C-8EF29C9752B3}" srcOrd="2" destOrd="0" presId="urn:microsoft.com/office/officeart/2005/8/layout/chevron2"/>
    <dgm:cxn modelId="{B6765288-6335-4896-8015-F65EA4FFE1AB}" type="presParOf" srcId="{91DA6885-B6C4-4F04-BE3C-8EF29C9752B3}" destId="{AE6BCA19-8CC6-452C-9018-ED2B614BF2D6}" srcOrd="0" destOrd="0" presId="urn:microsoft.com/office/officeart/2005/8/layout/chevron2"/>
    <dgm:cxn modelId="{20AA5F11-4453-4F85-AFF0-F4F88CFC1DB5}" type="presParOf" srcId="{91DA6885-B6C4-4F04-BE3C-8EF29C9752B3}" destId="{62E50964-61B3-426E-9CF1-DDABBE1C2423}" srcOrd="1" destOrd="0" presId="urn:microsoft.com/office/officeart/2005/8/layout/chevron2"/>
    <dgm:cxn modelId="{CD38B24C-BABA-485E-B8EF-9680125D9FB0}" type="presParOf" srcId="{D8DD4605-BD39-4598-B0B9-14E6C432EE1C}" destId="{3F612EC3-05DE-4DEC-9EDC-F2B879F135B0}" srcOrd="3" destOrd="0" presId="urn:microsoft.com/office/officeart/2005/8/layout/chevron2"/>
    <dgm:cxn modelId="{FA3FA847-0868-4985-B52A-596C7B50696A}" type="presParOf" srcId="{D8DD4605-BD39-4598-B0B9-14E6C432EE1C}" destId="{5E2167B5-F817-4DFE-8767-374DB7851F89}" srcOrd="4" destOrd="0" presId="urn:microsoft.com/office/officeart/2005/8/layout/chevron2"/>
    <dgm:cxn modelId="{9025E9AA-511F-491E-97B7-59AC45E18304}" type="presParOf" srcId="{5E2167B5-F817-4DFE-8767-374DB7851F89}" destId="{36FB1FB8-9D25-400E-8565-D47BBB0A7086}" srcOrd="0" destOrd="0" presId="urn:microsoft.com/office/officeart/2005/8/layout/chevron2"/>
    <dgm:cxn modelId="{4C16B270-7804-4E70-96EE-83B6AF6D886F}" type="presParOf" srcId="{5E2167B5-F817-4DFE-8767-374DB7851F89}" destId="{5B1906BE-47BA-4954-A075-74AA97DD705B}" srcOrd="1" destOrd="0" presId="urn:microsoft.com/office/officeart/2005/8/layout/chevron2"/>
    <dgm:cxn modelId="{AAEB87DF-B55A-41A4-BFA2-80B3E8703BA4}" type="presParOf" srcId="{D8DD4605-BD39-4598-B0B9-14E6C432EE1C}" destId="{DDADC9B3-0134-4750-945F-8780078BB176}" srcOrd="5" destOrd="0" presId="urn:microsoft.com/office/officeart/2005/8/layout/chevron2"/>
    <dgm:cxn modelId="{A8FDCD4E-9D24-4D15-A6BD-E83A2EF39A6F}" type="presParOf" srcId="{D8DD4605-BD39-4598-B0B9-14E6C432EE1C}" destId="{215F03CC-9D82-4BF6-969D-74B7624196E1}" srcOrd="6" destOrd="0" presId="urn:microsoft.com/office/officeart/2005/8/layout/chevron2"/>
    <dgm:cxn modelId="{C2D6986F-F370-4C06-A17F-CE0F23714315}" type="presParOf" srcId="{215F03CC-9D82-4BF6-969D-74B7624196E1}" destId="{55C59A91-7981-4284-BDDD-2422D8D183FB}" srcOrd="0" destOrd="0" presId="urn:microsoft.com/office/officeart/2005/8/layout/chevron2"/>
    <dgm:cxn modelId="{39782B1C-867E-40C1-8CEE-F9E7AF8FA1CB}" type="presParOf" srcId="{215F03CC-9D82-4BF6-969D-74B7624196E1}" destId="{178CAE7D-9AC8-475A-819A-782092F8D5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BACE9-8F32-4C93-9BE6-2CBC44A03DC6}">
      <dsp:nvSpPr>
        <dsp:cNvPr id="0" name=""/>
        <dsp:cNvSpPr/>
      </dsp:nvSpPr>
      <dsp:spPr>
        <a:xfrm rot="5400000">
          <a:off x="-74529" y="75515"/>
          <a:ext cx="496862" cy="3478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a</a:t>
          </a:r>
        </a:p>
      </dsp:txBody>
      <dsp:txXfrm rot="-5400000">
        <a:off x="1" y="174888"/>
        <a:ext cx="347803" cy="149059"/>
      </dsp:txXfrm>
    </dsp:sp>
    <dsp:sp modelId="{6DBA72FF-3330-4CB0-9573-80A063F29307}">
      <dsp:nvSpPr>
        <dsp:cNvPr id="0" name=""/>
        <dsp:cNvSpPr/>
      </dsp:nvSpPr>
      <dsp:spPr>
        <a:xfrm rot="5400000">
          <a:off x="2209521" y="-1860731"/>
          <a:ext cx="322960" cy="40463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Initial decision </a:t>
          </a:r>
        </a:p>
      </dsp:txBody>
      <dsp:txXfrm rot="-5400000">
        <a:off x="347803" y="16753"/>
        <a:ext cx="4030630" cy="291428"/>
      </dsp:txXfrm>
    </dsp:sp>
    <dsp:sp modelId="{AE6BCA19-8CC6-452C-9018-ED2B614BF2D6}">
      <dsp:nvSpPr>
        <dsp:cNvPr id="0" name=""/>
        <dsp:cNvSpPr/>
      </dsp:nvSpPr>
      <dsp:spPr>
        <a:xfrm rot="5400000">
          <a:off x="-74529" y="468037"/>
          <a:ext cx="496862" cy="3478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b</a:t>
          </a:r>
        </a:p>
      </dsp:txBody>
      <dsp:txXfrm rot="-5400000">
        <a:off x="1" y="567410"/>
        <a:ext cx="347803" cy="149059"/>
      </dsp:txXfrm>
    </dsp:sp>
    <dsp:sp modelId="{62E50964-61B3-426E-9CF1-DDABBE1C2423}">
      <dsp:nvSpPr>
        <dsp:cNvPr id="0" name=""/>
        <dsp:cNvSpPr/>
      </dsp:nvSpPr>
      <dsp:spPr>
        <a:xfrm rot="5400000">
          <a:off x="2209521" y="-1468209"/>
          <a:ext cx="322960" cy="40463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Revisited by first decision maker/regulator </a:t>
          </a:r>
        </a:p>
      </dsp:txBody>
      <dsp:txXfrm rot="-5400000">
        <a:off x="347803" y="409275"/>
        <a:ext cx="4030630" cy="291428"/>
      </dsp:txXfrm>
    </dsp:sp>
    <dsp:sp modelId="{36FB1FB8-9D25-400E-8565-D47BBB0A7086}">
      <dsp:nvSpPr>
        <dsp:cNvPr id="0" name=""/>
        <dsp:cNvSpPr/>
      </dsp:nvSpPr>
      <dsp:spPr>
        <a:xfrm rot="5400000">
          <a:off x="-74529" y="860558"/>
          <a:ext cx="496862" cy="3478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c</a:t>
          </a:r>
        </a:p>
      </dsp:txBody>
      <dsp:txXfrm rot="-5400000">
        <a:off x="1" y="959931"/>
        <a:ext cx="347803" cy="149059"/>
      </dsp:txXfrm>
    </dsp:sp>
    <dsp:sp modelId="{5B1906BE-47BA-4954-A075-74AA97DD705B}">
      <dsp:nvSpPr>
        <dsp:cNvPr id="0" name=""/>
        <dsp:cNvSpPr/>
      </dsp:nvSpPr>
      <dsp:spPr>
        <a:xfrm rot="5400000">
          <a:off x="2209521" y="-1075688"/>
          <a:ext cx="322960" cy="40463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Changed by an internal appeal panel</a:t>
          </a:r>
        </a:p>
      </dsp:txBody>
      <dsp:txXfrm rot="-5400000">
        <a:off x="347803" y="801796"/>
        <a:ext cx="4030630" cy="291428"/>
      </dsp:txXfrm>
    </dsp:sp>
    <dsp:sp modelId="{55C59A91-7981-4284-BDDD-2422D8D183FB}">
      <dsp:nvSpPr>
        <dsp:cNvPr id="0" name=""/>
        <dsp:cNvSpPr/>
      </dsp:nvSpPr>
      <dsp:spPr>
        <a:xfrm rot="5400000">
          <a:off x="-74529" y="1253080"/>
          <a:ext cx="496862" cy="3478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d</a:t>
          </a:r>
        </a:p>
      </dsp:txBody>
      <dsp:txXfrm rot="-5400000">
        <a:off x="1" y="1352453"/>
        <a:ext cx="347803" cy="149059"/>
      </dsp:txXfrm>
    </dsp:sp>
    <dsp:sp modelId="{178CAE7D-9AC8-475A-819A-782092F8D573}">
      <dsp:nvSpPr>
        <dsp:cNvPr id="0" name=""/>
        <dsp:cNvSpPr/>
      </dsp:nvSpPr>
      <dsp:spPr>
        <a:xfrm rot="5400000">
          <a:off x="2209521" y="-683166"/>
          <a:ext cx="322960" cy="40463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Changed by court </a:t>
          </a:r>
        </a:p>
      </dsp:txBody>
      <dsp:txXfrm rot="-5400000">
        <a:off x="347803" y="1194318"/>
        <a:ext cx="4030630" cy="2914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xfrm>
            <a:off x="1143000" y="685800"/>
            <a:ext cx="4572000" cy="3429000"/>
          </a:xfrm>
          <a:prstGeom prst="rect">
            <a:avLst/>
          </a:prstGeom>
        </p:spPr>
        <p:txBody>
          <a:bodyPr/>
          <a:lstStyle/>
          <a:p>
            <a:endParaRPr/>
          </a:p>
        </p:txBody>
      </p:sp>
      <p:sp>
        <p:nvSpPr>
          <p:cNvPr id="71" name="Shape 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56029-F49C-47DE-8E68-D7102DFBA2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97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A7003-0D4C-4B36-BF7F-BF697C7142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00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A7003-0D4C-4B36-BF7F-BF697C7142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48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IOPC can’t effect change in policing on its own. We consult and work together with other policing stakeholders to improve policing standards. For example:</a:t>
            </a:r>
          </a:p>
          <a:p>
            <a:r>
              <a:rPr lang="en-GB" baseline="0" dirty="0"/>
              <a:t>`</a:t>
            </a:r>
          </a:p>
          <a:p>
            <a:pPr marL="171450" indent="-171450">
              <a:buFont typeface="Arial" panose="020B0604020202020204" pitchFamily="34" charset="0"/>
              <a:buChar char="•"/>
            </a:pPr>
            <a:r>
              <a:rPr lang="en-GB" baseline="0" dirty="0"/>
              <a:t>We make recommendations and suggestions to the College of Policing for its guidance and training</a:t>
            </a:r>
          </a:p>
          <a:p>
            <a:pPr marL="171450" indent="-171450">
              <a:buFont typeface="Arial" panose="020B0604020202020204" pitchFamily="34" charset="0"/>
              <a:buChar char="•"/>
            </a:pPr>
            <a:r>
              <a:rPr lang="en-GB" baseline="0" dirty="0"/>
              <a:t>We provide information to HMICFRS to inform their overall inspection programme and individual inspections</a:t>
            </a:r>
          </a:p>
          <a:p>
            <a:pPr marL="171450" indent="-171450">
              <a:buFont typeface="Arial" panose="020B0604020202020204" pitchFamily="34" charset="0"/>
              <a:buChar char="•"/>
            </a:pPr>
            <a:r>
              <a:rPr lang="en-GB" baseline="0" dirty="0"/>
              <a:t>We use information from HMICFRS inspections to identify or confirm areas of concern</a:t>
            </a:r>
          </a:p>
          <a:p>
            <a:pPr marL="171450" indent="-171450">
              <a:buFont typeface="Arial" panose="020B0604020202020204" pitchFamily="34" charset="0"/>
              <a:buChar char="•"/>
            </a:pPr>
            <a:r>
              <a:rPr lang="en-GB" baseline="0" dirty="0"/>
              <a:t>We provide information from our cases to NPCC leads to inform operational policing practice</a:t>
            </a:r>
          </a:p>
          <a:p>
            <a:pPr marL="171450" indent="-171450">
              <a:buFont typeface="Arial" panose="020B0604020202020204" pitchFamily="34" charset="0"/>
              <a:buChar char="•"/>
            </a:pPr>
            <a:r>
              <a:rPr lang="en-GB" baseline="0" dirty="0"/>
              <a:t>We ask for feedback on our work from policing stakeholders to identify areas for improvement</a:t>
            </a:r>
          </a:p>
          <a:p>
            <a:pPr marL="171450" indent="-171450">
              <a:buFont typeface="Arial" panose="020B0604020202020204" pitchFamily="34" charset="0"/>
              <a:buChar char="•"/>
            </a:pPr>
            <a:r>
              <a:rPr lang="en-GB" baseline="0" dirty="0"/>
              <a:t>We provide input to the Home Office to inform legislative changes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A7003-0D4C-4B36-BF7F-BF697C7142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512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a:solidFill>
                  <a:schemeClr val="tx1"/>
                </a:solidFill>
                <a:effectLst/>
                <a:latin typeface="+mn-lt"/>
                <a:ea typeface="+mn-ea"/>
                <a:cs typeface="+mn-cs"/>
              </a:rPr>
              <a:t>All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5B36C-8846-4232-A8D4-28A0133FC0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64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2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471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125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40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69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14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GB" u="none" dirty="0"/>
          </a:p>
          <a:p>
            <a:pPr marL="0" indent="0">
              <a:buFont typeface="Arial" pitchFamily="34" charset="0"/>
              <a:buNone/>
            </a:pPr>
            <a:endParaRPr lang="en-GB"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3BC00-2358-4DB7-873E-E403ADE994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864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880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59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425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516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653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178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949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605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849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7BAD-A768-4EC1-91C8-D633622032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63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56029-F49C-47DE-8E68-D7102DFBA2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904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70</a:t>
            </a:fld>
            <a:endParaRPr lang="en-GB"/>
          </a:p>
        </p:txBody>
      </p:sp>
    </p:spTree>
    <p:extLst>
      <p:ext uri="{BB962C8B-B14F-4D97-AF65-F5344CB8AC3E}">
        <p14:creationId xmlns:p14="http://schemas.microsoft.com/office/powerpoint/2010/main" val="405995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A7003-0D4C-4B36-BF7F-BF697C7142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25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A7003-0D4C-4B36-BF7F-BF697C7142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4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As</a:t>
            </a:r>
            <a:r>
              <a:rPr lang="en-GB" baseline="0" dirty="0">
                <a:effectLst/>
              </a:rPr>
              <a:t> </a:t>
            </a:r>
            <a:r>
              <a:rPr lang="en-GB" dirty="0">
                <a:effectLst/>
              </a:rPr>
              <a:t>part of the focus</a:t>
            </a:r>
            <a:r>
              <a:rPr lang="en-GB" baseline="0" dirty="0">
                <a:effectLst/>
              </a:rPr>
              <a:t> on the bigger picture, </a:t>
            </a:r>
            <a:r>
              <a:rPr lang="en-GB" dirty="0">
                <a:effectLst/>
              </a:rPr>
              <a:t>investigations will be seen as a way to drive improvements in policing and not just seen to be about scrutinising the actions of individual officers.</a:t>
            </a:r>
          </a:p>
          <a:p>
            <a:r>
              <a:rPr lang="en-GB" dirty="0">
                <a:effectLst/>
              </a:rPr>
              <a:t>With that in mind, we have identified a number of themes that are of concern to the public and to the police – themes that if we look at will hopefully give the public greater confidence in the criminal justice system. So, alongside the most serious cases, which we are obliged to take on, we will be looking at the following themes </a:t>
            </a:r>
            <a:r>
              <a:rPr lang="en-GB" i="1" dirty="0">
                <a:effectLst/>
              </a:rPr>
              <a:t>(on slide).</a:t>
            </a:r>
          </a:p>
          <a:p>
            <a:endParaRPr lang="en-GB" dirty="0">
              <a:effectLst/>
            </a:endParaRPr>
          </a:p>
          <a:p>
            <a:r>
              <a:rPr lang="en-GB" dirty="0">
                <a:effectLst/>
              </a:rPr>
              <a:t>The aim is to focus on learning and prevention and feed that back into the system of training that is overseen by the College of Policing, with whom we work closely. Our aim is to reduce these problem areas through our learning. </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A7003-0D4C-4B36-BF7F-BF697C7142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53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A7003-0D4C-4B36-BF7F-BF697C7142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97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A7003-0D4C-4B36-BF7F-BF697C7142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86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A7003-0D4C-4B36-BF7F-BF697C7142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86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hyperlink" Target="https://twitter.com/SJBnews" TargetMode="External"/><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linkedin.com/company/st-johns-buildings-chambers/"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svg"/><Relationship Id="rId1" Type="http://schemas.openxmlformats.org/officeDocument/2006/relationships/slideMaster" Target="../slideMasters/slideMaster9.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divider slide">
    <p:spTree>
      <p:nvGrpSpPr>
        <p:cNvPr id="1" name=""/>
        <p:cNvGrpSpPr/>
        <p:nvPr/>
      </p:nvGrpSpPr>
      <p:grpSpPr>
        <a:xfrm>
          <a:off x="0" y="0"/>
          <a:ext cx="0" cy="0"/>
          <a:chOff x="0" y="0"/>
          <a:chExt cx="0" cy="0"/>
        </a:xfrm>
      </p:grpSpPr>
      <p:sp>
        <p:nvSpPr>
          <p:cNvPr id="15" name="[Title/divider slide]"/>
          <p:cNvSpPr txBox="1">
            <a:spLocks noGrp="1"/>
          </p:cNvSpPr>
          <p:nvPr>
            <p:ph type="title" hasCustomPrompt="1"/>
          </p:nvPr>
        </p:nvSpPr>
        <p:spPr>
          <a:xfrm>
            <a:off x="539999" y="2151159"/>
            <a:ext cx="5190309" cy="1029000"/>
          </a:xfrm>
          <a:prstGeom prst="rect">
            <a:avLst/>
          </a:prstGeom>
        </p:spPr>
        <p:txBody>
          <a:bodyPr anchor="b">
            <a:normAutofit/>
          </a:bodyPr>
          <a:lstStyle>
            <a:lvl1pPr>
              <a:defRPr sz="3200">
                <a:solidFill>
                  <a:srgbClr val="181818"/>
                </a:solidFill>
                <a:latin typeface="Arial"/>
                <a:ea typeface="Arial"/>
                <a:cs typeface="Arial"/>
                <a:sym typeface="Arial"/>
              </a:defRPr>
            </a:lvl1pPr>
          </a:lstStyle>
          <a:p>
            <a:r>
              <a:t>[Title/divider slide]</a:t>
            </a:r>
          </a:p>
        </p:txBody>
      </p:sp>
      <p:sp>
        <p:nvSpPr>
          <p:cNvPr id="16" name="Body Level One…"/>
          <p:cNvSpPr txBox="1">
            <a:spLocks noGrp="1"/>
          </p:cNvSpPr>
          <p:nvPr>
            <p:ph type="body" sz="quarter" idx="1" hasCustomPrompt="1"/>
          </p:nvPr>
        </p:nvSpPr>
        <p:spPr>
          <a:xfrm>
            <a:off x="539999" y="3956613"/>
            <a:ext cx="5190309" cy="974125"/>
          </a:xfrm>
          <a:prstGeom prst="rect">
            <a:avLst/>
          </a:prstGeom>
        </p:spPr>
        <p:txBody>
          <a:bodyPr/>
          <a:lstStyle>
            <a:lvl1pPr marL="0" indent="0">
              <a:spcBef>
                <a:spcPts val="0"/>
              </a:spcBef>
              <a:buClrTx/>
              <a:buSzTx/>
              <a:buFontTx/>
              <a:buNone/>
              <a:defRPr sz="1600"/>
            </a:lvl1pPr>
            <a:lvl2pPr marL="0" indent="457200">
              <a:spcBef>
                <a:spcPts val="0"/>
              </a:spcBef>
              <a:buClrTx/>
              <a:buSzTx/>
              <a:buFontTx/>
              <a:buNone/>
              <a:defRPr sz="1600"/>
            </a:lvl2pPr>
            <a:lvl3pPr marL="0" indent="914400">
              <a:spcBef>
                <a:spcPts val="0"/>
              </a:spcBef>
              <a:buClrTx/>
              <a:buSzTx/>
              <a:buFontTx/>
              <a:buNone/>
              <a:defRPr sz="1600"/>
            </a:lvl3pPr>
            <a:lvl4pPr marL="0" indent="1371600">
              <a:spcBef>
                <a:spcPts val="0"/>
              </a:spcBef>
              <a:buClrTx/>
              <a:buSzTx/>
              <a:buFontTx/>
              <a:buNone/>
              <a:defRPr sz="1600"/>
            </a:lvl4pPr>
            <a:lvl5pPr marL="0" indent="1828800">
              <a:spcBef>
                <a:spcPts val="0"/>
              </a:spcBef>
              <a:buClrTx/>
              <a:buSzTx/>
              <a:buFontTx/>
              <a:buNone/>
              <a:defRPr sz="1600"/>
            </a:lvl5pPr>
          </a:lstStyle>
          <a:p>
            <a:r>
              <a:t>&lt;Name of presenter or subtitle&gt;</a:t>
            </a:r>
          </a:p>
          <a:p>
            <a:pPr lvl="1"/>
            <a:endParaRPr/>
          </a:p>
          <a:p>
            <a:pPr lvl="2"/>
            <a:endParaRPr/>
          </a:p>
          <a:p>
            <a:pPr lvl="3"/>
            <a:endParaRPr/>
          </a:p>
          <a:p>
            <a:pPr lvl="4"/>
            <a:endParaRPr/>
          </a:p>
        </p:txBody>
      </p:sp>
      <p:sp>
        <p:nvSpPr>
          <p:cNvPr id="17" name="Straight Connector 9"/>
          <p:cNvSpPr/>
          <p:nvPr/>
        </p:nvSpPr>
        <p:spPr>
          <a:xfrm>
            <a:off x="0" y="1800000"/>
            <a:ext cx="540000" cy="1"/>
          </a:xfrm>
          <a:prstGeom prst="line">
            <a:avLst/>
          </a:prstGeom>
          <a:ln w="12700">
            <a:solidFill>
              <a:srgbClr val="FFFFFF"/>
            </a:solidFill>
            <a:miter/>
          </a:ln>
        </p:spPr>
        <p:txBody>
          <a:bodyPr lIns="45719" rIns="45719"/>
          <a:lstStyle/>
          <a:p>
            <a:endParaRPr/>
          </a:p>
        </p:txBody>
      </p:sp>
      <p:sp>
        <p:nvSpPr>
          <p:cNvPr id="18" name="Text Placeholder 19"/>
          <p:cNvSpPr>
            <a:spLocks noGrp="1"/>
          </p:cNvSpPr>
          <p:nvPr>
            <p:ph type="body" sz="quarter" idx="21" hasCustomPrompt="1"/>
          </p:nvPr>
        </p:nvSpPr>
        <p:spPr>
          <a:xfrm>
            <a:off x="539999" y="3339332"/>
            <a:ext cx="5190309" cy="588318"/>
          </a:xfrm>
          <a:prstGeom prst="rect">
            <a:avLst/>
          </a:prstGeom>
        </p:spPr>
        <p:txBody>
          <a:bodyPr anchor="b"/>
          <a:lstStyle>
            <a:lvl1pPr marL="0" indent="0">
              <a:spcBef>
                <a:spcPts val="0"/>
              </a:spcBef>
              <a:buClrTx/>
              <a:buSzTx/>
              <a:buFontTx/>
              <a:buNone/>
              <a:defRPr sz="1600" b="1">
                <a:solidFill>
                  <a:srgbClr val="6B397E"/>
                </a:solidFill>
              </a:defRPr>
            </a:lvl1pPr>
          </a:lstStyle>
          <a:p>
            <a:r>
              <a:t>&lt;D Month YYYY&gt;</a:t>
            </a:r>
          </a:p>
        </p:txBody>
      </p:sp>
      <p:pic>
        <p:nvPicPr>
          <p:cNvPr id="19" name="Graphic 6" descr="Graphic 6"/>
          <p:cNvPicPr>
            <a:picLocks noChangeAspect="1"/>
          </p:cNvPicPr>
          <p:nvPr/>
        </p:nvPicPr>
        <p:blipFill>
          <a:blip r:embed="rId2"/>
          <a:stretch>
            <a:fillRect/>
          </a:stretch>
        </p:blipFill>
        <p:spPr>
          <a:xfrm>
            <a:off x="5640482" y="406283"/>
            <a:ext cx="3071627" cy="926471"/>
          </a:xfrm>
          <a:prstGeom prst="rect">
            <a:avLst/>
          </a:prstGeom>
          <a:ln w="12700">
            <a:miter lim="400000"/>
          </a:ln>
        </p:spPr>
      </p:pic>
      <p:pic>
        <p:nvPicPr>
          <p:cNvPr id="20" name="Graphic 7" descr="Graphic 7"/>
          <p:cNvPicPr>
            <a:picLocks noChangeAspect="1"/>
          </p:cNvPicPr>
          <p:nvPr/>
        </p:nvPicPr>
        <p:blipFill>
          <a:blip r:embed="rId3"/>
          <a:stretch>
            <a:fillRect/>
          </a:stretch>
        </p:blipFill>
        <p:spPr>
          <a:xfrm>
            <a:off x="0" y="5051488"/>
            <a:ext cx="9144000" cy="1806513"/>
          </a:xfrm>
          <a:prstGeom prst="rect">
            <a:avLst/>
          </a:prstGeom>
          <a:ln w="12700">
            <a:miter lim="400000"/>
          </a:ln>
        </p:spPr>
      </p:pic>
      <p:sp>
        <p:nvSpPr>
          <p:cNvPr id="21" name="Slide Number"/>
          <p:cNvSpPr txBox="1">
            <a:spLocks noGrp="1"/>
          </p:cNvSpPr>
          <p:nvPr>
            <p:ph type="sldNum" sz="quarter" idx="2"/>
          </p:nvPr>
        </p:nvSpPr>
        <p:spPr>
          <a:xfrm>
            <a:off x="54864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PS Divider Slide MPS Divider Slide (Black Imag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351110" y="1359805"/>
            <a:ext cx="4047862" cy="1991320"/>
          </a:xfrm>
        </p:spPr>
        <p:txBody>
          <a:bodyPr bIns="468000" anchor="t" anchorCtr="0"/>
          <a:lstStyle>
            <a:lvl1pPr algn="l">
              <a:lnSpc>
                <a:spcPts val="2925"/>
              </a:lnSpc>
              <a:defRPr sz="2775" b="1" i="0" cap="all" baseline="0">
                <a:solidFill>
                  <a:schemeClr val="bg1"/>
                </a:solidFill>
                <a:latin typeface="Arial Black" panose="020B0604020202020204" pitchFamily="34" charset="0"/>
                <a:cs typeface="Arial Black" panose="020B0604020202020204" pitchFamily="34" charset="0"/>
              </a:defRPr>
            </a:lvl1pPr>
          </a:lstStyle>
          <a:p>
            <a:r>
              <a:rPr lang="en-GB" dirty="0"/>
              <a:t>Divider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Picture Placeholder 23">
            <a:extLst>
              <a:ext uri="{FF2B5EF4-FFF2-40B4-BE49-F238E27FC236}">
                <a16:creationId xmlns:a16="http://schemas.microsoft.com/office/drawing/2014/main" id="{12E26EFD-E257-2E7D-7C6F-9E5030DC3C27}"/>
              </a:ext>
            </a:extLst>
          </p:cNvPr>
          <p:cNvSpPr>
            <a:spLocks noGrp="1"/>
          </p:cNvSpPr>
          <p:nvPr>
            <p:ph type="pic" sz="quarter" idx="10" hasCustomPrompt="1"/>
          </p:nvPr>
        </p:nvSpPr>
        <p:spPr>
          <a:xfrm>
            <a:off x="4743000" y="0"/>
            <a:ext cx="4401000" cy="5961220"/>
          </a:xfrm>
          <a:solidFill>
            <a:srgbClr val="A6A6A6"/>
          </a:solidFill>
        </p:spPr>
        <p:txBody>
          <a:bodyPr anchor="ctr" anchorCtr="1"/>
          <a:lstStyle>
            <a:lvl1pPr>
              <a:defRPr>
                <a:solidFill>
                  <a:schemeClr val="bg1"/>
                </a:solidFill>
              </a:defRPr>
            </a:lvl1pPr>
          </a:lstStyle>
          <a:p>
            <a:r>
              <a:rPr lang="en-US" dirty="0"/>
              <a:t>Insert picture</a:t>
            </a:r>
          </a:p>
        </p:txBody>
      </p:sp>
      <p:pic>
        <p:nvPicPr>
          <p:cNvPr id="6" name="Picture 5">
            <a:extLst>
              <a:ext uri="{FF2B5EF4-FFF2-40B4-BE49-F238E27FC236}">
                <a16:creationId xmlns:a16="http://schemas.microsoft.com/office/drawing/2014/main" id="{B28C5427-1ADB-ADD9-FB7B-77359ECF5E05}"/>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7" name="Picture 6">
            <a:extLst>
              <a:ext uri="{FF2B5EF4-FFF2-40B4-BE49-F238E27FC236}">
                <a16:creationId xmlns:a16="http://schemas.microsoft.com/office/drawing/2014/main" id="{9789DF9A-7423-4DEB-5BF2-9ACE13093F38}"/>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1" name="Text Placeholder 13">
            <a:extLst>
              <a:ext uri="{FF2B5EF4-FFF2-40B4-BE49-F238E27FC236}">
                <a16:creationId xmlns:a16="http://schemas.microsoft.com/office/drawing/2014/main" id="{97C23933-A4F0-11FA-CAB9-695CA609348C}"/>
              </a:ext>
            </a:extLst>
          </p:cNvPr>
          <p:cNvSpPr>
            <a:spLocks noGrp="1"/>
          </p:cNvSpPr>
          <p:nvPr>
            <p:ph type="body" sz="quarter" idx="13" hasCustomPrompt="1"/>
          </p:nvPr>
        </p:nvSpPr>
        <p:spPr>
          <a:xfrm>
            <a:off x="4742999" y="-2"/>
            <a:ext cx="2195901" cy="5961219"/>
          </a:xfrm>
          <a:gradFill>
            <a:gsLst>
              <a:gs pos="0">
                <a:schemeClr val="tx1">
                  <a:alpha val="0"/>
                </a:schemeClr>
              </a:gs>
              <a:gs pos="100000">
                <a:schemeClr val="tx1"/>
              </a:gs>
            </a:gsLst>
            <a:lin ang="10800000" scaled="0"/>
          </a:gradFill>
        </p:spPr>
        <p:txBody>
          <a:bodyPr/>
          <a:lstStyle/>
          <a:p>
            <a:pPr lvl="0"/>
            <a:r>
              <a:rPr lang="en-US" dirty="0"/>
              <a:t> </a:t>
            </a:r>
          </a:p>
        </p:txBody>
      </p:sp>
    </p:spTree>
    <p:extLst>
      <p:ext uri="{BB962C8B-B14F-4D97-AF65-F5344CB8AC3E}">
        <p14:creationId xmlns:p14="http://schemas.microsoft.com/office/powerpoint/2010/main" val="178446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PS Divider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351110" y="1359805"/>
            <a:ext cx="4047862" cy="1991320"/>
          </a:xfrm>
        </p:spPr>
        <p:txBody>
          <a:bodyPr bIns="468000" anchor="t" anchorCtr="0"/>
          <a:lstStyle>
            <a:lvl1pPr algn="l">
              <a:lnSpc>
                <a:spcPts val="2925"/>
              </a:lnSpc>
              <a:defRPr sz="2775" b="1" i="0" cap="all" baseline="0">
                <a:solidFill>
                  <a:schemeClr val="bg1"/>
                </a:solidFill>
                <a:latin typeface="Arial Black" panose="020B0604020202020204" pitchFamily="34" charset="0"/>
                <a:cs typeface="Arial Black" panose="020B0604020202020204" pitchFamily="34" charset="0"/>
              </a:defRPr>
            </a:lvl1pPr>
          </a:lstStyle>
          <a:p>
            <a:r>
              <a:rPr lang="en-GB" dirty="0"/>
              <a:t>Divider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71F3ABB1-263B-2A65-623F-59B1B2888A2D}"/>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7" name="Picture 6">
            <a:extLst>
              <a:ext uri="{FF2B5EF4-FFF2-40B4-BE49-F238E27FC236}">
                <a16:creationId xmlns:a16="http://schemas.microsoft.com/office/drawing/2014/main" id="{C3FFB186-9DF2-0CDD-BC32-DBDF87A7EE9F}"/>
              </a:ext>
            </a:extLst>
          </p:cNvPr>
          <p:cNvPicPr>
            <a:picLocks noChangeAspect="1"/>
          </p:cNvPicPr>
          <p:nvPr userDrawn="1"/>
        </p:nvPicPr>
        <p:blipFill>
          <a:blip r:embed="rId3"/>
          <a:stretch>
            <a:fillRect/>
          </a:stretch>
        </p:blipFill>
        <p:spPr>
          <a:xfrm>
            <a:off x="6548146" y="6255850"/>
            <a:ext cx="2248193" cy="306392"/>
          </a:xfrm>
          <a:prstGeom prst="rect">
            <a:avLst/>
          </a:prstGeom>
        </p:spPr>
      </p:pic>
    </p:spTree>
    <p:extLst>
      <p:ext uri="{BB962C8B-B14F-4D97-AF65-F5344CB8AC3E}">
        <p14:creationId xmlns:p14="http://schemas.microsoft.com/office/powerpoint/2010/main" val="2205207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PS Divider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351110" y="1359805"/>
            <a:ext cx="4047862" cy="1991320"/>
          </a:xfrm>
        </p:spPr>
        <p:txBody>
          <a:bodyPr bIns="468000" anchor="t" anchorCtr="0"/>
          <a:lstStyle>
            <a:lvl1pPr algn="l">
              <a:lnSpc>
                <a:spcPts val="2925"/>
              </a:lnSpc>
              <a:defRPr sz="2775" b="1" i="0" cap="all" baseline="0">
                <a:solidFill>
                  <a:schemeClr val="tx2"/>
                </a:solidFill>
                <a:latin typeface="Arial Black" panose="020B0604020202020204" pitchFamily="34" charset="0"/>
                <a:cs typeface="Arial Black" panose="020B0604020202020204" pitchFamily="34" charset="0"/>
              </a:defRPr>
            </a:lvl1pPr>
          </a:lstStyle>
          <a:p>
            <a:r>
              <a:rPr lang="en-GB" dirty="0"/>
              <a:t>Divider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0E553296-5AED-5FBB-1347-BAAD25E9982E}"/>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5" name="Picture 4">
            <a:extLst>
              <a:ext uri="{FF2B5EF4-FFF2-40B4-BE49-F238E27FC236}">
                <a16:creationId xmlns:a16="http://schemas.microsoft.com/office/drawing/2014/main" id="{4D0F4155-7147-EF2C-47D7-C632A610F0AA}"/>
              </a:ext>
            </a:extLst>
          </p:cNvPr>
          <p:cNvPicPr>
            <a:picLocks noChangeAspect="1"/>
          </p:cNvPicPr>
          <p:nvPr userDrawn="1"/>
        </p:nvPicPr>
        <p:blipFill>
          <a:blip r:embed="rId3"/>
          <a:stretch>
            <a:fillRect/>
          </a:stretch>
        </p:blipFill>
        <p:spPr>
          <a:xfrm>
            <a:off x="6548146" y="6255850"/>
            <a:ext cx="2248193" cy="306392"/>
          </a:xfrm>
          <a:prstGeom prst="rect">
            <a:avLst/>
          </a:prstGeom>
        </p:spPr>
      </p:pic>
    </p:spTree>
    <p:extLst>
      <p:ext uri="{BB962C8B-B14F-4D97-AF65-F5344CB8AC3E}">
        <p14:creationId xmlns:p14="http://schemas.microsoft.com/office/powerpoint/2010/main" val="182444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PS_Contents (All Blu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6241C9-0DF7-982D-1C92-FAEDF1D88FED}"/>
              </a:ext>
            </a:extLst>
          </p:cNvPr>
          <p:cNvSpPr/>
          <p:nvPr userDrawn="1"/>
        </p:nvSpPr>
        <p:spPr>
          <a:xfrm>
            <a:off x="0" y="-870"/>
            <a:ext cx="2195902" cy="5961219"/>
          </a:xfrm>
          <a:prstGeom prst="rect">
            <a:avLst/>
          </a:prstGeom>
          <a:solidFill>
            <a:srgbClr val="194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001488B-730D-4CD3-B1CF-428A1D767B61}"/>
              </a:ext>
            </a:extLst>
          </p:cNvPr>
          <p:cNvSpPr>
            <a:spLocks noGrp="1"/>
          </p:cNvSpPr>
          <p:nvPr>
            <p:ph type="title" hasCustomPrompt="1"/>
          </p:nvPr>
        </p:nvSpPr>
        <p:spPr>
          <a:xfrm>
            <a:off x="359397" y="1028700"/>
            <a:ext cx="1477108" cy="751858"/>
          </a:xfrm>
        </p:spPr>
        <p:txBody>
          <a:bodyPr/>
          <a:lstStyle>
            <a:lvl1pPr>
              <a:defRPr baseline="0">
                <a:solidFill>
                  <a:schemeClr val="bg1"/>
                </a:solidFill>
              </a:defRPr>
            </a:lvl1pPr>
          </a:lstStyle>
          <a:p>
            <a:r>
              <a:rPr lang="en-GB" dirty="0"/>
              <a:t>Contents</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9" name="Picture 8">
            <a:extLst>
              <a:ext uri="{FF2B5EF4-FFF2-40B4-BE49-F238E27FC236}">
                <a16:creationId xmlns:a16="http://schemas.microsoft.com/office/drawing/2014/main" id="{E788C90F-B6CD-2132-6FF9-7719F022C1AA}"/>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4" name="Text Placeholder 9">
            <a:extLst>
              <a:ext uri="{FF2B5EF4-FFF2-40B4-BE49-F238E27FC236}">
                <a16:creationId xmlns:a16="http://schemas.microsoft.com/office/drawing/2014/main" id="{613D1A10-488A-61E7-7DBC-F78E543BC416}"/>
              </a:ext>
            </a:extLst>
          </p:cNvPr>
          <p:cNvSpPr>
            <a:spLocks noGrp="1"/>
          </p:cNvSpPr>
          <p:nvPr>
            <p:ph type="body" sz="quarter" idx="11" hasCustomPrompt="1"/>
          </p:nvPr>
        </p:nvSpPr>
        <p:spPr>
          <a:xfrm>
            <a:off x="2547937" y="1028701"/>
            <a:ext cx="6244829" cy="4467225"/>
          </a:xfrm>
        </p:spPr>
        <p:txBody>
          <a:bodyPr numCol="2" spcCol="468000"/>
          <a:lstStyle>
            <a:lvl1pPr>
              <a:lnSpc>
                <a:spcPts val="1275"/>
              </a:lnSpc>
              <a:spcBef>
                <a:spcPts val="0"/>
              </a:spcBef>
              <a:spcAft>
                <a:spcPts val="450"/>
              </a:spcAft>
              <a:defRPr sz="1050" b="0" i="0" baseline="0">
                <a:solidFill>
                  <a:schemeClr val="bg1"/>
                </a:solidFill>
              </a:defRPr>
            </a:lvl1pPr>
            <a:lvl2pPr>
              <a:defRPr b="0">
                <a:solidFill>
                  <a:schemeClr val="tx1"/>
                </a:solidFill>
              </a:defRPr>
            </a:lvl2pPr>
          </a:lstStyle>
          <a:p>
            <a:pPr lvl="0"/>
            <a:r>
              <a:rPr lang="en-GB" dirty="0"/>
              <a:t>00	Content listing</a:t>
            </a:r>
          </a:p>
        </p:txBody>
      </p:sp>
    </p:spTree>
    <p:extLst>
      <p:ext uri="{BB962C8B-B14F-4D97-AF65-F5344CB8AC3E}">
        <p14:creationId xmlns:p14="http://schemas.microsoft.com/office/powerpoint/2010/main" val="7849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PS_Contents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hasCustomPrompt="1"/>
          </p:nvPr>
        </p:nvSpPr>
        <p:spPr>
          <a:xfrm>
            <a:off x="359397" y="1028700"/>
            <a:ext cx="1477108" cy="751858"/>
          </a:xfrm>
        </p:spPr>
        <p:txBody>
          <a:bodyPr/>
          <a:lstStyle>
            <a:lvl1pPr>
              <a:defRPr baseline="0">
                <a:solidFill>
                  <a:schemeClr val="tx2"/>
                </a:solidFill>
              </a:defRPr>
            </a:lvl1pPr>
          </a:lstStyle>
          <a:p>
            <a:r>
              <a:rPr lang="en-GB" dirty="0"/>
              <a:t>Contents</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5" name="Picture 4">
            <a:extLst>
              <a:ext uri="{FF2B5EF4-FFF2-40B4-BE49-F238E27FC236}">
                <a16:creationId xmlns:a16="http://schemas.microsoft.com/office/drawing/2014/main" id="{BA0224AD-40FA-00AA-7D41-3C07D85EC008}"/>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0" name="Text Placeholder 9">
            <a:extLst>
              <a:ext uri="{FF2B5EF4-FFF2-40B4-BE49-F238E27FC236}">
                <a16:creationId xmlns:a16="http://schemas.microsoft.com/office/drawing/2014/main" id="{03AD32D4-D99B-2491-7801-EA1ED70D7390}"/>
              </a:ext>
            </a:extLst>
          </p:cNvPr>
          <p:cNvSpPr>
            <a:spLocks noGrp="1"/>
          </p:cNvSpPr>
          <p:nvPr>
            <p:ph type="body" sz="quarter" idx="11" hasCustomPrompt="1"/>
          </p:nvPr>
        </p:nvSpPr>
        <p:spPr>
          <a:xfrm>
            <a:off x="2547937" y="1028701"/>
            <a:ext cx="6244829" cy="4467225"/>
          </a:xfrm>
        </p:spPr>
        <p:txBody>
          <a:bodyPr numCol="2" spcCol="468000"/>
          <a:lstStyle>
            <a:lvl1pPr>
              <a:lnSpc>
                <a:spcPts val="1275"/>
              </a:lnSpc>
              <a:spcBef>
                <a:spcPts val="0"/>
              </a:spcBef>
              <a:spcAft>
                <a:spcPts val="450"/>
              </a:spcAft>
              <a:defRPr sz="1050" b="0" i="0" baseline="0">
                <a:solidFill>
                  <a:schemeClr val="tx1"/>
                </a:solidFill>
              </a:defRPr>
            </a:lvl1pPr>
            <a:lvl2pPr>
              <a:defRPr b="0">
                <a:solidFill>
                  <a:schemeClr val="tx1"/>
                </a:solidFill>
              </a:defRPr>
            </a:lvl2pPr>
          </a:lstStyle>
          <a:p>
            <a:pPr lvl="0"/>
            <a:r>
              <a:rPr lang="en-GB" dirty="0"/>
              <a:t>00	Content listing</a:t>
            </a:r>
          </a:p>
        </p:txBody>
      </p:sp>
    </p:spTree>
    <p:extLst>
      <p:ext uri="{BB962C8B-B14F-4D97-AF65-F5344CB8AC3E}">
        <p14:creationId xmlns:p14="http://schemas.microsoft.com/office/powerpoint/2010/main" val="199279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PS_Content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hasCustomPrompt="1"/>
          </p:nvPr>
        </p:nvSpPr>
        <p:spPr>
          <a:xfrm>
            <a:off x="359397" y="1028700"/>
            <a:ext cx="1477108" cy="751858"/>
          </a:xfrm>
        </p:spPr>
        <p:txBody>
          <a:bodyPr/>
          <a:lstStyle>
            <a:lvl1pPr>
              <a:defRPr baseline="0">
                <a:solidFill>
                  <a:schemeClr val="tx2"/>
                </a:solidFill>
              </a:defRPr>
            </a:lvl1pPr>
          </a:lstStyle>
          <a:p>
            <a:r>
              <a:rPr lang="en-GB" dirty="0"/>
              <a:t>Contents</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9" name="Picture 8">
            <a:extLst>
              <a:ext uri="{FF2B5EF4-FFF2-40B4-BE49-F238E27FC236}">
                <a16:creationId xmlns:a16="http://schemas.microsoft.com/office/drawing/2014/main" id="{E788C90F-B6CD-2132-6FF9-7719F022C1AA}"/>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3" name="Text Placeholder 9">
            <a:extLst>
              <a:ext uri="{FF2B5EF4-FFF2-40B4-BE49-F238E27FC236}">
                <a16:creationId xmlns:a16="http://schemas.microsoft.com/office/drawing/2014/main" id="{2AC045DE-130A-3404-2D85-A16966DD158D}"/>
              </a:ext>
            </a:extLst>
          </p:cNvPr>
          <p:cNvSpPr>
            <a:spLocks noGrp="1"/>
          </p:cNvSpPr>
          <p:nvPr>
            <p:ph type="body" sz="quarter" idx="11" hasCustomPrompt="1"/>
          </p:nvPr>
        </p:nvSpPr>
        <p:spPr>
          <a:xfrm>
            <a:off x="2547937" y="1028701"/>
            <a:ext cx="6244829" cy="4467225"/>
          </a:xfrm>
        </p:spPr>
        <p:txBody>
          <a:bodyPr numCol="2" spcCol="468000"/>
          <a:lstStyle>
            <a:lvl1pPr>
              <a:lnSpc>
                <a:spcPts val="1275"/>
              </a:lnSpc>
              <a:spcBef>
                <a:spcPts val="0"/>
              </a:spcBef>
              <a:spcAft>
                <a:spcPts val="450"/>
              </a:spcAft>
              <a:defRPr sz="1050" b="0" i="0" baseline="0">
                <a:solidFill>
                  <a:schemeClr val="tx1"/>
                </a:solidFill>
              </a:defRPr>
            </a:lvl1pPr>
            <a:lvl2pPr>
              <a:defRPr b="0">
                <a:solidFill>
                  <a:schemeClr val="tx1"/>
                </a:solidFill>
              </a:defRPr>
            </a:lvl2pPr>
          </a:lstStyle>
          <a:p>
            <a:pPr lvl="0"/>
            <a:r>
              <a:rPr lang="en-GB" dirty="0"/>
              <a:t>00	Content listing</a:t>
            </a:r>
          </a:p>
        </p:txBody>
      </p:sp>
    </p:spTree>
    <p:extLst>
      <p:ext uri="{BB962C8B-B14F-4D97-AF65-F5344CB8AC3E}">
        <p14:creationId xmlns:p14="http://schemas.microsoft.com/office/powerpoint/2010/main" val="203555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PS_Text Only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616A614-5FB3-49A9-D97E-11DAEBD67079}"/>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B4A429CA-4D01-B1FE-CCAF-AE0A96100476}"/>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2" name="Text Placeholder 11">
            <a:extLst>
              <a:ext uri="{FF2B5EF4-FFF2-40B4-BE49-F238E27FC236}">
                <a16:creationId xmlns:a16="http://schemas.microsoft.com/office/drawing/2014/main" id="{6246D85B-A418-A825-D93F-781499DB1BE8}"/>
              </a:ext>
            </a:extLst>
          </p:cNvPr>
          <p:cNvSpPr>
            <a:spLocks noGrp="1"/>
          </p:cNvSpPr>
          <p:nvPr>
            <p:ph type="body" sz="quarter" idx="11"/>
          </p:nvPr>
        </p:nvSpPr>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723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PS_Text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EB1490BB-0540-673D-A7BC-F2D496E2B235}"/>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10" name="Picture 9">
            <a:extLst>
              <a:ext uri="{FF2B5EF4-FFF2-40B4-BE49-F238E27FC236}">
                <a16:creationId xmlns:a16="http://schemas.microsoft.com/office/drawing/2014/main" id="{864557E5-774D-C623-D498-CED348DA8D28}"/>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1" name="Text Placeholder 11">
            <a:extLst>
              <a:ext uri="{FF2B5EF4-FFF2-40B4-BE49-F238E27FC236}">
                <a16:creationId xmlns:a16="http://schemas.microsoft.com/office/drawing/2014/main" id="{09372CEE-570C-0722-E37A-4E9712842AA6}"/>
              </a:ext>
            </a:extLst>
          </p:cNvPr>
          <p:cNvSpPr>
            <a:spLocks noGrp="1"/>
          </p:cNvSpPr>
          <p:nvPr>
            <p:ph type="body" sz="quarter" idx="11"/>
          </p:nvPr>
        </p:nvSpPr>
        <p:spPr>
          <a:xfrm>
            <a:off x="351692" y="1610361"/>
            <a:ext cx="8440616"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3556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PS_Text Only: 2 Columns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616A614-5FB3-49A9-D97E-11DAEBD67079}"/>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B4A429CA-4D01-B1FE-CCAF-AE0A96100476}"/>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2" name="Text Placeholder 11">
            <a:extLst>
              <a:ext uri="{FF2B5EF4-FFF2-40B4-BE49-F238E27FC236}">
                <a16:creationId xmlns:a16="http://schemas.microsoft.com/office/drawing/2014/main" id="{6246D85B-A418-A825-D93F-781499DB1BE8}"/>
              </a:ext>
            </a:extLst>
          </p:cNvPr>
          <p:cNvSpPr>
            <a:spLocks noGrp="1"/>
          </p:cNvSpPr>
          <p:nvPr>
            <p:ph type="body" sz="quarter" idx="11"/>
          </p:nvPr>
        </p:nvSpPr>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09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PS_Text Only: 2 Column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EB1490BB-0540-673D-A7BC-F2D496E2B235}"/>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10" name="Picture 9">
            <a:extLst>
              <a:ext uri="{FF2B5EF4-FFF2-40B4-BE49-F238E27FC236}">
                <a16:creationId xmlns:a16="http://schemas.microsoft.com/office/drawing/2014/main" id="{864557E5-774D-C623-D498-CED348DA8D28}"/>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1" name="Text Placeholder 11">
            <a:extLst>
              <a:ext uri="{FF2B5EF4-FFF2-40B4-BE49-F238E27FC236}">
                <a16:creationId xmlns:a16="http://schemas.microsoft.com/office/drawing/2014/main" id="{09372CEE-570C-0722-E37A-4E9712842AA6}"/>
              </a:ext>
            </a:extLst>
          </p:cNvPr>
          <p:cNvSpPr>
            <a:spLocks noGrp="1"/>
          </p:cNvSpPr>
          <p:nvPr>
            <p:ph type="body" sz="quarter" idx="11"/>
          </p:nvPr>
        </p:nvSpPr>
        <p:spPr>
          <a:xfrm>
            <a:off x="351692" y="1610361"/>
            <a:ext cx="8440616" cy="3885565"/>
          </a:xfrm>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183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Graphic 3" descr="Graphic 3"/>
          <p:cNvPicPr>
            <a:picLocks noChangeAspect="1"/>
          </p:cNvPicPr>
          <p:nvPr/>
        </p:nvPicPr>
        <p:blipFill>
          <a:blip r:embed="rId2"/>
          <a:srcRect b="44201"/>
          <a:stretch>
            <a:fillRect/>
          </a:stretch>
        </p:blipFill>
        <p:spPr>
          <a:xfrm>
            <a:off x="0" y="5868141"/>
            <a:ext cx="9144000" cy="1008001"/>
          </a:xfrm>
          <a:prstGeom prst="rect">
            <a:avLst/>
          </a:prstGeom>
          <a:ln w="12700">
            <a:miter lim="400000"/>
          </a:ln>
        </p:spPr>
      </p:pic>
      <p:sp>
        <p:nvSpPr>
          <p:cNvPr id="29" name="Straight Connector 16"/>
          <p:cNvSpPr/>
          <p:nvPr/>
        </p:nvSpPr>
        <p:spPr>
          <a:xfrm>
            <a:off x="0" y="1800000"/>
            <a:ext cx="540000" cy="1"/>
          </a:xfrm>
          <a:prstGeom prst="line">
            <a:avLst/>
          </a:prstGeom>
          <a:ln w="12700">
            <a:solidFill>
              <a:srgbClr val="FFFFFF"/>
            </a:solidFill>
            <a:miter/>
          </a:ln>
        </p:spPr>
        <p:txBody>
          <a:bodyPr lIns="45719" rIns="45719"/>
          <a:lstStyle/>
          <a:p>
            <a:endParaRPr/>
          </a:p>
        </p:txBody>
      </p:sp>
      <p:pic>
        <p:nvPicPr>
          <p:cNvPr id="30" name="Graphic 9" descr="Graphic 9"/>
          <p:cNvPicPr>
            <a:picLocks noChangeAspect="1"/>
          </p:cNvPicPr>
          <p:nvPr/>
        </p:nvPicPr>
        <p:blipFill>
          <a:blip r:embed="rId3"/>
          <a:stretch>
            <a:fillRect/>
          </a:stretch>
        </p:blipFill>
        <p:spPr>
          <a:xfrm>
            <a:off x="7315199" y="6196109"/>
            <a:ext cx="1541930" cy="460065"/>
          </a:xfrm>
          <a:prstGeom prst="rect">
            <a:avLst/>
          </a:prstGeom>
          <a:ln w="12700">
            <a:miter lim="400000"/>
          </a:ln>
        </p:spPr>
      </p:pic>
      <p:sp>
        <p:nvSpPr>
          <p:cNvPr id="31" name="Body Level One…"/>
          <p:cNvSpPr txBox="1">
            <a:spLocks noGrp="1"/>
          </p:cNvSpPr>
          <p:nvPr>
            <p:ph type="body" sz="half" idx="1"/>
          </p:nvPr>
        </p:nvSpPr>
        <p:spPr>
          <a:xfrm>
            <a:off x="539999" y="1689581"/>
            <a:ext cx="6181726" cy="336841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PS_Text + Image (Blue) 01">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4743000" y="0"/>
            <a:ext cx="4401000"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51693" y="642112"/>
            <a:ext cx="4050000" cy="754889"/>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2652"/>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1AE3D6BC-26EA-F909-D530-46342AE575D0}"/>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6" name="Text Placeholder 11">
            <a:extLst>
              <a:ext uri="{FF2B5EF4-FFF2-40B4-BE49-F238E27FC236}">
                <a16:creationId xmlns:a16="http://schemas.microsoft.com/office/drawing/2014/main" id="{30B41E50-CE96-9A0A-E6FC-F581F96D6ED6}"/>
              </a:ext>
            </a:extLst>
          </p:cNvPr>
          <p:cNvSpPr>
            <a:spLocks noGrp="1"/>
          </p:cNvSpPr>
          <p:nvPr>
            <p:ph type="body" sz="quarter" idx="11"/>
          </p:nvPr>
        </p:nvSpPr>
        <p:spPr>
          <a:xfrm>
            <a:off x="351693" y="1610361"/>
            <a:ext cx="4049308"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474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PS_Text + Image (White) 01">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4743000" y="0"/>
            <a:ext cx="4401000"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51693" y="642112"/>
            <a:ext cx="4050000" cy="754889"/>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2652"/>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5" name="Picture 4">
            <a:extLst>
              <a:ext uri="{FF2B5EF4-FFF2-40B4-BE49-F238E27FC236}">
                <a16:creationId xmlns:a16="http://schemas.microsoft.com/office/drawing/2014/main" id="{3E61480A-C506-456F-64B2-23F736992D41}"/>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5" name="Text Placeholder 11">
            <a:extLst>
              <a:ext uri="{FF2B5EF4-FFF2-40B4-BE49-F238E27FC236}">
                <a16:creationId xmlns:a16="http://schemas.microsoft.com/office/drawing/2014/main" id="{3848BA3A-F9EA-BA6B-B96E-5B4D5AFD27C8}"/>
              </a:ext>
            </a:extLst>
          </p:cNvPr>
          <p:cNvSpPr>
            <a:spLocks noGrp="1"/>
          </p:cNvSpPr>
          <p:nvPr>
            <p:ph type="body" sz="quarter" idx="11"/>
          </p:nvPr>
        </p:nvSpPr>
        <p:spPr>
          <a:xfrm>
            <a:off x="351693" y="1610361"/>
            <a:ext cx="4049308"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4219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PS_Text + Image (Blue) 02">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4401000"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4742999" y="642112"/>
            <a:ext cx="4050000" cy="754889"/>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2652"/>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1AE3D6BC-26EA-F909-D530-46342AE575D0}"/>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2" name="Text Placeholder 10">
            <a:extLst>
              <a:ext uri="{FF2B5EF4-FFF2-40B4-BE49-F238E27FC236}">
                <a16:creationId xmlns:a16="http://schemas.microsoft.com/office/drawing/2014/main" id="{227B142A-C0E7-D8C8-7138-FD050D11647A}"/>
              </a:ext>
            </a:extLst>
          </p:cNvPr>
          <p:cNvSpPr>
            <a:spLocks noGrp="1"/>
          </p:cNvSpPr>
          <p:nvPr>
            <p:ph type="body" sz="quarter" idx="12"/>
          </p:nvPr>
        </p:nvSpPr>
        <p:spPr>
          <a:xfrm>
            <a:off x="4742999" y="1610360"/>
            <a:ext cx="40500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967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PS_Text + Image (White) 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1" y="5962652"/>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5" name="Picture 4">
            <a:extLst>
              <a:ext uri="{FF2B5EF4-FFF2-40B4-BE49-F238E27FC236}">
                <a16:creationId xmlns:a16="http://schemas.microsoft.com/office/drawing/2014/main" id="{3E61480A-C506-456F-64B2-23F736992D41}"/>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8" name="Title 1">
            <a:extLst>
              <a:ext uri="{FF2B5EF4-FFF2-40B4-BE49-F238E27FC236}">
                <a16:creationId xmlns:a16="http://schemas.microsoft.com/office/drawing/2014/main" id="{82B957DC-9DF7-EB26-BB64-8E368AAF4249}"/>
              </a:ext>
            </a:extLst>
          </p:cNvPr>
          <p:cNvSpPr>
            <a:spLocks noGrp="1"/>
          </p:cNvSpPr>
          <p:nvPr>
            <p:ph type="title"/>
          </p:nvPr>
        </p:nvSpPr>
        <p:spPr>
          <a:xfrm>
            <a:off x="4742999" y="642112"/>
            <a:ext cx="4050000" cy="754889"/>
          </a:xfrm>
        </p:spPr>
        <p:txBody>
          <a:bodyPr/>
          <a:lstStyle/>
          <a:p>
            <a:r>
              <a:rPr lang="en-US"/>
              <a:t>Click to edit Master title style</a:t>
            </a:r>
            <a:endParaRPr lang="en-US" dirty="0"/>
          </a:p>
        </p:txBody>
      </p:sp>
      <p:sp>
        <p:nvSpPr>
          <p:cNvPr id="11" name="Picture Placeholder 23">
            <a:extLst>
              <a:ext uri="{FF2B5EF4-FFF2-40B4-BE49-F238E27FC236}">
                <a16:creationId xmlns:a16="http://schemas.microsoft.com/office/drawing/2014/main" id="{DA706345-5A21-0E0C-FFC1-7D994CF49F24}"/>
              </a:ext>
            </a:extLst>
          </p:cNvPr>
          <p:cNvSpPr>
            <a:spLocks noGrp="1"/>
          </p:cNvSpPr>
          <p:nvPr>
            <p:ph type="pic" sz="quarter" idx="10" hasCustomPrompt="1"/>
          </p:nvPr>
        </p:nvSpPr>
        <p:spPr>
          <a:xfrm>
            <a:off x="0" y="0"/>
            <a:ext cx="4401000"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12" name="Text Placeholder 10">
            <a:extLst>
              <a:ext uri="{FF2B5EF4-FFF2-40B4-BE49-F238E27FC236}">
                <a16:creationId xmlns:a16="http://schemas.microsoft.com/office/drawing/2014/main" id="{D507E979-F940-BFD0-D175-BD08A50E47BD}"/>
              </a:ext>
            </a:extLst>
          </p:cNvPr>
          <p:cNvSpPr>
            <a:spLocks noGrp="1"/>
          </p:cNvSpPr>
          <p:nvPr>
            <p:ph type="body" sz="quarter" idx="12"/>
          </p:nvPr>
        </p:nvSpPr>
        <p:spPr>
          <a:xfrm>
            <a:off x="4742999" y="1610360"/>
            <a:ext cx="40500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3172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PS_Text + Small Image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195902"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2548467" y="642112"/>
            <a:ext cx="6243841" cy="754889"/>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5" name="Text Placeholder 10">
            <a:extLst>
              <a:ext uri="{FF2B5EF4-FFF2-40B4-BE49-F238E27FC236}">
                <a16:creationId xmlns:a16="http://schemas.microsoft.com/office/drawing/2014/main" id="{82AD78B6-B968-CE7B-47C2-270AC31A842F}"/>
              </a:ext>
            </a:extLst>
          </p:cNvPr>
          <p:cNvSpPr>
            <a:spLocks noGrp="1"/>
          </p:cNvSpPr>
          <p:nvPr>
            <p:ph type="body" sz="quarter" idx="12"/>
          </p:nvPr>
        </p:nvSpPr>
        <p:spPr>
          <a:xfrm>
            <a:off x="2548468" y="1610360"/>
            <a:ext cx="6244532"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2602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PS_Text + Small Image (Whit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195902"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2548467" y="642112"/>
            <a:ext cx="6243841" cy="754889"/>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5" name="Picture 4">
            <a:extLst>
              <a:ext uri="{FF2B5EF4-FFF2-40B4-BE49-F238E27FC236}">
                <a16:creationId xmlns:a16="http://schemas.microsoft.com/office/drawing/2014/main" id="{E0E88824-E4A7-8BB9-960D-0BF1757F8D13}"/>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2" name="Text Placeholder 10">
            <a:extLst>
              <a:ext uri="{FF2B5EF4-FFF2-40B4-BE49-F238E27FC236}">
                <a16:creationId xmlns:a16="http://schemas.microsoft.com/office/drawing/2014/main" id="{25501ECC-8C96-FA52-9C47-77D73B0D32AF}"/>
              </a:ext>
            </a:extLst>
          </p:cNvPr>
          <p:cNvSpPr>
            <a:spLocks noGrp="1"/>
          </p:cNvSpPr>
          <p:nvPr>
            <p:ph type="body" sz="quarter" idx="12"/>
          </p:nvPr>
        </p:nvSpPr>
        <p:spPr>
          <a:xfrm>
            <a:off x="2548468" y="1610360"/>
            <a:ext cx="6244532"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6129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PS_Text: 2 Columns + Small Image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6948098" y="0"/>
            <a:ext cx="2195902"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29170216-79F5-C065-AC11-D58971A0B98F}"/>
              </a:ext>
            </a:extLst>
          </p:cNvPr>
          <p:cNvSpPr>
            <a:spLocks noGrp="1"/>
          </p:cNvSpPr>
          <p:nvPr>
            <p:ph type="title"/>
          </p:nvPr>
        </p:nvSpPr>
        <p:spPr>
          <a:xfrm>
            <a:off x="351693" y="642112"/>
            <a:ext cx="6243841" cy="754889"/>
          </a:xfrm>
        </p:spPr>
        <p:txBody>
          <a:bodyPr/>
          <a:lstStyle/>
          <a:p>
            <a:r>
              <a:rPr lang="en-US"/>
              <a:t>Click to edit Master title style</a:t>
            </a:r>
            <a:endParaRPr lang="en-US" dirty="0"/>
          </a:p>
        </p:txBody>
      </p:sp>
      <p:pic>
        <p:nvPicPr>
          <p:cNvPr id="3" name="Picture 2">
            <a:extLst>
              <a:ext uri="{FF2B5EF4-FFF2-40B4-BE49-F238E27FC236}">
                <a16:creationId xmlns:a16="http://schemas.microsoft.com/office/drawing/2014/main" id="{02F23CEE-9F76-776F-A6FC-84B4E7CD92E3}"/>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59774EB2-261E-A013-C0F0-C480ED17DBEB}"/>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1" name="Text Placeholder 11">
            <a:extLst>
              <a:ext uri="{FF2B5EF4-FFF2-40B4-BE49-F238E27FC236}">
                <a16:creationId xmlns:a16="http://schemas.microsoft.com/office/drawing/2014/main" id="{247C89BC-24A3-017E-5C4F-1E96799CEDBA}"/>
              </a:ext>
            </a:extLst>
          </p:cNvPr>
          <p:cNvSpPr>
            <a:spLocks noGrp="1"/>
          </p:cNvSpPr>
          <p:nvPr>
            <p:ph type="body" sz="quarter" idx="12"/>
          </p:nvPr>
        </p:nvSpPr>
        <p:spPr>
          <a:xfrm>
            <a:off x="351693" y="1610361"/>
            <a:ext cx="6243841" cy="3885565"/>
          </a:xfrm>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5464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PS_Text: 2 Columns + Small Image (Whit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6948098" y="0"/>
            <a:ext cx="2195902"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29170216-79F5-C065-AC11-D58971A0B98F}"/>
              </a:ext>
            </a:extLst>
          </p:cNvPr>
          <p:cNvSpPr>
            <a:spLocks noGrp="1"/>
          </p:cNvSpPr>
          <p:nvPr>
            <p:ph type="title"/>
          </p:nvPr>
        </p:nvSpPr>
        <p:spPr>
          <a:xfrm>
            <a:off x="351693" y="642112"/>
            <a:ext cx="6243841" cy="754889"/>
          </a:xfrm>
        </p:spPr>
        <p:txBody>
          <a:bodyPr/>
          <a:lstStyle/>
          <a:p>
            <a:r>
              <a:rPr lang="en-US"/>
              <a:t>Click to edit Master title style</a:t>
            </a:r>
            <a:endParaRPr lang="en-US" dirty="0"/>
          </a:p>
        </p:txBody>
      </p:sp>
      <p:pic>
        <p:nvPicPr>
          <p:cNvPr id="3" name="Picture 2">
            <a:extLst>
              <a:ext uri="{FF2B5EF4-FFF2-40B4-BE49-F238E27FC236}">
                <a16:creationId xmlns:a16="http://schemas.microsoft.com/office/drawing/2014/main" id="{02F23CEE-9F76-776F-A6FC-84B4E7CD92E3}"/>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2" name="Picture 1">
            <a:extLst>
              <a:ext uri="{FF2B5EF4-FFF2-40B4-BE49-F238E27FC236}">
                <a16:creationId xmlns:a16="http://schemas.microsoft.com/office/drawing/2014/main" id="{083BB36E-A34C-17B9-9D7F-4ABF49C5F84B}"/>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2" name="Text Placeholder 11">
            <a:extLst>
              <a:ext uri="{FF2B5EF4-FFF2-40B4-BE49-F238E27FC236}">
                <a16:creationId xmlns:a16="http://schemas.microsoft.com/office/drawing/2014/main" id="{9815A6BA-000F-E8D1-B0C2-8212626CE5FF}"/>
              </a:ext>
            </a:extLst>
          </p:cNvPr>
          <p:cNvSpPr>
            <a:spLocks noGrp="1"/>
          </p:cNvSpPr>
          <p:nvPr>
            <p:ph type="body" sz="quarter" idx="12"/>
          </p:nvPr>
        </p:nvSpPr>
        <p:spPr>
          <a:xfrm>
            <a:off x="351693" y="1610361"/>
            <a:ext cx="6243841" cy="3885565"/>
          </a:xfrm>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1538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PS_Text + Small Image + Chart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195902"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2548467" y="642112"/>
            <a:ext cx="6243841" cy="754889"/>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4743520" y="1657351"/>
            <a:ext cx="4048788" cy="3838575"/>
          </a:xfrm>
        </p:spPr>
        <p:txBody>
          <a:bodyPr anchor="ctr" anchorCtr="0"/>
          <a:lstStyle>
            <a:lvl1pPr algn="ctr">
              <a:defRPr>
                <a:solidFill>
                  <a:schemeClr val="accent5"/>
                </a:solidFill>
              </a:defRPr>
            </a:lvl1pPr>
          </a:lstStyle>
          <a:p>
            <a:r>
              <a:rPr lang="en-US" dirty="0"/>
              <a:t>Insert chart</a:t>
            </a:r>
          </a:p>
        </p:txBody>
      </p:sp>
      <p:sp>
        <p:nvSpPr>
          <p:cNvPr id="12" name="Text Placeholder 10">
            <a:extLst>
              <a:ext uri="{FF2B5EF4-FFF2-40B4-BE49-F238E27FC236}">
                <a16:creationId xmlns:a16="http://schemas.microsoft.com/office/drawing/2014/main" id="{39F01662-E3BD-8596-C79F-552691C6A9D7}"/>
              </a:ext>
            </a:extLst>
          </p:cNvPr>
          <p:cNvSpPr>
            <a:spLocks noGrp="1"/>
          </p:cNvSpPr>
          <p:nvPr>
            <p:ph type="body" sz="quarter" idx="13"/>
          </p:nvPr>
        </p:nvSpPr>
        <p:spPr>
          <a:xfrm>
            <a:off x="2548468" y="1610360"/>
            <a:ext cx="1852014"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3585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PS_Text + Small Image + Chart (Whit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195902"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2548467" y="642112"/>
            <a:ext cx="6243841" cy="754889"/>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4743520" y="1657351"/>
            <a:ext cx="4048788" cy="3838575"/>
          </a:xfrm>
        </p:spPr>
        <p:txBody>
          <a:bodyPr anchor="ctr" anchorCtr="0"/>
          <a:lstStyle>
            <a:lvl1pPr algn="ctr">
              <a:defRPr>
                <a:solidFill>
                  <a:schemeClr val="accent5"/>
                </a:solidFill>
              </a:defRPr>
            </a:lvl1pPr>
          </a:lstStyle>
          <a:p>
            <a:r>
              <a:rPr lang="en-US" dirty="0"/>
              <a:t>Insert chart</a:t>
            </a:r>
          </a:p>
        </p:txBody>
      </p:sp>
      <p:pic>
        <p:nvPicPr>
          <p:cNvPr id="5" name="Picture 4">
            <a:extLst>
              <a:ext uri="{FF2B5EF4-FFF2-40B4-BE49-F238E27FC236}">
                <a16:creationId xmlns:a16="http://schemas.microsoft.com/office/drawing/2014/main" id="{FE79F3A4-3DF1-13D9-861F-547EE65449D4}"/>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4" name="Text Placeholder 10">
            <a:extLst>
              <a:ext uri="{FF2B5EF4-FFF2-40B4-BE49-F238E27FC236}">
                <a16:creationId xmlns:a16="http://schemas.microsoft.com/office/drawing/2014/main" id="{F739F9EC-6BEC-B3FF-E072-48BF48B34874}"/>
              </a:ext>
            </a:extLst>
          </p:cNvPr>
          <p:cNvSpPr>
            <a:spLocks noGrp="1"/>
          </p:cNvSpPr>
          <p:nvPr>
            <p:ph type="body" sz="quarter" idx="13"/>
          </p:nvPr>
        </p:nvSpPr>
        <p:spPr>
          <a:xfrm>
            <a:off x="2548468" y="1610360"/>
            <a:ext cx="1852014"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620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39" name="Graphic 3" descr="Graphic 3"/>
          <p:cNvPicPr>
            <a:picLocks noChangeAspect="1"/>
          </p:cNvPicPr>
          <p:nvPr/>
        </p:nvPicPr>
        <p:blipFill>
          <a:blip r:embed="rId2"/>
          <a:srcRect b="44201"/>
          <a:stretch>
            <a:fillRect/>
          </a:stretch>
        </p:blipFill>
        <p:spPr>
          <a:xfrm>
            <a:off x="0" y="5868141"/>
            <a:ext cx="9144000" cy="1008001"/>
          </a:xfrm>
          <a:prstGeom prst="rect">
            <a:avLst/>
          </a:prstGeom>
          <a:ln w="12700">
            <a:miter lim="400000"/>
          </a:ln>
        </p:spPr>
      </p:pic>
      <p:sp>
        <p:nvSpPr>
          <p:cNvPr id="40" name="Straight Connector 16"/>
          <p:cNvSpPr/>
          <p:nvPr/>
        </p:nvSpPr>
        <p:spPr>
          <a:xfrm>
            <a:off x="0" y="1800000"/>
            <a:ext cx="540000" cy="1"/>
          </a:xfrm>
          <a:prstGeom prst="line">
            <a:avLst/>
          </a:prstGeom>
          <a:ln w="12700">
            <a:solidFill>
              <a:srgbClr val="FFFFFF"/>
            </a:solidFill>
            <a:miter/>
          </a:ln>
        </p:spPr>
        <p:txBody>
          <a:bodyPr lIns="45719" rIns="45719"/>
          <a:lstStyle/>
          <a:p>
            <a:endParaRPr/>
          </a:p>
        </p:txBody>
      </p:sp>
      <p:pic>
        <p:nvPicPr>
          <p:cNvPr id="41" name="Graphic 9" descr="Graphic 9"/>
          <p:cNvPicPr>
            <a:picLocks noChangeAspect="1"/>
          </p:cNvPicPr>
          <p:nvPr/>
        </p:nvPicPr>
        <p:blipFill>
          <a:blip r:embed="rId3"/>
          <a:stretch>
            <a:fillRect/>
          </a:stretch>
        </p:blipFill>
        <p:spPr>
          <a:xfrm>
            <a:off x="7315199" y="6196109"/>
            <a:ext cx="1541930" cy="460065"/>
          </a:xfrm>
          <a:prstGeom prst="rect">
            <a:avLst/>
          </a:prstGeom>
          <a:ln w="12700">
            <a:miter lim="400000"/>
          </a:ln>
        </p:spPr>
      </p:pic>
      <p:sp>
        <p:nvSpPr>
          <p:cNvPr id="42" name="Body Level One…"/>
          <p:cNvSpPr txBox="1">
            <a:spLocks noGrp="1"/>
          </p:cNvSpPr>
          <p:nvPr>
            <p:ph type="body" sz="quarter" idx="1" hasCustomPrompt="1"/>
          </p:nvPr>
        </p:nvSpPr>
        <p:spPr>
          <a:xfrm>
            <a:off x="539999" y="1689581"/>
            <a:ext cx="6181726" cy="491831"/>
          </a:xfrm>
          <a:prstGeom prst="rect">
            <a:avLst/>
          </a:prstGeom>
        </p:spPr>
        <p:txBody>
          <a:bodyPr/>
          <a:lstStyle>
            <a:lvl1pPr marL="0" indent="0">
              <a:buClrTx/>
              <a:buSzTx/>
              <a:buFontTx/>
              <a:buNone/>
              <a:defRPr sz="1600" b="1">
                <a:solidFill>
                  <a:srgbClr val="6B397E"/>
                </a:solidFill>
              </a:defRPr>
            </a:lvl1pPr>
            <a:lvl2pPr marL="0" indent="179999">
              <a:buClrTx/>
              <a:buSzTx/>
              <a:buFontTx/>
              <a:buNone/>
              <a:defRPr sz="1600" b="1">
                <a:solidFill>
                  <a:srgbClr val="6B397E"/>
                </a:solidFill>
              </a:defRPr>
            </a:lvl2pPr>
            <a:lvl3pPr marL="0" indent="179999">
              <a:buClrTx/>
              <a:buSzTx/>
              <a:buFontTx/>
              <a:buNone/>
              <a:defRPr sz="1600" b="1">
                <a:solidFill>
                  <a:srgbClr val="6B397E"/>
                </a:solidFill>
              </a:defRPr>
            </a:lvl3pPr>
            <a:lvl4pPr marL="0" indent="179999">
              <a:buClrTx/>
              <a:buSzTx/>
              <a:buFontTx/>
              <a:buNone/>
              <a:defRPr sz="1600" b="1">
                <a:solidFill>
                  <a:srgbClr val="6B397E"/>
                </a:solidFill>
              </a:defRPr>
            </a:lvl4pPr>
            <a:lvl5pPr marL="0" indent="179999">
              <a:buClrTx/>
              <a:buSzTx/>
              <a:buFontTx/>
              <a:buNone/>
              <a:defRPr sz="1600" b="1">
                <a:solidFill>
                  <a:srgbClr val="6B397E"/>
                </a:solidFill>
              </a:defRPr>
            </a:lvl5pPr>
          </a:lstStyle>
          <a:p>
            <a:r>
              <a:t>Sub Heading</a:t>
            </a:r>
          </a:p>
          <a:p>
            <a:pPr lvl="1"/>
            <a:endParaRPr/>
          </a:p>
          <a:p>
            <a:pPr lvl="2"/>
            <a:endParaRPr/>
          </a:p>
          <a:p>
            <a:pPr lvl="3"/>
            <a:endParaRPr/>
          </a:p>
          <a:p>
            <a:pPr lvl="4"/>
            <a:endParaRPr/>
          </a:p>
        </p:txBody>
      </p:sp>
      <p:sp>
        <p:nvSpPr>
          <p:cNvPr id="43"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a:solidFill>
                  <a:srgbClr val="181818"/>
                </a:solidFill>
              </a:defRPr>
            </a:lvl1pPr>
          </a:lstStyle>
          <a:p>
            <a:r>
              <a:t>[Body copy]</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PS_Text + Chart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2569334" y="1657351"/>
            <a:ext cx="6222975" cy="3838575"/>
          </a:xfrm>
        </p:spPr>
        <p:txBody>
          <a:bodyPr anchor="ctr" anchorCtr="0"/>
          <a:lstStyle>
            <a:lvl1pPr algn="ctr">
              <a:defRPr>
                <a:solidFill>
                  <a:schemeClr val="accent5"/>
                </a:solidFill>
              </a:defRPr>
            </a:lvl1pPr>
          </a:lstStyle>
          <a:p>
            <a:r>
              <a:rPr lang="en-US" dirty="0"/>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351693" y="642112"/>
            <a:ext cx="8440616"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sz="2025" dirty="0"/>
              <a:t>Click to edit Master title style</a:t>
            </a:r>
            <a:endParaRPr lang="en-US" sz="2025" dirty="0"/>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351693" y="1610361"/>
            <a:ext cx="1852014"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9645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PS_Text + Chart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2569334" y="1657351"/>
            <a:ext cx="6222975" cy="3838575"/>
          </a:xfrm>
        </p:spPr>
        <p:txBody>
          <a:bodyPr anchor="ctr" anchorCtr="0"/>
          <a:lstStyle>
            <a:lvl1pPr algn="ctr">
              <a:defRPr>
                <a:solidFill>
                  <a:schemeClr val="accent5"/>
                </a:solidFill>
              </a:defRPr>
            </a:lvl1pPr>
          </a:lstStyle>
          <a:p>
            <a:r>
              <a:rPr lang="en-US" dirty="0"/>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351693" y="642112"/>
            <a:ext cx="8440616"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sz="2025" dirty="0"/>
              <a:t>Click to edit Master title style</a:t>
            </a:r>
            <a:endParaRPr lang="en-US" sz="2025" dirty="0"/>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351693" y="1610361"/>
            <a:ext cx="1852014"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F2F540A0-C382-A7A5-7801-7EDD15AC66EC}"/>
              </a:ext>
            </a:extLst>
          </p:cNvPr>
          <p:cNvPicPr>
            <a:picLocks noChangeAspect="1"/>
          </p:cNvPicPr>
          <p:nvPr userDrawn="1"/>
        </p:nvPicPr>
        <p:blipFill>
          <a:blip r:embed="rId3"/>
          <a:stretch>
            <a:fillRect/>
          </a:stretch>
        </p:blipFill>
        <p:spPr>
          <a:xfrm>
            <a:off x="6548146" y="6255850"/>
            <a:ext cx="2248193" cy="306392"/>
          </a:xfrm>
          <a:prstGeom prst="rect">
            <a:avLst/>
          </a:prstGeom>
        </p:spPr>
      </p:pic>
    </p:spTree>
    <p:extLst>
      <p:ext uri="{BB962C8B-B14F-4D97-AF65-F5344CB8AC3E}">
        <p14:creationId xmlns:p14="http://schemas.microsoft.com/office/powerpoint/2010/main" val="1014072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PS_Text + Chart + Image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6548147" y="6255850"/>
            <a:ext cx="2248190" cy="306392"/>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2569334" y="1657351"/>
            <a:ext cx="2935641" cy="3838575"/>
          </a:xfrm>
        </p:spPr>
        <p:txBody>
          <a:bodyPr anchor="ctr" anchorCtr="0"/>
          <a:lstStyle>
            <a:lvl1pPr algn="ctr">
              <a:defRPr>
                <a:solidFill>
                  <a:schemeClr val="accent5"/>
                </a:solidFill>
              </a:defRPr>
            </a:lvl1pPr>
          </a:lstStyle>
          <a:p>
            <a:r>
              <a:rPr lang="en-US" dirty="0"/>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351693" y="642112"/>
            <a:ext cx="8440616"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sz="2025" dirty="0"/>
              <a:t>Click to edit Master title style</a:t>
            </a:r>
            <a:endParaRPr lang="en-US" sz="2025" dirty="0"/>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351693" y="1610361"/>
            <a:ext cx="1852014"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3">
            <a:extLst>
              <a:ext uri="{FF2B5EF4-FFF2-40B4-BE49-F238E27FC236}">
                <a16:creationId xmlns:a16="http://schemas.microsoft.com/office/drawing/2014/main" id="{B4DF5F39-D070-A046-0012-0DEB1E613F2E}"/>
              </a:ext>
            </a:extLst>
          </p:cNvPr>
          <p:cNvSpPr>
            <a:spLocks noGrp="1"/>
          </p:cNvSpPr>
          <p:nvPr>
            <p:ph type="pic" sz="quarter" idx="10" hasCustomPrompt="1"/>
          </p:nvPr>
        </p:nvSpPr>
        <p:spPr>
          <a:xfrm>
            <a:off x="5856667" y="1657351"/>
            <a:ext cx="2941343" cy="3838575"/>
          </a:xfrm>
          <a:solidFill>
            <a:srgbClr val="A6A6A6"/>
          </a:solidFill>
        </p:spPr>
        <p:txBody>
          <a:bodyPr anchor="ctr" anchorCtr="1"/>
          <a:lstStyle>
            <a:lvl1pPr>
              <a:defRPr>
                <a:solidFill>
                  <a:schemeClr val="bg1"/>
                </a:solidFill>
              </a:defRPr>
            </a:lvl1pPr>
          </a:lstStyle>
          <a:p>
            <a:r>
              <a:rPr lang="en-US" dirty="0"/>
              <a:t>Insert picture</a:t>
            </a:r>
          </a:p>
        </p:txBody>
      </p:sp>
    </p:spTree>
    <p:extLst>
      <p:ext uri="{BB962C8B-B14F-4D97-AF65-F5344CB8AC3E}">
        <p14:creationId xmlns:p14="http://schemas.microsoft.com/office/powerpoint/2010/main" val="1110099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PS_Text + Chart + Image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193172" y="6217738"/>
            <a:ext cx="1061747" cy="381443"/>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2569334" y="1657351"/>
            <a:ext cx="2935641" cy="3838575"/>
          </a:xfrm>
        </p:spPr>
        <p:txBody>
          <a:bodyPr anchor="ctr" anchorCtr="0"/>
          <a:lstStyle>
            <a:lvl1pPr algn="ctr">
              <a:defRPr>
                <a:solidFill>
                  <a:schemeClr val="accent5"/>
                </a:solidFill>
              </a:defRPr>
            </a:lvl1pPr>
          </a:lstStyle>
          <a:p>
            <a:r>
              <a:rPr lang="en-US" dirty="0"/>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351693" y="642112"/>
            <a:ext cx="8440616"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sz="2025" dirty="0"/>
              <a:t>Click to edit Master title style</a:t>
            </a:r>
            <a:endParaRPr lang="en-US" sz="2025" dirty="0"/>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351693" y="1610361"/>
            <a:ext cx="1852014"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3">
            <a:extLst>
              <a:ext uri="{FF2B5EF4-FFF2-40B4-BE49-F238E27FC236}">
                <a16:creationId xmlns:a16="http://schemas.microsoft.com/office/drawing/2014/main" id="{B4DF5F39-D070-A046-0012-0DEB1E613F2E}"/>
              </a:ext>
            </a:extLst>
          </p:cNvPr>
          <p:cNvSpPr>
            <a:spLocks noGrp="1"/>
          </p:cNvSpPr>
          <p:nvPr>
            <p:ph type="pic" sz="quarter" idx="10" hasCustomPrompt="1"/>
          </p:nvPr>
        </p:nvSpPr>
        <p:spPr>
          <a:xfrm>
            <a:off x="5856667" y="1657351"/>
            <a:ext cx="2941343" cy="3838575"/>
          </a:xfrm>
          <a:solidFill>
            <a:srgbClr val="A6A6A6"/>
          </a:solidFill>
        </p:spPr>
        <p:txBody>
          <a:bodyPr anchor="ctr" anchorCtr="1"/>
          <a:lstStyle>
            <a:lvl1pPr>
              <a:defRPr>
                <a:solidFill>
                  <a:schemeClr val="bg1"/>
                </a:solidFill>
              </a:defRPr>
            </a:lvl1pPr>
          </a:lstStyle>
          <a:p>
            <a:r>
              <a:rPr lang="en-US" dirty="0"/>
              <a:t>Insert picture</a:t>
            </a:r>
          </a:p>
        </p:txBody>
      </p:sp>
      <p:pic>
        <p:nvPicPr>
          <p:cNvPr id="2" name="Picture 1">
            <a:extLst>
              <a:ext uri="{FF2B5EF4-FFF2-40B4-BE49-F238E27FC236}">
                <a16:creationId xmlns:a16="http://schemas.microsoft.com/office/drawing/2014/main" id="{053A30CA-1AC2-884E-F05A-48A27197E2AE}"/>
              </a:ext>
            </a:extLst>
          </p:cNvPr>
          <p:cNvPicPr>
            <a:picLocks noChangeAspect="1"/>
          </p:cNvPicPr>
          <p:nvPr userDrawn="1"/>
        </p:nvPicPr>
        <p:blipFill>
          <a:blip r:embed="rId3"/>
          <a:stretch>
            <a:fillRect/>
          </a:stretch>
        </p:blipFill>
        <p:spPr>
          <a:xfrm>
            <a:off x="6548146" y="6255850"/>
            <a:ext cx="2248193" cy="306392"/>
          </a:xfrm>
          <a:prstGeom prst="rect">
            <a:avLst/>
          </a:prstGeom>
        </p:spPr>
      </p:pic>
    </p:spTree>
    <p:extLst>
      <p:ext uri="{BB962C8B-B14F-4D97-AF65-F5344CB8AC3E}">
        <p14:creationId xmlns:p14="http://schemas.microsoft.com/office/powerpoint/2010/main" val="227595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PS_Image Only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1" y="5961220"/>
            <a:ext cx="9143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559C5D89-FAB1-53FB-0D94-885F17EAEFF1}"/>
              </a:ext>
            </a:extLst>
          </p:cNvPr>
          <p:cNvPicPr>
            <a:picLocks noChangeAspect="1"/>
          </p:cNvPicPr>
          <p:nvPr userDrawn="1"/>
        </p:nvPicPr>
        <p:blipFill>
          <a:blip r:embed="rId3"/>
          <a:stretch>
            <a:fillRect/>
          </a:stretch>
        </p:blipFill>
        <p:spPr>
          <a:xfrm>
            <a:off x="193172" y="6217738"/>
            <a:ext cx="1061747" cy="381443"/>
          </a:xfrm>
          <a:prstGeom prst="rect">
            <a:avLst/>
          </a:prstGeom>
        </p:spPr>
      </p:pic>
      <p:pic>
        <p:nvPicPr>
          <p:cNvPr id="4" name="Picture 3">
            <a:extLst>
              <a:ext uri="{FF2B5EF4-FFF2-40B4-BE49-F238E27FC236}">
                <a16:creationId xmlns:a16="http://schemas.microsoft.com/office/drawing/2014/main" id="{6002220F-66FA-86DC-6195-4E8D7DFBA712}"/>
              </a:ext>
            </a:extLst>
          </p:cNvPr>
          <p:cNvPicPr>
            <a:picLocks noChangeAspect="1"/>
          </p:cNvPicPr>
          <p:nvPr userDrawn="1"/>
        </p:nvPicPr>
        <p:blipFill>
          <a:blip r:embed="rId4"/>
          <a:srcRect/>
          <a:stretch/>
        </p:blipFill>
        <p:spPr>
          <a:xfrm>
            <a:off x="6548147" y="6255850"/>
            <a:ext cx="2248190" cy="306392"/>
          </a:xfrm>
          <a:prstGeom prst="rect">
            <a:avLst/>
          </a:prstGeom>
        </p:spPr>
      </p:pic>
    </p:spTree>
    <p:extLst>
      <p:ext uri="{BB962C8B-B14F-4D97-AF65-F5344CB8AC3E}">
        <p14:creationId xmlns:p14="http://schemas.microsoft.com/office/powerpoint/2010/main" val="3246363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PS_Image Onl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98956B-48EC-DF2B-0636-A5A27DC15850}"/>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28ACC81C-DCF3-37EE-67F2-AC7252CEA0DF}"/>
              </a:ext>
            </a:extLst>
          </p:cNvPr>
          <p:cNvPicPr>
            <a:picLocks noChangeAspect="1"/>
          </p:cNvPicPr>
          <p:nvPr userDrawn="1"/>
        </p:nvPicPr>
        <p:blipFill>
          <a:blip r:embed="rId3"/>
          <a:stretch>
            <a:fillRect/>
          </a:stretch>
        </p:blipFill>
        <p:spPr>
          <a:xfrm>
            <a:off x="193172" y="6217738"/>
            <a:ext cx="1061747" cy="381443"/>
          </a:xfrm>
          <a:prstGeom prst="rect">
            <a:avLst/>
          </a:prstGeom>
        </p:spPr>
      </p:pic>
      <p:pic>
        <p:nvPicPr>
          <p:cNvPr id="4" name="Picture 3">
            <a:extLst>
              <a:ext uri="{FF2B5EF4-FFF2-40B4-BE49-F238E27FC236}">
                <a16:creationId xmlns:a16="http://schemas.microsoft.com/office/drawing/2014/main" id="{A53CFB76-58EE-3CDB-74ED-34D0506C0ED3}"/>
              </a:ext>
            </a:extLst>
          </p:cNvPr>
          <p:cNvPicPr>
            <a:picLocks noChangeAspect="1"/>
          </p:cNvPicPr>
          <p:nvPr userDrawn="1"/>
        </p:nvPicPr>
        <p:blipFill>
          <a:blip r:embed="rId4"/>
          <a:stretch>
            <a:fillRect/>
          </a:stretch>
        </p:blipFill>
        <p:spPr>
          <a:xfrm>
            <a:off x="6548146" y="6255850"/>
            <a:ext cx="2248193" cy="306392"/>
          </a:xfrm>
          <a:prstGeom prst="rect">
            <a:avLst/>
          </a:prstGeom>
        </p:spPr>
      </p:pic>
    </p:spTree>
    <p:extLst>
      <p:ext uri="{BB962C8B-B14F-4D97-AF65-F5344CB8AC3E}">
        <p14:creationId xmlns:p14="http://schemas.microsoft.com/office/powerpoint/2010/main" val="3622053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PS_End Slide (Blue)">
    <p:bg>
      <p:bgPr>
        <a:solidFill>
          <a:schemeClr val="tx2"/>
        </a:solidFill>
        <a:effectLst/>
      </p:bgPr>
    </p:bg>
    <p:spTree>
      <p:nvGrpSpPr>
        <p:cNvPr id="1" name=""/>
        <p:cNvGrpSpPr/>
        <p:nvPr/>
      </p:nvGrpSpPr>
      <p:grpSpPr>
        <a:xfrm>
          <a:off x="0" y="0"/>
          <a:ext cx="0" cy="0"/>
          <a:chOff x="0" y="0"/>
          <a:chExt cx="0" cy="0"/>
        </a:xfrm>
      </p:grpSpPr>
      <p:pic>
        <p:nvPicPr>
          <p:cNvPr id="3" name="MPS_New Brand_Logo Animation_Blue (3840x2160px).mp4">
            <a:hlinkClick r:id="" action="ppaction://media"/>
            <a:extLst>
              <a:ext uri="{FF2B5EF4-FFF2-40B4-BE49-F238E27FC236}">
                <a16:creationId xmlns:a16="http://schemas.microsoft.com/office/drawing/2014/main" id="{2850E1F6-5AD4-0949-1629-57A10E6D0C3D}"/>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4905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PS_End Slide (Black)">
    <p:bg>
      <p:bgPr>
        <a:solidFill>
          <a:schemeClr val="tx1"/>
        </a:solidFill>
        <a:effectLst/>
      </p:bgPr>
    </p:bg>
    <p:spTree>
      <p:nvGrpSpPr>
        <p:cNvPr id="1" name=""/>
        <p:cNvGrpSpPr/>
        <p:nvPr/>
      </p:nvGrpSpPr>
      <p:grpSpPr>
        <a:xfrm>
          <a:off x="0" y="0"/>
          <a:ext cx="0" cy="0"/>
          <a:chOff x="0" y="0"/>
          <a:chExt cx="0" cy="0"/>
        </a:xfrm>
      </p:grpSpPr>
      <p:pic>
        <p:nvPicPr>
          <p:cNvPr id="2" name="MPS_New Brand_Logo Animation_Black (3840x2160px).mp4">
            <a:hlinkClick r:id="" action="ppaction://media"/>
            <a:extLst>
              <a:ext uri="{FF2B5EF4-FFF2-40B4-BE49-F238E27FC236}">
                <a16:creationId xmlns:a16="http://schemas.microsoft.com/office/drawing/2014/main" id="{58E9D47E-2C0E-6D39-8248-210F993A528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88903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Beginnin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600" b="94400" l="592" r="39489">
                        <a14:foregroundMark x1="14323" y1="32914" x2="14323" y2="32914"/>
                        <a14:foregroundMark x1="13068" y1="29143" x2="15459" y2="35600"/>
                        <a14:foregroundMark x1="18300" y1="42857" x2="21046" y2="52800"/>
                        <a14:foregroundMark x1="25237" y1="36971" x2="28078" y2="30000"/>
                        <a14:foregroundMark x1="28196" y1="29714" x2="23532" y2="37771"/>
                        <a14:foregroundMark x1="25118" y1="30000" x2="27415" y2="34800"/>
                        <a14:foregroundMark x1="27865" y1="36971" x2="27060" y2="31829"/>
                        <a14:foregroundMark x1="13187" y1="29143" x2="13755" y2="36114"/>
                        <a14:foregroundMark x1="13518" y1="37771" x2="15246" y2="27829"/>
                        <a14:foregroundMark x1="15341" y1="28629" x2="16477" y2="37771"/>
                        <a14:foregroundMark x1="20573" y1="44743" x2="22846" y2="47143"/>
                        <a14:foregroundMark x1="22277" y1="43371" x2="20455" y2="55714"/>
                        <a14:foregroundMark x1="14654" y1="59771" x2="12287" y2="67257"/>
                        <a14:foregroundMark x1="13636" y1="68857" x2="15578" y2="60571"/>
                        <a14:foregroundMark x1="26042" y1="61086" x2="27509" y2="67257"/>
                        <a14:foregroundMark x1="27178" y1="59486" x2="29782" y2="62971"/>
                        <a14:foregroundMark x1="28314" y1="61086" x2="27509" y2="68857"/>
                      </a14:backgroundRemoval>
                    </a14:imgEffect>
                  </a14:imgLayer>
                </a14:imgProps>
              </a:ext>
              <a:ext uri="{28A0092B-C50C-407E-A947-70E740481C1C}">
                <a14:useLocalDpi xmlns:a14="http://schemas.microsoft.com/office/drawing/2010/main" val="0"/>
              </a:ext>
            </a:extLst>
          </a:blip>
          <a:srcRect l="2467" t="4187" r="61223" b="7036"/>
          <a:stretch/>
        </p:blipFill>
        <p:spPr>
          <a:xfrm>
            <a:off x="4191878" y="1345133"/>
            <a:ext cx="760244" cy="787986"/>
          </a:xfrm>
          <a:prstGeom prst="rect">
            <a:avLst/>
          </a:prstGeom>
        </p:spPr>
      </p:pic>
      <p:sp>
        <p:nvSpPr>
          <p:cNvPr id="7" name="Rectangle 6"/>
          <p:cNvSpPr/>
          <p:nvPr userDrawn="1"/>
        </p:nvSpPr>
        <p:spPr>
          <a:xfrm>
            <a:off x="0" y="5281890"/>
            <a:ext cx="9144000" cy="1576110"/>
          </a:xfrm>
          <a:prstGeom prst="rect">
            <a:avLst/>
          </a:prstGeom>
          <a:solidFill>
            <a:srgbClr val="E71C07">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sp>
        <p:nvSpPr>
          <p:cNvPr id="4" name="Text Placeholder 3"/>
          <p:cNvSpPr>
            <a:spLocks noGrp="1"/>
          </p:cNvSpPr>
          <p:nvPr>
            <p:ph type="body" sz="quarter" idx="10" hasCustomPrompt="1"/>
          </p:nvPr>
        </p:nvSpPr>
        <p:spPr>
          <a:xfrm>
            <a:off x="2776538" y="5705475"/>
            <a:ext cx="3590925" cy="819150"/>
          </a:xfrm>
          <a:prstGeom prst="rect">
            <a:avLst/>
          </a:prstGeom>
        </p:spPr>
        <p:txBody>
          <a:bodyPr/>
          <a:lstStyle>
            <a:lvl1pPr marL="0" indent="0" algn="ctr">
              <a:buNone/>
              <a:defRPr sz="2200" baseline="0">
                <a:latin typeface="Calibri Light" panose="020F0302020204030204" pitchFamily="34" charset="0"/>
              </a:defRPr>
            </a:lvl1pPr>
            <a:lvl3pPr marL="914400" indent="0">
              <a:buNone/>
              <a:defRPr>
                <a:latin typeface="Futura Book" pitchFamily="50" charset="0"/>
              </a:defRPr>
            </a:lvl3pPr>
          </a:lstStyle>
          <a:p>
            <a:pPr lvl="0"/>
            <a:r>
              <a:rPr lang="en-US" dirty="0"/>
              <a:t>[NAME OF SEMINAR]</a:t>
            </a:r>
          </a:p>
        </p:txBody>
      </p:sp>
      <p:grpSp>
        <p:nvGrpSpPr>
          <p:cNvPr id="6" name="Group 5"/>
          <p:cNvGrpSpPr/>
          <p:nvPr userDrawn="1"/>
        </p:nvGrpSpPr>
        <p:grpSpPr>
          <a:xfrm>
            <a:off x="2224633" y="2419350"/>
            <a:ext cx="4809034" cy="2085975"/>
            <a:chOff x="2453233" y="2409825"/>
            <a:chExt cx="4809034" cy="2085975"/>
          </a:xfrm>
        </p:grpSpPr>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41983" t="17352" b="50558"/>
            <a:stretch/>
          </p:blipFill>
          <p:spPr>
            <a:xfrm>
              <a:off x="2643733" y="2409825"/>
              <a:ext cx="4618534" cy="1095375"/>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41983" t="47489" b="23212"/>
            <a:stretch/>
          </p:blipFill>
          <p:spPr>
            <a:xfrm>
              <a:off x="2453233" y="3495675"/>
              <a:ext cx="4618534" cy="1000125"/>
            </a:xfrm>
            <a:prstGeom prst="rect">
              <a:avLst/>
            </a:prstGeom>
          </p:spPr>
        </p:pic>
      </p:grpSp>
    </p:spTree>
    <p:extLst>
      <p:ext uri="{BB962C8B-B14F-4D97-AF65-F5344CB8AC3E}">
        <p14:creationId xmlns:p14="http://schemas.microsoft.com/office/powerpoint/2010/main" val="1257974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6" name="Rectangle 5"/>
          <p:cNvSpPr/>
          <p:nvPr userDrawn="1"/>
        </p:nvSpPr>
        <p:spPr>
          <a:xfrm>
            <a:off x="0" y="5281890"/>
            <a:ext cx="9144000" cy="1576110"/>
          </a:xfrm>
          <a:prstGeom prst="rect">
            <a:avLst/>
          </a:prstGeom>
          <a:solidFill>
            <a:srgbClr val="E71C07">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sp>
        <p:nvSpPr>
          <p:cNvPr id="5" name="Text Placeholder 4"/>
          <p:cNvSpPr>
            <a:spLocks noGrp="1"/>
          </p:cNvSpPr>
          <p:nvPr>
            <p:ph type="body" sz="quarter" idx="11" hasCustomPrompt="1"/>
          </p:nvPr>
        </p:nvSpPr>
        <p:spPr>
          <a:xfrm>
            <a:off x="3181350" y="5743575"/>
            <a:ext cx="2781300" cy="790575"/>
          </a:xfrm>
          <a:prstGeom prst="rect">
            <a:avLst/>
          </a:prstGeom>
        </p:spPr>
        <p:txBody>
          <a:bodyPr/>
          <a:lstStyle>
            <a:lvl1pPr marL="0" indent="0" algn="ctr">
              <a:buNone/>
              <a:defRPr sz="2200">
                <a:latin typeface="Segoe UI Light" panose="020B0502040204020203" pitchFamily="34" charset="0"/>
              </a:defRPr>
            </a:lvl1pPr>
            <a:lvl4pPr marL="1371600" indent="0">
              <a:buNone/>
              <a:defRPr/>
            </a:lvl4pPr>
          </a:lstStyle>
          <a:p>
            <a:pPr lvl="0"/>
            <a:r>
              <a:rPr lang="en-GB" dirty="0"/>
              <a:t>[NAME]</a:t>
            </a:r>
          </a:p>
          <a:p>
            <a:pPr lvl="0"/>
            <a:r>
              <a:rPr lang="en-GB" dirty="0"/>
              <a:t>BARRISTER</a:t>
            </a:r>
          </a:p>
        </p:txBody>
      </p:sp>
      <p:sp>
        <p:nvSpPr>
          <p:cNvPr id="4" name="Text Placeholder 3"/>
          <p:cNvSpPr>
            <a:spLocks noGrp="1"/>
          </p:cNvSpPr>
          <p:nvPr>
            <p:ph type="body" sz="quarter" idx="12" hasCustomPrompt="1"/>
          </p:nvPr>
        </p:nvSpPr>
        <p:spPr>
          <a:xfrm>
            <a:off x="2138363" y="2686050"/>
            <a:ext cx="4867275" cy="1581150"/>
          </a:xfrm>
          <a:prstGeom prst="rect">
            <a:avLst/>
          </a:prstGeom>
        </p:spPr>
        <p:txBody>
          <a:bodyPr/>
          <a:lstStyle>
            <a:lvl1pPr marL="0" indent="0" algn="ctr">
              <a:buNone/>
              <a:defRPr baseline="0">
                <a:solidFill>
                  <a:schemeClr val="bg1"/>
                </a:solidFill>
                <a:latin typeface="Futura Book" pitchFamily="50" charset="0"/>
              </a:defRPr>
            </a:lvl1pPr>
          </a:lstStyle>
          <a:p>
            <a:pPr lvl="0"/>
            <a:r>
              <a:rPr lang="en-GB" dirty="0"/>
              <a:t>[TITLE]</a:t>
            </a:r>
          </a:p>
        </p:txBody>
      </p:sp>
      <p:pic>
        <p:nvPicPr>
          <p:cNvPr id="9" name="Picture 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600" b="94400" l="592" r="39489">
                        <a14:foregroundMark x1="14323" y1="32914" x2="14323" y2="32914"/>
                        <a14:foregroundMark x1="13068" y1="29143" x2="15459" y2="35600"/>
                        <a14:foregroundMark x1="18300" y1="42857" x2="21046" y2="52800"/>
                        <a14:foregroundMark x1="25237" y1="36971" x2="28078" y2="30000"/>
                        <a14:foregroundMark x1="28196" y1="29714" x2="23532" y2="37771"/>
                        <a14:foregroundMark x1="25118" y1="30000" x2="27415" y2="34800"/>
                        <a14:foregroundMark x1="27865" y1="36971" x2="27060" y2="31829"/>
                        <a14:foregroundMark x1="13187" y1="29143" x2="13755" y2="36114"/>
                        <a14:foregroundMark x1="13518" y1="37771" x2="15246" y2="27829"/>
                        <a14:foregroundMark x1="15341" y1="28629" x2="16477" y2="37771"/>
                        <a14:foregroundMark x1="20573" y1="44743" x2="22846" y2="47143"/>
                        <a14:foregroundMark x1="22277" y1="43371" x2="20455" y2="55714"/>
                        <a14:foregroundMark x1="14654" y1="59771" x2="12287" y2="67257"/>
                        <a14:foregroundMark x1="13636" y1="68857" x2="15578" y2="60571"/>
                        <a14:foregroundMark x1="26042" y1="61086" x2="27509" y2="67257"/>
                        <a14:foregroundMark x1="27178" y1="59486" x2="29782" y2="62971"/>
                        <a14:foregroundMark x1="28314" y1="61086" x2="27509" y2="68857"/>
                      </a14:backgroundRemoval>
                    </a14:imgEffect>
                  </a14:imgLayer>
                </a14:imgProps>
              </a:ext>
              <a:ext uri="{28A0092B-C50C-407E-A947-70E740481C1C}">
                <a14:useLocalDpi xmlns:a14="http://schemas.microsoft.com/office/drawing/2010/main" val="0"/>
              </a:ext>
            </a:extLst>
          </a:blip>
          <a:srcRect l="2467" t="4187" r="61223" b="7036"/>
          <a:stretch/>
        </p:blipFill>
        <p:spPr>
          <a:xfrm>
            <a:off x="4191878" y="1345133"/>
            <a:ext cx="760244" cy="787986"/>
          </a:xfrm>
          <a:prstGeom prst="rect">
            <a:avLst/>
          </a:prstGeom>
        </p:spPr>
      </p:pic>
    </p:spTree>
    <p:extLst>
      <p:ext uri="{BB962C8B-B14F-4D97-AF65-F5344CB8AC3E}">
        <p14:creationId xmlns:p14="http://schemas.microsoft.com/office/powerpoint/2010/main" val="113592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wo content">
    <p:spTree>
      <p:nvGrpSpPr>
        <p:cNvPr id="1" name=""/>
        <p:cNvGrpSpPr/>
        <p:nvPr/>
      </p:nvGrpSpPr>
      <p:grpSpPr>
        <a:xfrm>
          <a:off x="0" y="0"/>
          <a:ext cx="0" cy="0"/>
          <a:chOff x="0" y="0"/>
          <a:chExt cx="0" cy="0"/>
        </a:xfrm>
      </p:grpSpPr>
      <p:pic>
        <p:nvPicPr>
          <p:cNvPr id="51" name="Graphic 3" descr="Graphic 3"/>
          <p:cNvPicPr>
            <a:picLocks noChangeAspect="1"/>
          </p:cNvPicPr>
          <p:nvPr/>
        </p:nvPicPr>
        <p:blipFill>
          <a:blip r:embed="rId2"/>
          <a:srcRect b="44201"/>
          <a:stretch>
            <a:fillRect/>
          </a:stretch>
        </p:blipFill>
        <p:spPr>
          <a:xfrm>
            <a:off x="0" y="5868141"/>
            <a:ext cx="9144000" cy="1008001"/>
          </a:xfrm>
          <a:prstGeom prst="rect">
            <a:avLst/>
          </a:prstGeom>
          <a:ln w="12700">
            <a:miter lim="400000"/>
          </a:ln>
        </p:spPr>
      </p:pic>
      <p:sp>
        <p:nvSpPr>
          <p:cNvPr id="52" name="Straight Connector 16"/>
          <p:cNvSpPr/>
          <p:nvPr/>
        </p:nvSpPr>
        <p:spPr>
          <a:xfrm>
            <a:off x="0" y="1800000"/>
            <a:ext cx="540000" cy="1"/>
          </a:xfrm>
          <a:prstGeom prst="line">
            <a:avLst/>
          </a:prstGeom>
          <a:ln w="12700">
            <a:solidFill>
              <a:srgbClr val="FFFFFF"/>
            </a:solidFill>
            <a:miter/>
          </a:ln>
        </p:spPr>
        <p:txBody>
          <a:bodyPr lIns="45719" rIns="45719"/>
          <a:lstStyle/>
          <a:p>
            <a:endParaRPr/>
          </a:p>
        </p:txBody>
      </p:sp>
      <p:pic>
        <p:nvPicPr>
          <p:cNvPr id="53" name="Graphic 9" descr="Graphic 9"/>
          <p:cNvPicPr>
            <a:picLocks noChangeAspect="1"/>
          </p:cNvPicPr>
          <p:nvPr/>
        </p:nvPicPr>
        <p:blipFill>
          <a:blip r:embed="rId3"/>
          <a:stretch>
            <a:fillRect/>
          </a:stretch>
        </p:blipFill>
        <p:spPr>
          <a:xfrm>
            <a:off x="7315199" y="6196109"/>
            <a:ext cx="1541930" cy="460065"/>
          </a:xfrm>
          <a:prstGeom prst="rect">
            <a:avLst/>
          </a:prstGeom>
          <a:ln w="12700">
            <a:miter lim="400000"/>
          </a:ln>
        </p:spPr>
      </p:pic>
      <p:sp>
        <p:nvSpPr>
          <p:cNvPr id="54" name="Body Level One…"/>
          <p:cNvSpPr txBox="1">
            <a:spLocks noGrp="1"/>
          </p:cNvSpPr>
          <p:nvPr>
            <p:ph type="body" sz="quarter" idx="1"/>
          </p:nvPr>
        </p:nvSpPr>
        <p:spPr>
          <a:xfrm>
            <a:off x="539999" y="1661832"/>
            <a:ext cx="2973601" cy="336841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5"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a:solidFill>
                  <a:srgbClr val="181818"/>
                </a:solidFill>
              </a:defRPr>
            </a:lvl1pPr>
          </a:lstStyle>
          <a:p>
            <a:r>
              <a:t>[Double content: images/text]</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fill) and title only">
    <p:spTree>
      <p:nvGrpSpPr>
        <p:cNvPr id="1" name=""/>
        <p:cNvGrpSpPr/>
        <p:nvPr/>
      </p:nvGrpSpPr>
      <p:grpSpPr>
        <a:xfrm>
          <a:off x="0" y="0"/>
          <a:ext cx="0" cy="0"/>
          <a:chOff x="0" y="0"/>
          <a:chExt cx="0" cy="0"/>
        </a:xfrm>
      </p:grpSpPr>
      <p:sp>
        <p:nvSpPr>
          <p:cNvPr id="23" name="Rectangle 22"/>
          <p:cNvSpPr/>
          <p:nvPr/>
        </p:nvSpPr>
        <p:spPr>
          <a:xfrm>
            <a:off x="0" y="548680"/>
            <a:ext cx="8187070" cy="720080"/>
          </a:xfrm>
          <a:prstGeom prst="rect">
            <a:avLst/>
          </a:prstGeom>
          <a:solidFill>
            <a:srgbClr val="E71C07">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Effect>
                      <a14:saturation sat="400000"/>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a:softEdge rad="31750"/>
          </a:effectLst>
        </p:spPr>
      </p:pic>
      <p:sp>
        <p:nvSpPr>
          <p:cNvPr id="26" name="Text Placeholder 2"/>
          <p:cNvSpPr>
            <a:spLocks noGrp="1"/>
          </p:cNvSpPr>
          <p:nvPr>
            <p:ph type="body" sz="quarter" idx="10"/>
          </p:nvPr>
        </p:nvSpPr>
        <p:spPr>
          <a:xfrm>
            <a:off x="976313" y="1603375"/>
            <a:ext cx="7191375" cy="4695825"/>
          </a:xfrm>
          <a:prstGeom prst="rect">
            <a:avLst/>
          </a:prstGeom>
        </p:spPr>
        <p:txBody>
          <a:bodyPr/>
          <a:lstStyle>
            <a:lvl1pPr marL="0" indent="0">
              <a:buNone/>
              <a:defRPr sz="2000"/>
            </a:lvl1pPr>
          </a:lstStyle>
          <a:p>
            <a:pPr lvl="0"/>
            <a:endParaRPr lang="en-GB" dirty="0"/>
          </a:p>
        </p:txBody>
      </p:sp>
      <p:sp>
        <p:nvSpPr>
          <p:cNvPr id="28" name="Text Placeholder 11"/>
          <p:cNvSpPr>
            <a:spLocks noGrp="1"/>
          </p:cNvSpPr>
          <p:nvPr>
            <p:ph type="body" sz="quarter" idx="12" hasCustomPrompt="1"/>
          </p:nvPr>
        </p:nvSpPr>
        <p:spPr>
          <a:xfrm>
            <a:off x="1167490" y="689942"/>
            <a:ext cx="6915354" cy="416919"/>
          </a:xfrm>
          <a:prstGeom prst="rect">
            <a:avLst/>
          </a:prstGeom>
        </p:spPr>
        <p:txBody>
          <a:bodyPr/>
          <a:lstStyle>
            <a:lvl1pPr marL="0" indent="0">
              <a:buNone/>
              <a:defRPr sz="2400"/>
            </a:lvl1pPr>
          </a:lstStyle>
          <a:p>
            <a:pPr lvl="0"/>
            <a:r>
              <a:rPr lang="en-GB" dirty="0"/>
              <a:t>TITLE</a:t>
            </a:r>
          </a:p>
        </p:txBody>
      </p:sp>
    </p:spTree>
    <p:extLst>
      <p:ext uri="{BB962C8B-B14F-4D97-AF65-F5344CB8AC3E}">
        <p14:creationId xmlns:p14="http://schemas.microsoft.com/office/powerpoint/2010/main" val="3216529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min) and title only">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704975" y="1974850"/>
            <a:ext cx="5745163" cy="2168525"/>
          </a:xfrm>
          <a:prstGeom prst="rect">
            <a:avLst/>
          </a:prstGeom>
        </p:spPr>
        <p:txBody>
          <a:bodyPr/>
          <a:lstStyle>
            <a:lvl1pPr marL="0" indent="0">
              <a:buNone/>
              <a:defRPr sz="2000"/>
            </a:lvl1pPr>
          </a:lstStyle>
          <a:p>
            <a:pPr lvl="0"/>
            <a:endParaRPr lang="en-GB" dirty="0"/>
          </a:p>
        </p:txBody>
      </p:sp>
      <p:sp>
        <p:nvSpPr>
          <p:cNvPr id="13" name="Rectangle 12"/>
          <p:cNvSpPr/>
          <p:nvPr userDrawn="1"/>
        </p:nvSpPr>
        <p:spPr>
          <a:xfrm>
            <a:off x="0" y="548680"/>
            <a:ext cx="8187070" cy="720080"/>
          </a:xfrm>
          <a:prstGeom prst="rect">
            <a:avLst/>
          </a:prstGeom>
          <a:solidFill>
            <a:srgbClr val="E71C07">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pic>
        <p:nvPicPr>
          <p:cNvPr id="14" name="Picture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Effect>
                      <a14:saturation sat="400000"/>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a:softEdge rad="31750"/>
          </a:effectLst>
        </p:spPr>
      </p:pic>
      <p:sp>
        <p:nvSpPr>
          <p:cNvPr id="10" name="Text Placeholder 11"/>
          <p:cNvSpPr>
            <a:spLocks noGrp="1"/>
          </p:cNvSpPr>
          <p:nvPr>
            <p:ph type="body" sz="quarter" idx="12" hasCustomPrompt="1"/>
          </p:nvPr>
        </p:nvSpPr>
        <p:spPr>
          <a:xfrm>
            <a:off x="1167490" y="689942"/>
            <a:ext cx="6915354" cy="416919"/>
          </a:xfrm>
          <a:prstGeom prst="rect">
            <a:avLst/>
          </a:prstGeom>
        </p:spPr>
        <p:txBody>
          <a:bodyPr/>
          <a:lstStyle>
            <a:lvl1pPr marL="0" indent="0">
              <a:buNone/>
              <a:defRPr sz="2400"/>
            </a:lvl1pPr>
          </a:lstStyle>
          <a:p>
            <a:pPr lvl="0"/>
            <a:r>
              <a:rPr lang="en-GB" dirty="0"/>
              <a:t>TITLE</a:t>
            </a:r>
          </a:p>
        </p:txBody>
      </p:sp>
    </p:spTree>
    <p:extLst>
      <p:ext uri="{BB962C8B-B14F-4D97-AF65-F5344CB8AC3E}">
        <p14:creationId xmlns:p14="http://schemas.microsoft.com/office/powerpoint/2010/main" val="308659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min)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Effect>
                      <a14:saturation sat="400000"/>
                    </a14:imgEffect>
                  </a14:imgLayer>
                </a14:imgProps>
              </a:ext>
              <a:ext uri="{28A0092B-C50C-407E-A947-70E740481C1C}">
                <a14:useLocalDpi xmlns:a14="http://schemas.microsoft.com/office/drawing/2010/main" val="0"/>
              </a:ext>
            </a:extLst>
          </a:blip>
          <a:srcRect r="57917"/>
          <a:stretch/>
        </p:blipFill>
        <p:spPr>
          <a:xfrm>
            <a:off x="690686" y="609022"/>
            <a:ext cx="585149" cy="576064"/>
          </a:xfrm>
          <a:prstGeom prst="rect">
            <a:avLst/>
          </a:prstGeom>
          <a:effectLst/>
        </p:spPr>
      </p:pic>
      <p:sp>
        <p:nvSpPr>
          <p:cNvPr id="3" name="Text Placeholder 2"/>
          <p:cNvSpPr>
            <a:spLocks noGrp="1"/>
          </p:cNvSpPr>
          <p:nvPr>
            <p:ph type="body" sz="quarter" idx="10"/>
          </p:nvPr>
        </p:nvSpPr>
        <p:spPr>
          <a:xfrm>
            <a:off x="1704975" y="1974850"/>
            <a:ext cx="5745163" cy="2168525"/>
          </a:xfrm>
          <a:prstGeom prst="rect">
            <a:avLst/>
          </a:prstGeom>
        </p:spPr>
        <p:txBody>
          <a:bodyPr/>
          <a:lstStyle>
            <a:lvl1pPr marL="0" indent="0">
              <a:buNone/>
              <a:defRPr sz="2000"/>
            </a:lvl1pPr>
          </a:lstStyle>
          <a:p>
            <a:pPr lvl="0"/>
            <a:endParaRPr lang="en-GB" dirty="0"/>
          </a:p>
        </p:txBody>
      </p:sp>
    </p:spTree>
    <p:extLst>
      <p:ext uri="{BB962C8B-B14F-4D97-AF65-F5344CB8AC3E}">
        <p14:creationId xmlns:p14="http://schemas.microsoft.com/office/powerpoint/2010/main" val="1901873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fill)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Effect>
                      <a14:saturation sat="400000"/>
                    </a14:imgEffect>
                  </a14:imgLayer>
                </a14:imgProps>
              </a:ext>
              <a:ext uri="{28A0092B-C50C-407E-A947-70E740481C1C}">
                <a14:useLocalDpi xmlns:a14="http://schemas.microsoft.com/office/drawing/2010/main" val="0"/>
              </a:ext>
            </a:extLst>
          </a:blip>
          <a:srcRect r="57917"/>
          <a:stretch/>
        </p:blipFill>
        <p:spPr>
          <a:xfrm>
            <a:off x="690686" y="609022"/>
            <a:ext cx="585149" cy="576064"/>
          </a:xfrm>
          <a:prstGeom prst="rect">
            <a:avLst/>
          </a:prstGeom>
          <a:effectLst/>
        </p:spPr>
      </p:pic>
      <p:sp>
        <p:nvSpPr>
          <p:cNvPr id="3" name="Text Placeholder 2"/>
          <p:cNvSpPr>
            <a:spLocks noGrp="1"/>
          </p:cNvSpPr>
          <p:nvPr>
            <p:ph type="body" sz="quarter" idx="10"/>
          </p:nvPr>
        </p:nvSpPr>
        <p:spPr>
          <a:xfrm>
            <a:off x="976313" y="1603375"/>
            <a:ext cx="7191375" cy="4695825"/>
          </a:xfrm>
          <a:prstGeom prst="rect">
            <a:avLst/>
          </a:prstGeom>
        </p:spPr>
        <p:txBody>
          <a:bodyPr/>
          <a:lstStyle>
            <a:lvl1pPr marL="0" indent="0">
              <a:buNone/>
              <a:defRPr sz="2000"/>
            </a:lvl1pPr>
          </a:lstStyle>
          <a:p>
            <a:pPr lvl="0"/>
            <a:endParaRPr lang="en-GB" dirty="0"/>
          </a:p>
        </p:txBody>
      </p:sp>
    </p:spTree>
    <p:extLst>
      <p:ext uri="{BB962C8B-B14F-4D97-AF65-F5344CB8AC3E}">
        <p14:creationId xmlns:p14="http://schemas.microsoft.com/office/powerpoint/2010/main" val="2227887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g, caption and title">
    <p:spTree>
      <p:nvGrpSpPr>
        <p:cNvPr id="1" name=""/>
        <p:cNvGrpSpPr/>
        <p:nvPr/>
      </p:nvGrpSpPr>
      <p:grpSpPr>
        <a:xfrm>
          <a:off x="0" y="0"/>
          <a:ext cx="0" cy="0"/>
          <a:chOff x="0" y="0"/>
          <a:chExt cx="0" cy="0"/>
        </a:xfrm>
      </p:grpSpPr>
      <p:sp>
        <p:nvSpPr>
          <p:cNvPr id="7" name="Rectangle 6"/>
          <p:cNvSpPr/>
          <p:nvPr userDrawn="1"/>
        </p:nvSpPr>
        <p:spPr>
          <a:xfrm>
            <a:off x="0" y="548680"/>
            <a:ext cx="8187070" cy="720080"/>
          </a:xfrm>
          <a:prstGeom prst="rect">
            <a:avLst/>
          </a:prstGeom>
          <a:solidFill>
            <a:srgbClr val="E71C07">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pic>
        <p:nvPicPr>
          <p:cNvPr id="8" name="Picture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Effect>
                      <a14:saturation sat="400000"/>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a:softEdge rad="31750"/>
          </a:effectLst>
        </p:spPr>
      </p:pic>
      <p:sp>
        <p:nvSpPr>
          <p:cNvPr id="3" name="Picture Placeholder 2"/>
          <p:cNvSpPr>
            <a:spLocks noGrp="1"/>
          </p:cNvSpPr>
          <p:nvPr>
            <p:ph type="pic" sz="quarter" idx="10" hasCustomPrompt="1"/>
          </p:nvPr>
        </p:nvSpPr>
        <p:spPr>
          <a:xfrm>
            <a:off x="957263" y="1603375"/>
            <a:ext cx="7229475" cy="4246563"/>
          </a:xfrm>
          <a:prstGeom prst="rect">
            <a:avLst/>
          </a:prstGeom>
        </p:spPr>
        <p:txBody>
          <a:bodyPr/>
          <a:lstStyle>
            <a:lvl1pPr marL="0" indent="0" algn="ctr">
              <a:buNone/>
              <a:defRPr sz="2000"/>
            </a:lvl1pPr>
          </a:lstStyle>
          <a:p>
            <a:r>
              <a:rPr lang="en-GB" dirty="0"/>
              <a:t>Image</a:t>
            </a:r>
          </a:p>
        </p:txBody>
      </p:sp>
      <p:sp>
        <p:nvSpPr>
          <p:cNvPr id="9" name="Text Placeholder 8"/>
          <p:cNvSpPr>
            <a:spLocks noGrp="1"/>
          </p:cNvSpPr>
          <p:nvPr>
            <p:ph type="body" sz="quarter" idx="11" hasCustomPrompt="1"/>
          </p:nvPr>
        </p:nvSpPr>
        <p:spPr>
          <a:xfrm>
            <a:off x="957262" y="5960358"/>
            <a:ext cx="7229808" cy="338137"/>
          </a:xfrm>
          <a:prstGeom prst="rect">
            <a:avLst/>
          </a:prstGeom>
        </p:spPr>
        <p:txBody>
          <a:bodyPr/>
          <a:lstStyle>
            <a:lvl1pPr marL="0" indent="0" algn="ctr">
              <a:buNone/>
              <a:defRPr sz="2000"/>
            </a:lvl1pPr>
          </a:lstStyle>
          <a:p>
            <a:pPr lvl="0"/>
            <a:r>
              <a:rPr lang="en-US" dirty="0"/>
              <a:t>Caption</a:t>
            </a:r>
          </a:p>
        </p:txBody>
      </p:sp>
      <p:sp>
        <p:nvSpPr>
          <p:cNvPr id="16" name="Text Placeholder 11"/>
          <p:cNvSpPr>
            <a:spLocks noGrp="1"/>
          </p:cNvSpPr>
          <p:nvPr>
            <p:ph type="body" sz="quarter" idx="12" hasCustomPrompt="1"/>
          </p:nvPr>
        </p:nvSpPr>
        <p:spPr>
          <a:xfrm>
            <a:off x="1167490" y="689942"/>
            <a:ext cx="6915354" cy="416919"/>
          </a:xfrm>
          <a:prstGeom prst="rect">
            <a:avLst/>
          </a:prstGeom>
        </p:spPr>
        <p:txBody>
          <a:bodyPr/>
          <a:lstStyle>
            <a:lvl1pPr marL="0" indent="0">
              <a:buNone/>
              <a:defRPr sz="2400"/>
            </a:lvl1pPr>
          </a:lstStyle>
          <a:p>
            <a:pPr lvl="0"/>
            <a:r>
              <a:rPr lang="en-GB" dirty="0"/>
              <a:t>TITLE</a:t>
            </a:r>
          </a:p>
        </p:txBody>
      </p:sp>
    </p:spTree>
    <p:extLst>
      <p:ext uri="{BB962C8B-B14F-4D97-AF65-F5344CB8AC3E}">
        <p14:creationId xmlns:p14="http://schemas.microsoft.com/office/powerpoint/2010/main" val="146312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g and caption only">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hasCustomPrompt="1"/>
          </p:nvPr>
        </p:nvSpPr>
        <p:spPr>
          <a:xfrm>
            <a:off x="957263" y="1603375"/>
            <a:ext cx="7229475" cy="4246563"/>
          </a:xfrm>
          <a:prstGeom prst="rect">
            <a:avLst/>
          </a:prstGeom>
        </p:spPr>
        <p:txBody>
          <a:bodyPr/>
          <a:lstStyle>
            <a:lvl1pPr marL="0" indent="0" algn="ctr">
              <a:buNone/>
              <a:defRPr sz="2000"/>
            </a:lvl1pPr>
          </a:lstStyle>
          <a:p>
            <a:r>
              <a:rPr lang="en-GB" dirty="0"/>
              <a:t>Image</a:t>
            </a:r>
          </a:p>
        </p:txBody>
      </p:sp>
      <p:sp>
        <p:nvSpPr>
          <p:cNvPr id="9" name="Text Placeholder 8"/>
          <p:cNvSpPr>
            <a:spLocks noGrp="1"/>
          </p:cNvSpPr>
          <p:nvPr>
            <p:ph type="body" sz="quarter" idx="11" hasCustomPrompt="1"/>
          </p:nvPr>
        </p:nvSpPr>
        <p:spPr>
          <a:xfrm>
            <a:off x="968551" y="5960358"/>
            <a:ext cx="7210425" cy="338137"/>
          </a:xfrm>
          <a:prstGeom prst="rect">
            <a:avLst/>
          </a:prstGeom>
        </p:spPr>
        <p:txBody>
          <a:bodyPr/>
          <a:lstStyle>
            <a:lvl1pPr marL="0" indent="0" algn="ctr">
              <a:buNone/>
              <a:defRPr sz="2000"/>
            </a:lvl1pPr>
          </a:lstStyle>
          <a:p>
            <a:pPr lvl="0"/>
            <a:r>
              <a:rPr lang="en-US" dirty="0"/>
              <a:t>Caption</a:t>
            </a:r>
          </a:p>
        </p:txBody>
      </p:sp>
      <p:pic>
        <p:nvPicPr>
          <p:cNvPr id="5" name="Picture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Effect>
                      <a14:saturation sat="400000"/>
                    </a14:imgEffect>
                  </a14:imgLayer>
                </a14:imgProps>
              </a:ext>
              <a:ext uri="{28A0092B-C50C-407E-A947-70E740481C1C}">
                <a14:useLocalDpi xmlns:a14="http://schemas.microsoft.com/office/drawing/2010/main" val="0"/>
              </a:ext>
            </a:extLst>
          </a:blip>
          <a:srcRect r="57917"/>
          <a:stretch/>
        </p:blipFill>
        <p:spPr>
          <a:xfrm>
            <a:off x="690686" y="609022"/>
            <a:ext cx="585149" cy="576064"/>
          </a:xfrm>
          <a:prstGeom prst="rect">
            <a:avLst/>
          </a:prstGeom>
          <a:effectLst/>
        </p:spPr>
      </p:pic>
    </p:spTree>
    <p:extLst>
      <p:ext uri="{BB962C8B-B14F-4D97-AF65-F5344CB8AC3E}">
        <p14:creationId xmlns:p14="http://schemas.microsoft.com/office/powerpoint/2010/main" val="3037898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userDrawn="1"/>
        </p:nvSpPr>
        <p:spPr>
          <a:xfrm>
            <a:off x="0" y="5301208"/>
            <a:ext cx="9144000" cy="1576110"/>
          </a:xfrm>
          <a:prstGeom prst="rect">
            <a:avLst/>
          </a:prstGeom>
          <a:solidFill>
            <a:srgbClr val="E71C07">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grpSp>
        <p:nvGrpSpPr>
          <p:cNvPr id="4" name="Group 3"/>
          <p:cNvGrpSpPr/>
          <p:nvPr userDrawn="1"/>
        </p:nvGrpSpPr>
        <p:grpSpPr>
          <a:xfrm>
            <a:off x="286519" y="5457742"/>
            <a:ext cx="3421385" cy="1102444"/>
            <a:chOff x="395536" y="5172837"/>
            <a:chExt cx="3421385" cy="1102444"/>
          </a:xfrm>
        </p:grpSpPr>
        <p:sp>
          <p:nvSpPr>
            <p:cNvPr id="5" name="Title 1"/>
            <p:cNvSpPr txBox="1">
              <a:spLocks/>
            </p:cNvSpPr>
            <p:nvPr/>
          </p:nvSpPr>
          <p:spPr>
            <a:xfrm>
              <a:off x="395536" y="5172837"/>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Light" panose="020F0302020204030204" pitchFamily="34" charset="0"/>
                  <a:cs typeface="Microsoft Tai Le" panose="020B0502040204020203" pitchFamily="34" charset="0"/>
                </a:rPr>
                <a:t>Manchester</a:t>
              </a:r>
            </a:p>
            <a:p>
              <a:pPr algn="l"/>
              <a:r>
                <a:rPr lang="en-GB" sz="1400" spc="100" dirty="0">
                  <a:latin typeface="Calibri Light" panose="020F0302020204030204" pitchFamily="34" charset="0"/>
                  <a:cs typeface="Microsoft Tai Le" panose="020B0502040204020203" pitchFamily="34" charset="0"/>
                </a:rPr>
                <a:t>0161 214 1500 </a:t>
              </a:r>
            </a:p>
          </p:txBody>
        </p:sp>
        <p:sp>
          <p:nvSpPr>
            <p:cNvPr id="6" name="Title 1"/>
            <p:cNvSpPr txBox="1">
              <a:spLocks/>
            </p:cNvSpPr>
            <p:nvPr/>
          </p:nvSpPr>
          <p:spPr>
            <a:xfrm>
              <a:off x="395536" y="5748901"/>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Light" panose="020F0302020204030204" pitchFamily="34" charset="0"/>
                  <a:cs typeface="Microsoft Tai Le" panose="020B0502040204020203" pitchFamily="34" charset="0"/>
                </a:rPr>
                <a:t>Chester </a:t>
              </a:r>
            </a:p>
            <a:p>
              <a:pPr algn="l"/>
              <a:r>
                <a:rPr lang="en-GB" sz="1400" spc="100" dirty="0">
                  <a:latin typeface="Calibri Light" panose="020F0302020204030204" pitchFamily="34" charset="0"/>
                  <a:cs typeface="Microsoft Tai Le" panose="020B0502040204020203" pitchFamily="34" charset="0"/>
                </a:rPr>
                <a:t>01244 323070</a:t>
              </a:r>
            </a:p>
          </p:txBody>
        </p:sp>
        <p:sp>
          <p:nvSpPr>
            <p:cNvPr id="7" name="Title 1"/>
            <p:cNvSpPr txBox="1">
              <a:spLocks/>
            </p:cNvSpPr>
            <p:nvPr/>
          </p:nvSpPr>
          <p:spPr>
            <a:xfrm>
              <a:off x="2088729" y="5172837"/>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Light" panose="020F0302020204030204" pitchFamily="34" charset="0"/>
                  <a:cs typeface="Microsoft Tai Le" panose="020B0502040204020203" pitchFamily="34" charset="0"/>
                </a:rPr>
                <a:t>Sheffield </a:t>
              </a:r>
            </a:p>
            <a:p>
              <a:pPr algn="l"/>
              <a:r>
                <a:rPr lang="en-GB" sz="1400" spc="100" dirty="0">
                  <a:latin typeface="Calibri Light" panose="020F0302020204030204" pitchFamily="34" charset="0"/>
                  <a:cs typeface="Microsoft Tai Le" panose="020B0502040204020203" pitchFamily="34" charset="0"/>
                </a:rPr>
                <a:t>0114 273 8951</a:t>
              </a:r>
            </a:p>
          </p:txBody>
        </p:sp>
        <p:sp>
          <p:nvSpPr>
            <p:cNvPr id="8" name="Title 1"/>
            <p:cNvSpPr txBox="1">
              <a:spLocks/>
            </p:cNvSpPr>
            <p:nvPr/>
          </p:nvSpPr>
          <p:spPr>
            <a:xfrm>
              <a:off x="2088729" y="5748901"/>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Light" panose="020F0302020204030204" pitchFamily="34" charset="0"/>
                  <a:cs typeface="Microsoft Tai Le" panose="020B0502040204020203" pitchFamily="34" charset="0"/>
                </a:rPr>
                <a:t>Liverpool</a:t>
              </a:r>
            </a:p>
            <a:p>
              <a:pPr algn="l"/>
              <a:r>
                <a:rPr lang="en-GB" sz="1400" spc="100" dirty="0">
                  <a:latin typeface="Calibri Light" panose="020F0302020204030204" pitchFamily="34" charset="0"/>
                  <a:cs typeface="Microsoft Tai Le" panose="020B0502040204020203" pitchFamily="34" charset="0"/>
                </a:rPr>
                <a:t>0151 243 6000</a:t>
              </a:r>
            </a:p>
          </p:txBody>
        </p:sp>
      </p:grpSp>
      <p:grpSp>
        <p:nvGrpSpPr>
          <p:cNvPr id="9" name="Group 8"/>
          <p:cNvGrpSpPr/>
          <p:nvPr userDrawn="1"/>
        </p:nvGrpSpPr>
        <p:grpSpPr>
          <a:xfrm>
            <a:off x="7322743" y="5817129"/>
            <a:ext cx="1470930" cy="526380"/>
            <a:chOff x="7319894" y="5383044"/>
            <a:chExt cx="1470930" cy="526380"/>
          </a:xfrm>
        </p:grpSpPr>
        <p:pic>
          <p:nvPicPr>
            <p:cNvPr id="10" name="Picture 9">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7950" y="5489797"/>
              <a:ext cx="312874" cy="312874"/>
            </a:xfrm>
            <a:prstGeom prst="rect">
              <a:avLst/>
            </a:prstGeom>
          </p:spPr>
        </p:pic>
        <p:sp>
          <p:nvSpPr>
            <p:cNvPr id="11" name="Title 1"/>
            <p:cNvSpPr txBox="1">
              <a:spLocks/>
            </p:cNvSpPr>
            <p:nvPr userDrawn="1"/>
          </p:nvSpPr>
          <p:spPr>
            <a:xfrm>
              <a:off x="7319894" y="5383044"/>
              <a:ext cx="119417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spc="200" dirty="0">
                  <a:latin typeface="Calibri Light" panose="020F0302020204030204" pitchFamily="34" charset="0"/>
                  <a:cs typeface="Microsoft Tai Le" panose="020B0502040204020203" pitchFamily="34" charset="0"/>
                </a:rPr>
                <a:t>@SJBNews</a:t>
              </a:r>
            </a:p>
          </p:txBody>
        </p:sp>
      </p:grpSp>
      <p:pic>
        <p:nvPicPr>
          <p:cNvPr id="12" name="Picture 11">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83063" y="5554338"/>
            <a:ext cx="288032" cy="288032"/>
          </a:xfrm>
          <a:prstGeom prst="rect">
            <a:avLst/>
          </a:prstGeom>
        </p:spPr>
      </p:pic>
      <p:sp>
        <p:nvSpPr>
          <p:cNvPr id="13" name="Title 1"/>
          <p:cNvSpPr txBox="1">
            <a:spLocks/>
          </p:cNvSpPr>
          <p:nvPr userDrawn="1"/>
        </p:nvSpPr>
        <p:spPr>
          <a:xfrm>
            <a:off x="6732373" y="6276432"/>
            <a:ext cx="2232247" cy="216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spc="200" dirty="0">
                <a:latin typeface="Calibri Light" panose="020F0302020204030204" pitchFamily="34" charset="0"/>
                <a:cs typeface="Microsoft Tai Le" panose="020B0502040204020203" pitchFamily="34" charset="0"/>
              </a:rPr>
              <a:t>stjohnsbuildings.com</a:t>
            </a:r>
          </a:p>
        </p:txBody>
      </p:sp>
      <p:pic>
        <p:nvPicPr>
          <p:cNvPr id="14" name="Picture 13"/>
          <p:cNvPicPr>
            <a:picLocks noChangeAspect="1"/>
          </p:cNvPicPr>
          <p:nvPr userDrawn="1"/>
        </p:nvPicPr>
        <p:blipFill rotWithShape="1">
          <a:blip r:embed="rId6">
            <a:extLst>
              <a:ext uri="{28A0092B-C50C-407E-A947-70E740481C1C}">
                <a14:useLocalDpi xmlns:a14="http://schemas.microsoft.com/office/drawing/2010/main" val="0"/>
              </a:ext>
            </a:extLst>
          </a:blip>
          <a:srcRect l="39048"/>
          <a:stretch/>
        </p:blipFill>
        <p:spPr>
          <a:xfrm>
            <a:off x="1219200" y="640515"/>
            <a:ext cx="760512" cy="469068"/>
          </a:xfrm>
          <a:prstGeom prst="rect">
            <a:avLst/>
          </a:prstGeom>
        </p:spPr>
      </p:pic>
      <p:pic>
        <p:nvPicPr>
          <p:cNvPr id="16" name="Picture 15"/>
          <p:cNvPicPr>
            <a:picLocks noChangeAspect="1"/>
          </p:cNvPicPr>
          <p:nvPr userDrawn="1"/>
        </p:nvPicPr>
        <p:blipFill rotWithShape="1">
          <a:blip r:embed="rId7" cstate="print">
            <a:extLst>
              <a:ext uri="{BEBA8EAE-BF5A-486C-A8C5-ECC9F3942E4B}">
                <a14:imgProps xmlns:a14="http://schemas.microsoft.com/office/drawing/2010/main">
                  <a14:imgLayer r:embed="rId8">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Effect>
                      <a14:saturation sat="400000"/>
                    </a14:imgEffect>
                  </a14:imgLayer>
                </a14:imgProps>
              </a:ext>
              <a:ext uri="{28A0092B-C50C-407E-A947-70E740481C1C}">
                <a14:useLocalDpi xmlns:a14="http://schemas.microsoft.com/office/drawing/2010/main" val="0"/>
              </a:ext>
            </a:extLst>
          </a:blip>
          <a:srcRect r="57917"/>
          <a:stretch/>
        </p:blipFill>
        <p:spPr>
          <a:xfrm>
            <a:off x="690686" y="609022"/>
            <a:ext cx="585149" cy="576064"/>
          </a:xfrm>
          <a:prstGeom prst="rect">
            <a:avLst/>
          </a:prstGeom>
          <a:effectLst/>
        </p:spPr>
      </p:pic>
    </p:spTree>
    <p:extLst>
      <p:ext uri="{BB962C8B-B14F-4D97-AF65-F5344CB8AC3E}">
        <p14:creationId xmlns:p14="http://schemas.microsoft.com/office/powerpoint/2010/main" val="2703104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Blue 3">
    <p:spTree>
      <p:nvGrpSpPr>
        <p:cNvPr id="1" name=""/>
        <p:cNvGrpSpPr/>
        <p:nvPr/>
      </p:nvGrpSpPr>
      <p:grpSpPr>
        <a:xfrm>
          <a:off x="0" y="0"/>
          <a:ext cx="0" cy="0"/>
          <a:chOff x="0" y="0"/>
          <a:chExt cx="0" cy="0"/>
        </a:xfrm>
      </p:grpSpPr>
      <p:sp>
        <p:nvSpPr>
          <p:cNvPr id="5" name="Title 1"/>
          <p:cNvSpPr>
            <a:spLocks noGrp="1"/>
          </p:cNvSpPr>
          <p:nvPr>
            <p:ph type="ctrTitle"/>
          </p:nvPr>
        </p:nvSpPr>
        <p:spPr>
          <a:xfrm>
            <a:off x="406367" y="2190235"/>
            <a:ext cx="4374062" cy="3583048"/>
          </a:xfrm>
          <a:prstGeom prst="rect">
            <a:avLst/>
          </a:prstGeom>
        </p:spPr>
        <p:txBody>
          <a:bodyPr/>
          <a:lstStyle>
            <a:lvl1pPr>
              <a:defRPr sz="4000">
                <a:solidFill>
                  <a:schemeClr val="bg1"/>
                </a:solidFill>
              </a:defRPr>
            </a:lvl1pPr>
          </a:lstStyle>
          <a:p>
            <a:r>
              <a:rPr lang="en-US"/>
              <a:t>Click to edit Master title style</a:t>
            </a:r>
            <a:endParaRPr lang="en-US" dirty="0"/>
          </a:p>
        </p:txBody>
      </p:sp>
      <p:sp>
        <p:nvSpPr>
          <p:cNvPr id="12" name="Text Placeholder 8"/>
          <p:cNvSpPr>
            <a:spLocks noGrp="1"/>
          </p:cNvSpPr>
          <p:nvPr>
            <p:ph type="body" sz="quarter" idx="10"/>
          </p:nvPr>
        </p:nvSpPr>
        <p:spPr>
          <a:xfrm>
            <a:off x="396090" y="1835007"/>
            <a:ext cx="3568700" cy="333792"/>
          </a:xfrm>
          <a:prstGeom prst="rect">
            <a:avLst/>
          </a:prstGeom>
        </p:spPr>
        <p:txBody>
          <a:bodyPr vert="horz"/>
          <a:lstStyle>
            <a:lvl1pPr>
              <a:defRPr b="0" i="0" baseline="0">
                <a:solidFill>
                  <a:schemeClr val="bg1"/>
                </a:solidFill>
                <a:latin typeface="+mn-lt"/>
              </a:defRPr>
            </a:lvl1pPr>
          </a:lstStyle>
          <a:p>
            <a:pPr lvl="0"/>
            <a:r>
              <a:rPr lang="en-US" dirty="0"/>
              <a:t>Click to edit Master text styles</a:t>
            </a:r>
          </a:p>
        </p:txBody>
      </p:sp>
      <p:sp>
        <p:nvSpPr>
          <p:cNvPr id="14" name="Text Placeholder 8"/>
          <p:cNvSpPr>
            <a:spLocks noGrp="1"/>
          </p:cNvSpPr>
          <p:nvPr>
            <p:ph type="body" sz="quarter" idx="11"/>
          </p:nvPr>
        </p:nvSpPr>
        <p:spPr>
          <a:xfrm>
            <a:off x="396103" y="6066636"/>
            <a:ext cx="3578965" cy="333793"/>
          </a:xfrm>
          <a:prstGeom prst="rect">
            <a:avLst/>
          </a:prstGeom>
        </p:spPr>
        <p:txBody>
          <a:bodyPr vert="horz"/>
          <a:lstStyle>
            <a:lvl1pPr>
              <a:defRPr b="0" i="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1629723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image blue 5">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E871F05-8C24-4E39-90FB-36ABBBC1E3B3}"/>
              </a:ext>
            </a:extLst>
          </p:cNvPr>
          <p:cNvSpPr txBox="1">
            <a:spLocks/>
          </p:cNvSpPr>
          <p:nvPr userDrawn="1"/>
        </p:nvSpPr>
        <p:spPr>
          <a:xfrm>
            <a:off x="2965450" y="1551518"/>
            <a:ext cx="5360988" cy="4176183"/>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sz="1400" dirty="0"/>
          </a:p>
        </p:txBody>
      </p:sp>
      <p:sp>
        <p:nvSpPr>
          <p:cNvPr id="11" name="Title 1"/>
          <p:cNvSpPr>
            <a:spLocks noGrp="1"/>
          </p:cNvSpPr>
          <p:nvPr>
            <p:ph type="title"/>
          </p:nvPr>
        </p:nvSpPr>
        <p:spPr>
          <a:xfrm>
            <a:off x="441820" y="336986"/>
            <a:ext cx="5360775" cy="1644223"/>
          </a:xfrm>
          <a:prstGeom prst="rect">
            <a:avLst/>
          </a:prstGeom>
        </p:spPr>
        <p:txBody>
          <a:bodyPr vert="horz"/>
          <a:lstStyle>
            <a:lvl1pPr>
              <a:defRPr sz="2800" baseline="0">
                <a:solidFill>
                  <a:schemeClr val="accent2"/>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441325" y="2262717"/>
            <a:ext cx="5295596" cy="3774016"/>
          </a:xfrm>
          <a:prstGeom prst="rect">
            <a:avLst/>
          </a:prstGeom>
        </p:spPr>
        <p:txBody>
          <a:bodyPr/>
          <a:lstStyle>
            <a:lvl1pPr marL="0" indent="0">
              <a:buFont typeface="Arial" panose="020B0604020202020204" pitchFamily="34" charset="0"/>
              <a:buNone/>
              <a:defRPr sz="1400">
                <a:solidFill>
                  <a:schemeClr val="tx1"/>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dirty="0"/>
              <a:t>Edit Master text styles</a:t>
            </a:r>
          </a:p>
          <a:p>
            <a:pPr lvl="0"/>
            <a:endParaRPr lang="en-US" dirty="0"/>
          </a:p>
          <a:p>
            <a:pPr lvl="0"/>
            <a:r>
              <a:rPr lang="en-US" dirty="0"/>
              <a:t>test</a:t>
            </a:r>
          </a:p>
        </p:txBody>
      </p:sp>
      <p:sp>
        <p:nvSpPr>
          <p:cNvPr id="12" name="Text Placeholder 11"/>
          <p:cNvSpPr>
            <a:spLocks noGrp="1"/>
          </p:cNvSpPr>
          <p:nvPr>
            <p:ph type="body" sz="quarter" idx="14"/>
          </p:nvPr>
        </p:nvSpPr>
        <p:spPr>
          <a:xfrm>
            <a:off x="325067" y="6318243"/>
            <a:ext cx="1982788" cy="184151"/>
          </a:xfrm>
          <a:prstGeom prst="rect">
            <a:avLst/>
          </a:prstGeom>
        </p:spPr>
        <p:txBody>
          <a:bodyPr/>
          <a:lstStyle>
            <a:lvl1pPr>
              <a:lnSpc>
                <a:spcPts val="600"/>
              </a:lnSpc>
              <a:defRPr sz="10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789665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image blue 6">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B00EB2E-87F1-4B88-B830-8514C1A003EA}"/>
              </a:ext>
            </a:extLst>
          </p:cNvPr>
          <p:cNvSpPr txBox="1">
            <a:spLocks/>
          </p:cNvSpPr>
          <p:nvPr userDrawn="1"/>
        </p:nvSpPr>
        <p:spPr>
          <a:xfrm>
            <a:off x="2965450" y="1551518"/>
            <a:ext cx="5360988" cy="4176183"/>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sz="1400" dirty="0"/>
          </a:p>
        </p:txBody>
      </p:sp>
      <p:sp>
        <p:nvSpPr>
          <p:cNvPr id="11" name="Title 1"/>
          <p:cNvSpPr>
            <a:spLocks noGrp="1"/>
          </p:cNvSpPr>
          <p:nvPr>
            <p:ph type="title"/>
          </p:nvPr>
        </p:nvSpPr>
        <p:spPr>
          <a:xfrm>
            <a:off x="441820" y="336986"/>
            <a:ext cx="5360775" cy="1644223"/>
          </a:xfrm>
          <a:prstGeom prst="rect">
            <a:avLst/>
          </a:prstGeom>
        </p:spPr>
        <p:txBody>
          <a:bodyPr vert="horz"/>
          <a:lstStyle>
            <a:lvl1pPr>
              <a:defRPr sz="2800" baseline="0">
                <a:solidFill>
                  <a:schemeClr val="accent2"/>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441325" y="2262717"/>
            <a:ext cx="5295596" cy="3774016"/>
          </a:xfrm>
          <a:prstGeom prst="rect">
            <a:avLst/>
          </a:prstGeom>
        </p:spPr>
        <p:txBody>
          <a:bodyPr/>
          <a:lstStyle>
            <a:lvl1pPr marL="0" indent="0">
              <a:buFont typeface="Arial" panose="020B0604020202020204" pitchFamily="34" charset="0"/>
              <a:buNone/>
              <a:defRPr sz="1400">
                <a:solidFill>
                  <a:schemeClr val="tx1"/>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dirty="0"/>
              <a:t>Edit Master text styles</a:t>
            </a:r>
          </a:p>
          <a:p>
            <a:pPr lvl="0"/>
            <a:endParaRPr lang="en-US" dirty="0"/>
          </a:p>
          <a:p>
            <a:pPr lvl="0"/>
            <a:r>
              <a:rPr lang="en-US" dirty="0"/>
              <a:t>test</a:t>
            </a:r>
          </a:p>
        </p:txBody>
      </p:sp>
      <p:sp>
        <p:nvSpPr>
          <p:cNvPr id="12" name="Text Placeholder 11"/>
          <p:cNvSpPr>
            <a:spLocks noGrp="1"/>
          </p:cNvSpPr>
          <p:nvPr>
            <p:ph type="body" sz="quarter" idx="14"/>
          </p:nvPr>
        </p:nvSpPr>
        <p:spPr>
          <a:xfrm>
            <a:off x="325067" y="6318243"/>
            <a:ext cx="1982788" cy="184151"/>
          </a:xfrm>
          <a:prstGeom prst="rect">
            <a:avLst/>
          </a:prstGeom>
        </p:spPr>
        <p:txBody>
          <a:bodyPr/>
          <a:lstStyle>
            <a:lvl1pPr>
              <a:lnSpc>
                <a:spcPts val="600"/>
              </a:lnSpc>
              <a:defRPr sz="10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371575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itle and two content">
    <p:spTree>
      <p:nvGrpSpPr>
        <p:cNvPr id="1" name=""/>
        <p:cNvGrpSpPr/>
        <p:nvPr/>
      </p:nvGrpSpPr>
      <p:grpSpPr>
        <a:xfrm>
          <a:off x="0" y="0"/>
          <a:ext cx="0" cy="0"/>
          <a:chOff x="0" y="0"/>
          <a:chExt cx="0" cy="0"/>
        </a:xfrm>
      </p:grpSpPr>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image blue 10">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AD3B1B4-C9F6-4427-B4F3-AE8A97D128E5}"/>
              </a:ext>
            </a:extLst>
          </p:cNvPr>
          <p:cNvSpPr txBox="1">
            <a:spLocks/>
          </p:cNvSpPr>
          <p:nvPr userDrawn="1"/>
        </p:nvSpPr>
        <p:spPr>
          <a:xfrm>
            <a:off x="2965450" y="1551518"/>
            <a:ext cx="5360988" cy="4176183"/>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sz="1400" dirty="0"/>
          </a:p>
        </p:txBody>
      </p:sp>
      <p:sp>
        <p:nvSpPr>
          <p:cNvPr id="11" name="Title 1"/>
          <p:cNvSpPr>
            <a:spLocks noGrp="1"/>
          </p:cNvSpPr>
          <p:nvPr>
            <p:ph type="title"/>
          </p:nvPr>
        </p:nvSpPr>
        <p:spPr>
          <a:xfrm>
            <a:off x="441820" y="336986"/>
            <a:ext cx="5360775" cy="1644223"/>
          </a:xfrm>
          <a:prstGeom prst="rect">
            <a:avLst/>
          </a:prstGeom>
        </p:spPr>
        <p:txBody>
          <a:bodyPr vert="horz"/>
          <a:lstStyle>
            <a:lvl1pPr>
              <a:defRPr sz="2800" baseline="0">
                <a:solidFill>
                  <a:schemeClr val="accent2"/>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441325" y="2262717"/>
            <a:ext cx="5295596" cy="3774016"/>
          </a:xfrm>
          <a:prstGeom prst="rect">
            <a:avLst/>
          </a:prstGeom>
        </p:spPr>
        <p:txBody>
          <a:bodyPr/>
          <a:lstStyle>
            <a:lvl1pPr marL="0" indent="0">
              <a:buFont typeface="Arial" panose="020B0604020202020204" pitchFamily="34" charset="0"/>
              <a:buNone/>
              <a:defRPr sz="1400">
                <a:solidFill>
                  <a:schemeClr val="tx1"/>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dirty="0"/>
              <a:t>Edit Master text styles</a:t>
            </a:r>
          </a:p>
          <a:p>
            <a:pPr lvl="0"/>
            <a:endParaRPr lang="en-US" dirty="0"/>
          </a:p>
          <a:p>
            <a:pPr lvl="0"/>
            <a:r>
              <a:rPr lang="en-US" dirty="0"/>
              <a:t>test</a:t>
            </a:r>
          </a:p>
        </p:txBody>
      </p:sp>
      <p:sp>
        <p:nvSpPr>
          <p:cNvPr id="12" name="Text Placeholder 11"/>
          <p:cNvSpPr>
            <a:spLocks noGrp="1"/>
          </p:cNvSpPr>
          <p:nvPr>
            <p:ph type="body" sz="quarter" idx="14"/>
          </p:nvPr>
        </p:nvSpPr>
        <p:spPr>
          <a:xfrm>
            <a:off x="325067" y="6318243"/>
            <a:ext cx="1982788" cy="184151"/>
          </a:xfrm>
          <a:prstGeom prst="rect">
            <a:avLst/>
          </a:prstGeom>
        </p:spPr>
        <p:txBody>
          <a:bodyPr/>
          <a:lstStyle>
            <a:lvl1pPr>
              <a:lnSpc>
                <a:spcPts val="600"/>
              </a:lnSpc>
              <a:defRPr sz="10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3956525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18544" y="2277803"/>
            <a:ext cx="3701116" cy="1060405"/>
          </a:xfrm>
          <a:prstGeom prst="rect">
            <a:avLst/>
          </a:prstGeom>
        </p:spPr>
        <p:txBody>
          <a:bodyPr vert="horz"/>
          <a:lstStyle>
            <a:lvl1pPr>
              <a:defRPr sz="4000" baseline="0">
                <a:solidFill>
                  <a:schemeClr val="bg1"/>
                </a:solidFill>
              </a:defRPr>
            </a:lvl1pPr>
          </a:lstStyle>
          <a:p>
            <a:r>
              <a:rPr lang="en-US" dirty="0"/>
              <a:t>Text goes</a:t>
            </a:r>
            <a:br>
              <a:rPr lang="en-US" dirty="0"/>
            </a:br>
            <a:r>
              <a:rPr lang="en-US" dirty="0"/>
              <a:t>here</a:t>
            </a:r>
          </a:p>
        </p:txBody>
      </p:sp>
    </p:spTree>
    <p:extLst>
      <p:ext uri="{BB962C8B-B14F-4D97-AF65-F5344CB8AC3E}">
        <p14:creationId xmlns:p14="http://schemas.microsoft.com/office/powerpoint/2010/main" val="154778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37651"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697781" y="2549669"/>
            <a:ext cx="6858000" cy="563231"/>
          </a:xfrm>
        </p:spPr>
        <p:txBody>
          <a:bodyPr anchor="t" anchorCtr="0">
            <a:spAutoFit/>
          </a:bodyPr>
          <a:lstStyle>
            <a:lvl1pPr algn="l">
              <a:defRPr sz="255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697781" y="4156220"/>
            <a:ext cx="6858000" cy="369332"/>
          </a:xfrm>
        </p:spPr>
        <p:txBody>
          <a:bodyPr>
            <a:spAutoFit/>
          </a:bodyPr>
          <a:lstStyle>
            <a:lvl1pPr marL="0" indent="0" algn="l">
              <a:buNone/>
              <a:defRPr sz="15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697706" y="5671367"/>
            <a:ext cx="3043238" cy="286232"/>
          </a:xfrm>
        </p:spPr>
        <p:txBody>
          <a:bodyPr anchor="b" anchorCtr="0">
            <a:sp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t>Published DD Month YYYY</a:t>
            </a:r>
          </a:p>
        </p:txBody>
      </p:sp>
    </p:spTree>
    <p:extLst>
      <p:ext uri="{BB962C8B-B14F-4D97-AF65-F5344CB8AC3E}">
        <p14:creationId xmlns:p14="http://schemas.microsoft.com/office/powerpoint/2010/main" val="3673933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270001" y="360001"/>
            <a:ext cx="8584622" cy="844839"/>
          </a:xfrm>
        </p:spPr>
        <p:txBody>
          <a:bodyPr anchor="t" anchorCtr="0">
            <a:normAutofit/>
          </a:bodyPr>
          <a:lstStyle>
            <a:lvl1pPr>
              <a:defRPr lang="en-GB" sz="24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270000" y="1440000"/>
            <a:ext cx="8584622" cy="4351338"/>
          </a:xfrm>
        </p:spPr>
        <p:txBody>
          <a:bodyPr/>
          <a:lstStyle>
            <a:lvl1pPr marL="0" indent="0">
              <a:spcBef>
                <a:spcPts val="0"/>
              </a:spcBef>
              <a:spcAft>
                <a:spcPts val="900"/>
              </a:spcAft>
              <a:buNone/>
              <a:defRPr lang="en-US" sz="1575" b="1" kern="1200" dirty="0">
                <a:solidFill>
                  <a:schemeClr val="tx1"/>
                </a:solidFill>
                <a:latin typeface="+mn-lt"/>
                <a:ea typeface="+mn-ea"/>
                <a:cs typeface="+mn-cs"/>
              </a:defRPr>
            </a:lvl1pPr>
            <a:lvl2pPr marL="0" indent="0">
              <a:spcBef>
                <a:spcPts val="0"/>
              </a:spcBef>
              <a:spcAft>
                <a:spcPts val="450"/>
              </a:spcAft>
              <a:buNone/>
              <a:defRPr lang="en-US" sz="1200" b="1" kern="1200" dirty="0">
                <a:solidFill>
                  <a:schemeClr val="tx1"/>
                </a:solidFill>
                <a:latin typeface="+mn-lt"/>
                <a:ea typeface="+mn-ea"/>
                <a:cs typeface="+mn-cs"/>
              </a:defRPr>
            </a:lvl2pPr>
            <a:lvl3pPr marL="0" indent="0">
              <a:lnSpc>
                <a:spcPct val="90000"/>
              </a:lnSpc>
              <a:spcBef>
                <a:spcPts val="0"/>
              </a:spcBef>
              <a:spcAft>
                <a:spcPts val="450"/>
              </a:spcAft>
              <a:buNone/>
              <a:defRPr lang="en-US" sz="1200" kern="1200" dirty="0">
                <a:solidFill>
                  <a:schemeClr val="tx1"/>
                </a:solidFill>
                <a:latin typeface="+mn-lt"/>
                <a:ea typeface="+mn-ea"/>
                <a:cs typeface="+mn-cs"/>
              </a:defRPr>
            </a:lvl3pPr>
            <a:lvl4pPr marL="0" indent="-171450">
              <a:defRPr lang="en-US" sz="1200" kern="1200" dirty="0">
                <a:solidFill>
                  <a:schemeClr val="tx1"/>
                </a:solidFill>
                <a:latin typeface="+mn-lt"/>
                <a:ea typeface="+mn-ea"/>
                <a:cs typeface="+mn-cs"/>
              </a:defRPr>
            </a:lvl4pPr>
            <a:lvl5pPr marL="345600" indent="-171450">
              <a:defRPr lang="en-GB" sz="1200" kern="1200" dirty="0">
                <a:solidFill>
                  <a:schemeClr val="tx1"/>
                </a:solidFill>
                <a:latin typeface="+mn-lt"/>
                <a:ea typeface="+mn-ea"/>
                <a:cs typeface="+mn-cs"/>
              </a:defRPr>
            </a:lvl5pPr>
          </a:lstStyle>
          <a:p>
            <a:pPr marL="0" lvl="0" indent="0" algn="l" defTabSz="685800" rtl="0" eaLnBrk="1" latinLnBrk="0" hangingPunct="1">
              <a:lnSpc>
                <a:spcPct val="90000"/>
              </a:lnSpc>
              <a:spcBef>
                <a:spcPts val="0"/>
              </a:spcBef>
              <a:spcAft>
                <a:spcPts val="900"/>
              </a:spcAft>
              <a:buFont typeface="Arial" panose="020B0604020202020204" pitchFamily="34" charset="0"/>
              <a:buNone/>
            </a:pPr>
            <a:r>
              <a:rPr lang="en-US"/>
              <a:t>Heading 1</a:t>
            </a:r>
          </a:p>
          <a:p>
            <a:pPr marL="0" lvl="1" indent="0" algn="l" defTabSz="685800" rtl="0" eaLnBrk="1" latinLnBrk="0" hangingPunct="1">
              <a:lnSpc>
                <a:spcPct val="90000"/>
              </a:lnSpc>
              <a:spcBef>
                <a:spcPts val="0"/>
              </a:spcBef>
              <a:spcAft>
                <a:spcPts val="450"/>
              </a:spcAft>
              <a:buFont typeface="Arial" panose="020B0604020202020204" pitchFamily="34" charset="0"/>
              <a:buNone/>
            </a:pPr>
            <a:r>
              <a:rPr lang="en-US"/>
              <a:t>Heading 2</a:t>
            </a:r>
          </a:p>
          <a:p>
            <a:pPr marL="0" lvl="2" indent="0" algn="l" defTabSz="685800" rtl="0" eaLnBrk="1" latinLnBrk="0" hangingPunct="1">
              <a:lnSpc>
                <a:spcPct val="90000"/>
              </a:lnSpc>
              <a:spcBef>
                <a:spcPts val="0"/>
              </a:spcBef>
              <a:spcAft>
                <a:spcPts val="450"/>
              </a:spcAft>
              <a:buFont typeface="Arial" panose="020B0604020202020204" pitchFamily="34" charset="0"/>
              <a:buNone/>
            </a:pPr>
            <a:r>
              <a:rPr lang="en-US"/>
              <a:t>Body copy</a:t>
            </a:r>
          </a:p>
          <a:p>
            <a:pPr marL="0" lvl="3" indent="-171450" algn="l" defTabSz="685800" rtl="0" eaLnBrk="1" latinLnBrk="0" hangingPunct="1">
              <a:lnSpc>
                <a:spcPct val="90000"/>
              </a:lnSpc>
              <a:spcBef>
                <a:spcPts val="375"/>
              </a:spcBef>
              <a:buFont typeface="Arial" panose="020B0604020202020204" pitchFamily="34" charset="0"/>
              <a:buChar char="•"/>
            </a:pPr>
            <a:r>
              <a:rPr lang="en-US"/>
              <a:t>Bullet</a:t>
            </a:r>
          </a:p>
          <a:p>
            <a:pPr marL="345600" lvl="4" indent="-171450" algn="l" defTabSz="685800" rtl="0" eaLnBrk="1" latinLnBrk="0" hangingPunct="1">
              <a:lnSpc>
                <a:spcPct val="90000"/>
              </a:lnSpc>
              <a:spcBef>
                <a:spcPts val="375"/>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585472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09C011-6F69-4226-B5C9-CC57D7F2543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2274287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09C011-6F69-4226-B5C9-CC57D7F2543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513566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09C011-6F69-4226-B5C9-CC57D7F2543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1460079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09C011-6F69-4226-B5C9-CC57D7F25431}"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365744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09C011-6F69-4226-B5C9-CC57D7F25431}" type="datetimeFigureOut">
              <a:rPr lang="en-GB" smtClean="0"/>
              <a:t>16/11/2023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4389740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09C011-6F69-4226-B5C9-CC57D7F25431}" type="datetimeFigureOut">
              <a:rPr lang="en-GB" smtClean="0"/>
              <a:t>16/11/2023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2208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PS_Title Slid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163983-D991-4DBA-A2E7-A1C185C3BC96}"/>
              </a:ext>
            </a:extLst>
          </p:cNvPr>
          <p:cNvSpPr/>
          <p:nvPr userDrawn="1"/>
        </p:nvSpPr>
        <p:spPr>
          <a:xfrm>
            <a:off x="1" y="1"/>
            <a:ext cx="6596405" cy="6856567"/>
          </a:xfrm>
          <a:prstGeom prst="rect">
            <a:avLst/>
          </a:prstGeom>
          <a:gradFill>
            <a:gsLst>
              <a:gs pos="0">
                <a:schemeClr val="tx1">
                  <a:alpha val="8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351110" y="1359806"/>
            <a:ext cx="4047862" cy="1339671"/>
          </a:xfrm>
        </p:spPr>
        <p:txBody>
          <a:bodyPr bIns="468000" anchor="t" anchorCtr="0"/>
          <a:lstStyle>
            <a:lvl1pPr algn="l">
              <a:lnSpc>
                <a:spcPts val="2925"/>
              </a:lnSpc>
              <a:defRPr sz="2775" b="1" i="0" cap="all" baseline="0">
                <a:solidFill>
                  <a:schemeClr val="bg1"/>
                </a:solidFill>
                <a:latin typeface="Arial Black" panose="020B0604020202020204" pitchFamily="34" charset="0"/>
                <a:cs typeface="Arial Black" panose="020B0604020202020204" pitchFamily="34" charset="0"/>
              </a:defRPr>
            </a:lvl1pPr>
          </a:lstStyle>
          <a:p>
            <a:r>
              <a:rPr lang="en-GB" dirty="0"/>
              <a:t>Presentation title lorem ipsum </a:t>
            </a:r>
            <a:r>
              <a:rPr lang="en-GB" dirty="0" err="1"/>
              <a:t>dolor</a:t>
            </a:r>
            <a:r>
              <a:rPr lang="en-GB" dirty="0"/>
              <a:t> sit </a:t>
            </a:r>
            <a:r>
              <a:rPr lang="en-GB" dirty="0" err="1"/>
              <a:t>amet</a:t>
            </a:r>
            <a:br>
              <a:rPr lang="en-GB" dirty="0"/>
            </a:br>
            <a:endParaRPr lang="en-US" dirty="0"/>
          </a:p>
        </p:txBody>
      </p:sp>
      <p:sp>
        <p:nvSpPr>
          <p:cNvPr id="3" name="Subtitle 2">
            <a:extLst>
              <a:ext uri="{FF2B5EF4-FFF2-40B4-BE49-F238E27FC236}">
                <a16:creationId xmlns:a16="http://schemas.microsoft.com/office/drawing/2014/main" id="{C9DF625E-BAE2-041C-DC94-FFB135E85203}"/>
              </a:ext>
            </a:extLst>
          </p:cNvPr>
          <p:cNvSpPr>
            <a:spLocks noGrp="1"/>
          </p:cNvSpPr>
          <p:nvPr>
            <p:ph type="subTitle" idx="1" hasCustomPrompt="1"/>
          </p:nvPr>
        </p:nvSpPr>
        <p:spPr>
          <a:xfrm>
            <a:off x="351110" y="3121472"/>
            <a:ext cx="4047862" cy="1697630"/>
          </a:xfrm>
        </p:spPr>
        <p:txBody>
          <a:bodyPr/>
          <a:lstStyle>
            <a:lvl1pPr marL="0" indent="0" algn="l">
              <a:lnSpc>
                <a:spcPts val="1800"/>
              </a:lnSpc>
              <a:buNone/>
              <a:defRPr sz="15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F178E5F3-E1D7-8BAF-0474-33E46E0260DE}"/>
              </a:ext>
            </a:extLst>
          </p:cNvPr>
          <p:cNvPicPr>
            <a:picLocks noChangeAspect="1"/>
          </p:cNvPicPr>
          <p:nvPr userDrawn="1"/>
        </p:nvPicPr>
        <p:blipFill>
          <a:blip r:embed="rId3"/>
          <a:stretch>
            <a:fillRect/>
          </a:stretch>
        </p:blipFill>
        <p:spPr>
          <a:xfrm>
            <a:off x="6548146" y="6255850"/>
            <a:ext cx="2248193" cy="306392"/>
          </a:xfrm>
          <a:prstGeom prst="rect">
            <a:avLst/>
          </a:prstGeom>
        </p:spPr>
      </p:pic>
      <p:pic>
        <p:nvPicPr>
          <p:cNvPr id="10" name="Picture 9">
            <a:extLst>
              <a:ext uri="{FF2B5EF4-FFF2-40B4-BE49-F238E27FC236}">
                <a16:creationId xmlns:a16="http://schemas.microsoft.com/office/drawing/2014/main" id="{9694122B-01D3-005A-9659-BF05610D3071}"/>
              </a:ext>
            </a:extLst>
          </p:cNvPr>
          <p:cNvPicPr>
            <a:picLocks noChangeAspect="1"/>
          </p:cNvPicPr>
          <p:nvPr userDrawn="1"/>
        </p:nvPicPr>
        <p:blipFill>
          <a:blip r:embed="rId4"/>
          <a:stretch>
            <a:fillRect/>
          </a:stretch>
        </p:blipFill>
        <p:spPr>
          <a:xfrm>
            <a:off x="193172" y="6217738"/>
            <a:ext cx="1061747" cy="381443"/>
          </a:xfrm>
          <a:prstGeom prst="rect">
            <a:avLst/>
          </a:prstGeom>
        </p:spPr>
      </p:pic>
      <p:sp>
        <p:nvSpPr>
          <p:cNvPr id="13" name="Text Placeholder 11">
            <a:extLst>
              <a:ext uri="{FF2B5EF4-FFF2-40B4-BE49-F238E27FC236}">
                <a16:creationId xmlns:a16="http://schemas.microsoft.com/office/drawing/2014/main" id="{D088D0F1-DB92-6FD3-6228-B6CD7958F582}"/>
              </a:ext>
            </a:extLst>
          </p:cNvPr>
          <p:cNvSpPr>
            <a:spLocks noGrp="1"/>
          </p:cNvSpPr>
          <p:nvPr>
            <p:ph type="body" sz="quarter" idx="11" hasCustomPrompt="1"/>
          </p:nvPr>
        </p:nvSpPr>
        <p:spPr>
          <a:xfrm>
            <a:off x="351107" y="5082059"/>
            <a:ext cx="4047862" cy="243356"/>
          </a:xfrm>
        </p:spPr>
        <p:txBody>
          <a:bodyPr anchor="t" anchorCtr="0"/>
          <a:lstStyle>
            <a:lvl1pPr marL="0" indent="0">
              <a:spcBef>
                <a:spcPts val="0"/>
              </a:spcBef>
              <a:spcAft>
                <a:spcPts val="0"/>
              </a:spcAft>
              <a:defRPr b="0" baseline="0">
                <a:solidFill>
                  <a:schemeClr val="bg1"/>
                </a:solidFill>
              </a:defRPr>
            </a:lvl1pPr>
            <a:lvl2pPr marL="0">
              <a:lnSpc>
                <a:spcPts val="1425"/>
              </a:lnSpc>
              <a:spcAft>
                <a:spcPts val="0"/>
              </a:spcAft>
              <a:defRPr sz="825" baseline="0">
                <a:solidFill>
                  <a:schemeClr val="bg1"/>
                </a:solidFill>
              </a:defRPr>
            </a:lvl2pPr>
          </a:lstStyle>
          <a:p>
            <a:pPr lvl="0"/>
            <a:r>
              <a:rPr lang="en-GB" dirty="0"/>
              <a:t>Author name/department</a:t>
            </a:r>
          </a:p>
        </p:txBody>
      </p:sp>
      <p:sp>
        <p:nvSpPr>
          <p:cNvPr id="23" name="Text Placeholder 11">
            <a:extLst>
              <a:ext uri="{FF2B5EF4-FFF2-40B4-BE49-F238E27FC236}">
                <a16:creationId xmlns:a16="http://schemas.microsoft.com/office/drawing/2014/main" id="{D0D7F5BC-22BB-87B7-94D4-CE8A23624912}"/>
              </a:ext>
            </a:extLst>
          </p:cNvPr>
          <p:cNvSpPr>
            <a:spLocks noGrp="1"/>
          </p:cNvSpPr>
          <p:nvPr>
            <p:ph type="body" sz="quarter" idx="13" hasCustomPrompt="1"/>
          </p:nvPr>
        </p:nvSpPr>
        <p:spPr>
          <a:xfrm>
            <a:off x="351106" y="674910"/>
            <a:ext cx="4047862" cy="194415"/>
          </a:xfrm>
        </p:spPr>
        <p:txBody>
          <a:bodyPr anchor="t" anchorCtr="0"/>
          <a:lstStyle>
            <a:lvl1pPr marL="0" indent="0">
              <a:lnSpc>
                <a:spcPts val="1163"/>
              </a:lnSpc>
              <a:spcBef>
                <a:spcPts val="0"/>
              </a:spcBef>
              <a:spcAft>
                <a:spcPts val="0"/>
              </a:spcAft>
              <a:defRPr sz="900" b="0" baseline="0">
                <a:solidFill>
                  <a:schemeClr val="bg1"/>
                </a:solidFill>
              </a:defRPr>
            </a:lvl1pPr>
            <a:lvl2pPr marL="0">
              <a:lnSpc>
                <a:spcPts val="1425"/>
              </a:lnSpc>
              <a:spcAft>
                <a:spcPts val="0"/>
              </a:spcAft>
              <a:defRPr sz="825" baseline="0">
                <a:solidFill>
                  <a:schemeClr val="bg1"/>
                </a:solidFill>
              </a:defRPr>
            </a:lvl2pPr>
          </a:lstStyle>
          <a:p>
            <a:pPr lvl="0"/>
            <a:r>
              <a:rPr lang="en-GB" dirty="0"/>
              <a:t>00/00/00</a:t>
            </a:r>
          </a:p>
        </p:txBody>
      </p:sp>
      <p:sp>
        <p:nvSpPr>
          <p:cNvPr id="25" name="Text Placeholder 11">
            <a:extLst>
              <a:ext uri="{FF2B5EF4-FFF2-40B4-BE49-F238E27FC236}">
                <a16:creationId xmlns:a16="http://schemas.microsoft.com/office/drawing/2014/main" id="{1F987A5A-3F8F-92A9-B830-5FA7A377BC5A}"/>
              </a:ext>
            </a:extLst>
          </p:cNvPr>
          <p:cNvSpPr>
            <a:spLocks noGrp="1"/>
          </p:cNvSpPr>
          <p:nvPr>
            <p:ph type="body" sz="quarter" idx="14" hasCustomPrompt="1"/>
          </p:nvPr>
        </p:nvSpPr>
        <p:spPr>
          <a:xfrm>
            <a:off x="351107" y="5351171"/>
            <a:ext cx="4047862" cy="195825"/>
          </a:xfrm>
        </p:spPr>
        <p:txBody>
          <a:bodyPr anchor="t" anchorCtr="0"/>
          <a:lstStyle>
            <a:lvl1pPr marL="0" indent="0">
              <a:lnSpc>
                <a:spcPts val="1163"/>
              </a:lnSpc>
              <a:spcBef>
                <a:spcPts val="0"/>
              </a:spcBef>
              <a:spcAft>
                <a:spcPts val="0"/>
              </a:spcAft>
              <a:defRPr sz="825" b="0" baseline="0">
                <a:solidFill>
                  <a:schemeClr val="bg1"/>
                </a:solidFill>
              </a:defRPr>
            </a:lvl1pPr>
            <a:lvl2pPr marL="0">
              <a:lnSpc>
                <a:spcPts val="1163"/>
              </a:lnSpc>
              <a:spcAft>
                <a:spcPts val="0"/>
              </a:spcAft>
              <a:defRPr sz="825" baseline="0">
                <a:solidFill>
                  <a:schemeClr val="tx1"/>
                </a:solidFill>
              </a:defRPr>
            </a:lvl2pPr>
          </a:lstStyle>
          <a:p>
            <a:pPr lvl="0"/>
            <a:r>
              <a:rPr lang="en-GB" dirty="0"/>
              <a:t>Operation  |  Taskforce  |  Unit</a:t>
            </a:r>
          </a:p>
        </p:txBody>
      </p:sp>
    </p:spTree>
    <p:extLst>
      <p:ext uri="{BB962C8B-B14F-4D97-AF65-F5344CB8AC3E}">
        <p14:creationId xmlns:p14="http://schemas.microsoft.com/office/powerpoint/2010/main" val="1643973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9C011-6F69-4226-B5C9-CC57D7F25431}" type="datetimeFigureOut">
              <a:rPr lang="en-GB" smtClean="0"/>
              <a:t>16/11/2023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19779060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09C011-6F69-4226-B5C9-CC57D7F25431}"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4225534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09C011-6F69-4226-B5C9-CC57D7F25431}"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1893998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09C011-6F69-4226-B5C9-CC57D7F2543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22105563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09C011-6F69-4226-B5C9-CC57D7F2543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t>‹#›</a:t>
            </a:fld>
            <a:endParaRPr lang="en-GB"/>
          </a:p>
        </p:txBody>
      </p:sp>
    </p:spTree>
    <p:extLst>
      <p:ext uri="{BB962C8B-B14F-4D97-AF65-F5344CB8AC3E}">
        <p14:creationId xmlns:p14="http://schemas.microsoft.com/office/powerpoint/2010/main" val="2883335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IOPC Time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F152C8D-F8DD-FF48-9E0B-AA8D77549AF9}"/>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149F886-DC47-A74C-A99A-116802BB94CD}"/>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TextBox 4">
            <a:extLst>
              <a:ext uri="{FF2B5EF4-FFF2-40B4-BE49-F238E27FC236}">
                <a16:creationId xmlns:a16="http://schemas.microsoft.com/office/drawing/2014/main" id="{37C7674B-D335-0344-A5A8-95DD7053F7F3}"/>
              </a:ext>
            </a:extLst>
          </p:cNvPr>
          <p:cNvSpPr txBox="1"/>
          <p:nvPr userDrawn="1"/>
        </p:nvSpPr>
        <p:spPr>
          <a:xfrm>
            <a:off x="797114" y="699195"/>
            <a:ext cx="4510537" cy="415498"/>
          </a:xfrm>
          <a:prstGeom prst="rect">
            <a:avLst/>
          </a:prstGeom>
          <a:noFill/>
        </p:spPr>
        <p:txBody>
          <a:bodyPr wrap="square" lIns="0" tIns="0" rIns="0" bIns="0" rtlCol="0">
            <a:spAutoFit/>
          </a:bodyPr>
          <a:lstStyle/>
          <a:p>
            <a:r>
              <a:rPr lang="en-US" sz="2700" b="1" dirty="0">
                <a:solidFill>
                  <a:srgbClr val="373A36"/>
                </a:solidFill>
                <a:latin typeface="Arial" panose="020B0604020202020204" pitchFamily="34" charset="0"/>
                <a:cs typeface="Arial" panose="020B0604020202020204" pitchFamily="34" charset="0"/>
              </a:rPr>
              <a:t>History of the IOPC</a:t>
            </a:r>
          </a:p>
        </p:txBody>
      </p:sp>
      <p:sp>
        <p:nvSpPr>
          <p:cNvPr id="6" name="Rectangle 5">
            <a:extLst>
              <a:ext uri="{FF2B5EF4-FFF2-40B4-BE49-F238E27FC236}">
                <a16:creationId xmlns:a16="http://schemas.microsoft.com/office/drawing/2014/main" id="{4C215E0F-2CB0-0A48-BEE0-C69B57782C26}"/>
              </a:ext>
            </a:extLst>
          </p:cNvPr>
          <p:cNvSpPr/>
          <p:nvPr userDrawn="1"/>
        </p:nvSpPr>
        <p:spPr>
          <a:xfrm>
            <a:off x="246888" y="3590087"/>
            <a:ext cx="8897112"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chemeClr val="tx1">
                  <a:lumMod val="85000"/>
                  <a:lumOff val="15000"/>
                </a:schemeClr>
              </a:solidFill>
            </a:endParaRPr>
          </a:p>
        </p:txBody>
      </p:sp>
      <p:pic>
        <p:nvPicPr>
          <p:cNvPr id="7" name="Graphic 6">
            <a:extLst>
              <a:ext uri="{FF2B5EF4-FFF2-40B4-BE49-F238E27FC236}">
                <a16:creationId xmlns:a16="http://schemas.microsoft.com/office/drawing/2014/main" id="{CEE009D1-3A08-F34B-9ADA-96FD6C84DD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069" y="3621836"/>
            <a:ext cx="1194511" cy="1825320"/>
          </a:xfrm>
          <a:prstGeom prst="rect">
            <a:avLst/>
          </a:prstGeom>
        </p:spPr>
      </p:pic>
      <p:pic>
        <p:nvPicPr>
          <p:cNvPr id="8" name="Graphic 7">
            <a:extLst>
              <a:ext uri="{FF2B5EF4-FFF2-40B4-BE49-F238E27FC236}">
                <a16:creationId xmlns:a16="http://schemas.microsoft.com/office/drawing/2014/main" id="{1E902CBD-34AC-3542-A909-3F545827E5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53114" y="2049769"/>
            <a:ext cx="1308131" cy="1563176"/>
          </a:xfrm>
          <a:prstGeom prst="rect">
            <a:avLst/>
          </a:prstGeom>
        </p:spPr>
      </p:pic>
      <p:pic>
        <p:nvPicPr>
          <p:cNvPr id="9" name="Graphic 8">
            <a:extLst>
              <a:ext uri="{FF2B5EF4-FFF2-40B4-BE49-F238E27FC236}">
                <a16:creationId xmlns:a16="http://schemas.microsoft.com/office/drawing/2014/main" id="{C90785E2-524B-C640-8073-CB6FF933B5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87500" y="3612945"/>
            <a:ext cx="1449518" cy="1771633"/>
          </a:xfrm>
          <a:prstGeom prst="rect">
            <a:avLst/>
          </a:prstGeom>
        </p:spPr>
      </p:pic>
      <p:pic>
        <p:nvPicPr>
          <p:cNvPr id="10" name="Graphic 9">
            <a:extLst>
              <a:ext uri="{FF2B5EF4-FFF2-40B4-BE49-F238E27FC236}">
                <a16:creationId xmlns:a16="http://schemas.microsoft.com/office/drawing/2014/main" id="{5ED87269-2A2B-8C4D-ABCC-C317E0A77AB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086219" y="1877605"/>
            <a:ext cx="641725" cy="1727720"/>
          </a:xfrm>
          <a:prstGeom prst="rect">
            <a:avLst/>
          </a:prstGeom>
        </p:spPr>
      </p:pic>
      <p:pic>
        <p:nvPicPr>
          <p:cNvPr id="11" name="Graphic 10">
            <a:extLst>
              <a:ext uri="{FF2B5EF4-FFF2-40B4-BE49-F238E27FC236}">
                <a16:creationId xmlns:a16="http://schemas.microsoft.com/office/drawing/2014/main" id="{61EFD4F8-0E7C-3E4B-9F26-2CB0FF16B54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905444" y="2072528"/>
            <a:ext cx="1206660" cy="1540417"/>
          </a:xfrm>
          <a:prstGeom prst="rect">
            <a:avLst/>
          </a:prstGeom>
        </p:spPr>
      </p:pic>
      <p:pic>
        <p:nvPicPr>
          <p:cNvPr id="12" name="Graphic 11">
            <a:extLst>
              <a:ext uri="{FF2B5EF4-FFF2-40B4-BE49-F238E27FC236}">
                <a16:creationId xmlns:a16="http://schemas.microsoft.com/office/drawing/2014/main" id="{DE6B422D-D50D-C04C-A0BF-5688602E04E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800082" y="897954"/>
            <a:ext cx="1456222" cy="2714990"/>
          </a:xfrm>
          <a:prstGeom prst="rect">
            <a:avLst/>
          </a:prstGeom>
        </p:spPr>
      </p:pic>
      <p:pic>
        <p:nvPicPr>
          <p:cNvPr id="13" name="Picture 12">
            <a:extLst>
              <a:ext uri="{FF2B5EF4-FFF2-40B4-BE49-F238E27FC236}">
                <a16:creationId xmlns:a16="http://schemas.microsoft.com/office/drawing/2014/main" id="{DBAE2291-A663-0243-BB13-BE3006305980}"/>
              </a:ext>
            </a:extLst>
          </p:cNvPr>
          <p:cNvPicPr>
            <a:picLocks noChangeAspect="1"/>
          </p:cNvPicPr>
          <p:nvPr userDrawn="1"/>
        </p:nvPicPr>
        <p:blipFill>
          <a:blip r:embed="rId14"/>
          <a:stretch>
            <a:fillRect/>
          </a:stretch>
        </p:blipFill>
        <p:spPr>
          <a:xfrm>
            <a:off x="5289605" y="2102249"/>
            <a:ext cx="1234697" cy="1470326"/>
          </a:xfrm>
          <a:prstGeom prst="rect">
            <a:avLst/>
          </a:prstGeom>
        </p:spPr>
      </p:pic>
      <p:pic>
        <p:nvPicPr>
          <p:cNvPr id="14" name="Graphic 13">
            <a:extLst>
              <a:ext uri="{FF2B5EF4-FFF2-40B4-BE49-F238E27FC236}">
                <a16:creationId xmlns:a16="http://schemas.microsoft.com/office/drawing/2014/main" id="{5ADB2552-9339-4A44-9F7A-7A9E9329419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678642" y="3611313"/>
            <a:ext cx="1328725" cy="1932691"/>
          </a:xfrm>
          <a:prstGeom prst="rect">
            <a:avLst/>
          </a:prstGeom>
        </p:spPr>
      </p:pic>
      <p:pic>
        <p:nvPicPr>
          <p:cNvPr id="15" name="Graphic 14">
            <a:extLst>
              <a:ext uri="{FF2B5EF4-FFF2-40B4-BE49-F238E27FC236}">
                <a16:creationId xmlns:a16="http://schemas.microsoft.com/office/drawing/2014/main" id="{4497FF17-4EAF-4244-B907-4E7E6A569AA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635495" y="3625658"/>
            <a:ext cx="1261618" cy="1879005"/>
          </a:xfrm>
          <a:prstGeom prst="rect">
            <a:avLst/>
          </a:prstGeom>
        </p:spPr>
      </p:pic>
      <p:sp>
        <p:nvSpPr>
          <p:cNvPr id="16" name="Rectangle 15">
            <a:extLst>
              <a:ext uri="{FF2B5EF4-FFF2-40B4-BE49-F238E27FC236}">
                <a16:creationId xmlns:a16="http://schemas.microsoft.com/office/drawing/2014/main" id="{15DD71DA-355F-624A-81E4-7DE84D50DCC9}"/>
              </a:ext>
            </a:extLst>
          </p:cNvPr>
          <p:cNvSpPr/>
          <p:nvPr userDrawn="1"/>
        </p:nvSpPr>
        <p:spPr>
          <a:xfrm>
            <a:off x="0" y="0"/>
            <a:ext cx="2468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3382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7"/>
                                        </p:tgtEl>
                                      </p:cBhvr>
                                    </p:animEffect>
                                    <p:animScale>
                                      <p:cBhvr>
                                        <p:cTn id="9" dur="250" autoRev="1" fill="hold"/>
                                        <p:tgtEl>
                                          <p:spTgt spid="7"/>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26" presetClass="emph" presetSubtype="0" fill="hold"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26" presetClass="emph" presetSubtype="0" fill="hold"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26" presetClass="emph" presetSubtype="0" fill="hold" nodeType="withEffect">
                                  <p:stCondLst>
                                    <p:cond delay="0"/>
                                  </p:stCondLst>
                                  <p:childTnLst>
                                    <p:animEffect transition="out" filter="fade">
                                      <p:cBhvr>
                                        <p:cTn id="57" dur="500" tmFilter="0, 0; .2, .5; .8, .5; 1, 0"/>
                                        <p:tgtEl>
                                          <p:spTgt spid="14"/>
                                        </p:tgtEl>
                                      </p:cBhvr>
                                    </p:animEffect>
                                    <p:animScale>
                                      <p:cBhvr>
                                        <p:cTn id="58" dur="250" autoRev="1" fill="hold"/>
                                        <p:tgtEl>
                                          <p:spTgt spid="14"/>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26" presetClass="emph" presetSubtype="0" fill="hold" nodeType="withEffect">
                                  <p:stCondLst>
                                    <p:cond delay="0"/>
                                  </p:stCondLst>
                                  <p:childTnLst>
                                    <p:animEffect transition="out" filter="fade">
                                      <p:cBhvr>
                                        <p:cTn id="64" dur="500" tmFilter="0, 0; .2, .5; .8, .5; 1, 0"/>
                                        <p:tgtEl>
                                          <p:spTgt spid="15"/>
                                        </p:tgtEl>
                                      </p:cBhvr>
                                    </p:animEffect>
                                    <p:animScale>
                                      <p:cBhvr>
                                        <p:cTn id="65"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4350" y="3036137"/>
            <a:ext cx="7886700" cy="1325563"/>
          </a:xfrm>
        </p:spPr>
        <p:txBody>
          <a:bodyPr/>
          <a:lstStyle>
            <a:lvl1pPr>
              <a:defRPr>
                <a:solidFill>
                  <a:schemeClr val="bg1"/>
                </a:solidFill>
              </a:defRPr>
            </a:lvl1pPr>
          </a:lstStyle>
          <a:p>
            <a:r>
              <a:rPr lang="en-US" dirty="0"/>
              <a:t>Click to edit Master title style</a:t>
            </a:r>
            <a:endParaRPr lang="en-GB" dirty="0"/>
          </a:p>
        </p:txBody>
      </p:sp>
      <p:sp>
        <p:nvSpPr>
          <p:cNvPr id="6" name="Rectangle 5">
            <a:extLst>
              <a:ext uri="{FF2B5EF4-FFF2-40B4-BE49-F238E27FC236}">
                <a16:creationId xmlns:a16="http://schemas.microsoft.com/office/drawing/2014/main" id="{8F5A4D4C-9295-414A-A863-486B2D1E9258}"/>
              </a:ext>
            </a:extLst>
          </p:cNvPr>
          <p:cNvSpPr/>
          <p:nvPr userDrawn="1"/>
        </p:nvSpPr>
        <p:spPr>
          <a:xfrm>
            <a:off x="223284" y="1112364"/>
            <a:ext cx="8708065" cy="542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5A9AD14B-4764-4842-B9FE-0AF7F3C4BB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5136" y="338451"/>
            <a:ext cx="1645580" cy="442756"/>
          </a:xfrm>
          <a:prstGeom prst="rect">
            <a:avLst/>
          </a:prstGeom>
        </p:spPr>
      </p:pic>
      <p:pic>
        <p:nvPicPr>
          <p:cNvPr id="8" name="Picture 7">
            <a:extLst>
              <a:ext uri="{FF2B5EF4-FFF2-40B4-BE49-F238E27FC236}">
                <a16:creationId xmlns:a16="http://schemas.microsoft.com/office/drawing/2014/main" id="{AC810C13-BBC6-514B-9468-648E79C006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9872" y="5310632"/>
            <a:ext cx="512636" cy="911352"/>
          </a:xfrm>
          <a:prstGeom prst="rect">
            <a:avLst/>
          </a:prstGeom>
        </p:spPr>
      </p:pic>
      <p:sp>
        <p:nvSpPr>
          <p:cNvPr id="9" name="Right Triangle 8">
            <a:extLst>
              <a:ext uri="{FF2B5EF4-FFF2-40B4-BE49-F238E27FC236}">
                <a16:creationId xmlns:a16="http://schemas.microsoft.com/office/drawing/2014/main" id="{2454612D-07FF-AF41-B5EE-D982C07CE712}"/>
              </a:ext>
            </a:extLst>
          </p:cNvPr>
          <p:cNvSpPr/>
          <p:nvPr userDrawn="1"/>
        </p:nvSpPr>
        <p:spPr>
          <a:xfrm rot="13471063">
            <a:off x="-1116042" y="2525322"/>
            <a:ext cx="2559458" cy="33772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t>
            </a:r>
          </a:p>
        </p:txBody>
      </p:sp>
    </p:spTree>
    <p:extLst>
      <p:ext uri="{BB962C8B-B14F-4D97-AF65-F5344CB8AC3E}">
        <p14:creationId xmlns:p14="http://schemas.microsoft.com/office/powerpoint/2010/main" val="202539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PS_Title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351110" y="1359806"/>
            <a:ext cx="4047862" cy="1339671"/>
          </a:xfrm>
        </p:spPr>
        <p:txBody>
          <a:bodyPr bIns="468000" anchor="t" anchorCtr="0"/>
          <a:lstStyle>
            <a:lvl1pPr algn="l">
              <a:lnSpc>
                <a:spcPts val="2925"/>
              </a:lnSpc>
              <a:defRPr sz="2775" b="1" i="0" cap="all" baseline="0">
                <a:solidFill>
                  <a:schemeClr val="bg1"/>
                </a:solidFill>
                <a:latin typeface="Arial Black" panose="020B0604020202020204" pitchFamily="34" charset="0"/>
                <a:cs typeface="Arial Black" panose="020B0604020202020204" pitchFamily="34" charset="0"/>
              </a:defRPr>
            </a:lvl1pPr>
          </a:lstStyle>
          <a:p>
            <a:r>
              <a:rPr lang="en-GB" dirty="0"/>
              <a:t>Presentation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7CB274FE-9800-C338-4C6A-755F41BAA781}"/>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6E6082DD-9489-0FDD-702E-3B70894DE3DF}"/>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2" name="Subtitle 2">
            <a:extLst>
              <a:ext uri="{FF2B5EF4-FFF2-40B4-BE49-F238E27FC236}">
                <a16:creationId xmlns:a16="http://schemas.microsoft.com/office/drawing/2014/main" id="{282196C0-75F4-6B66-BCCF-123ADDDB7344}"/>
              </a:ext>
            </a:extLst>
          </p:cNvPr>
          <p:cNvSpPr>
            <a:spLocks noGrp="1"/>
          </p:cNvSpPr>
          <p:nvPr>
            <p:ph type="subTitle" idx="1" hasCustomPrompt="1"/>
          </p:nvPr>
        </p:nvSpPr>
        <p:spPr>
          <a:xfrm>
            <a:off x="351110" y="3121472"/>
            <a:ext cx="4047862" cy="1697630"/>
          </a:xfrm>
        </p:spPr>
        <p:txBody>
          <a:bodyPr/>
          <a:lstStyle>
            <a:lvl1pPr marL="0" indent="0" algn="l">
              <a:lnSpc>
                <a:spcPts val="1800"/>
              </a:lnSpc>
              <a:buNone/>
              <a:defRPr sz="15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a:t>
            </a:r>
            <a:endParaRPr lang="en-US" dirty="0"/>
          </a:p>
        </p:txBody>
      </p:sp>
      <p:sp>
        <p:nvSpPr>
          <p:cNvPr id="14" name="Text Placeholder 11">
            <a:extLst>
              <a:ext uri="{FF2B5EF4-FFF2-40B4-BE49-F238E27FC236}">
                <a16:creationId xmlns:a16="http://schemas.microsoft.com/office/drawing/2014/main" id="{13B38676-775B-D5F8-8B20-50D9DC9C2FC6}"/>
              </a:ext>
            </a:extLst>
          </p:cNvPr>
          <p:cNvSpPr>
            <a:spLocks noGrp="1"/>
          </p:cNvSpPr>
          <p:nvPr>
            <p:ph type="body" sz="quarter" idx="13" hasCustomPrompt="1"/>
          </p:nvPr>
        </p:nvSpPr>
        <p:spPr>
          <a:xfrm>
            <a:off x="351106" y="674910"/>
            <a:ext cx="4047862" cy="194415"/>
          </a:xfrm>
        </p:spPr>
        <p:txBody>
          <a:bodyPr anchor="t" anchorCtr="0"/>
          <a:lstStyle>
            <a:lvl1pPr marL="0" indent="0">
              <a:lnSpc>
                <a:spcPts val="1163"/>
              </a:lnSpc>
              <a:spcBef>
                <a:spcPts val="0"/>
              </a:spcBef>
              <a:spcAft>
                <a:spcPts val="0"/>
              </a:spcAft>
              <a:defRPr sz="900" b="0" baseline="0">
                <a:solidFill>
                  <a:schemeClr val="bg1"/>
                </a:solidFill>
              </a:defRPr>
            </a:lvl1pPr>
            <a:lvl2pPr marL="0">
              <a:lnSpc>
                <a:spcPts val="1425"/>
              </a:lnSpc>
              <a:spcAft>
                <a:spcPts val="0"/>
              </a:spcAft>
              <a:defRPr sz="825" baseline="0">
                <a:solidFill>
                  <a:schemeClr val="bg1"/>
                </a:solidFill>
              </a:defRPr>
            </a:lvl2pPr>
          </a:lstStyle>
          <a:p>
            <a:pPr lvl="0"/>
            <a:r>
              <a:rPr lang="en-GB" dirty="0"/>
              <a:t>00/00/00</a:t>
            </a:r>
          </a:p>
        </p:txBody>
      </p:sp>
      <p:sp>
        <p:nvSpPr>
          <p:cNvPr id="15" name="Text Placeholder 11">
            <a:extLst>
              <a:ext uri="{FF2B5EF4-FFF2-40B4-BE49-F238E27FC236}">
                <a16:creationId xmlns:a16="http://schemas.microsoft.com/office/drawing/2014/main" id="{AA70BD2A-AA7F-8B5F-4353-D7C2CD46DF0A}"/>
              </a:ext>
            </a:extLst>
          </p:cNvPr>
          <p:cNvSpPr>
            <a:spLocks noGrp="1"/>
          </p:cNvSpPr>
          <p:nvPr>
            <p:ph type="body" sz="quarter" idx="11" hasCustomPrompt="1"/>
          </p:nvPr>
        </p:nvSpPr>
        <p:spPr>
          <a:xfrm>
            <a:off x="351107" y="5082059"/>
            <a:ext cx="4047862" cy="243356"/>
          </a:xfrm>
        </p:spPr>
        <p:txBody>
          <a:bodyPr anchor="t" anchorCtr="0"/>
          <a:lstStyle>
            <a:lvl1pPr marL="0" indent="0">
              <a:spcBef>
                <a:spcPts val="0"/>
              </a:spcBef>
              <a:spcAft>
                <a:spcPts val="0"/>
              </a:spcAft>
              <a:defRPr b="0" baseline="0">
                <a:solidFill>
                  <a:schemeClr val="bg1"/>
                </a:solidFill>
              </a:defRPr>
            </a:lvl1pPr>
            <a:lvl2pPr marL="0">
              <a:lnSpc>
                <a:spcPts val="1425"/>
              </a:lnSpc>
              <a:spcAft>
                <a:spcPts val="0"/>
              </a:spcAft>
              <a:defRPr sz="825" baseline="0">
                <a:solidFill>
                  <a:schemeClr val="bg1"/>
                </a:solidFill>
              </a:defRPr>
            </a:lvl2pPr>
          </a:lstStyle>
          <a:p>
            <a:pPr lvl="0"/>
            <a:r>
              <a:rPr lang="en-GB" dirty="0"/>
              <a:t>Author name/department</a:t>
            </a:r>
          </a:p>
        </p:txBody>
      </p:sp>
      <p:sp>
        <p:nvSpPr>
          <p:cNvPr id="18" name="Text Placeholder 11">
            <a:extLst>
              <a:ext uri="{FF2B5EF4-FFF2-40B4-BE49-F238E27FC236}">
                <a16:creationId xmlns:a16="http://schemas.microsoft.com/office/drawing/2014/main" id="{80F57C87-7E64-6AFC-B2FC-A108FF4CF700}"/>
              </a:ext>
            </a:extLst>
          </p:cNvPr>
          <p:cNvSpPr>
            <a:spLocks noGrp="1"/>
          </p:cNvSpPr>
          <p:nvPr>
            <p:ph type="body" sz="quarter" idx="14" hasCustomPrompt="1"/>
          </p:nvPr>
        </p:nvSpPr>
        <p:spPr>
          <a:xfrm>
            <a:off x="351107" y="5351171"/>
            <a:ext cx="4047862" cy="195825"/>
          </a:xfrm>
        </p:spPr>
        <p:txBody>
          <a:bodyPr anchor="t" anchorCtr="0"/>
          <a:lstStyle>
            <a:lvl1pPr marL="0" indent="0">
              <a:lnSpc>
                <a:spcPts val="1163"/>
              </a:lnSpc>
              <a:spcBef>
                <a:spcPts val="0"/>
              </a:spcBef>
              <a:spcAft>
                <a:spcPts val="0"/>
              </a:spcAft>
              <a:defRPr sz="825" b="0" baseline="0">
                <a:solidFill>
                  <a:schemeClr val="bg1"/>
                </a:solidFill>
              </a:defRPr>
            </a:lvl1pPr>
            <a:lvl2pPr marL="0">
              <a:lnSpc>
                <a:spcPts val="1163"/>
              </a:lnSpc>
              <a:spcAft>
                <a:spcPts val="0"/>
              </a:spcAft>
              <a:defRPr sz="825" baseline="0">
                <a:solidFill>
                  <a:schemeClr val="tx1"/>
                </a:solidFill>
              </a:defRPr>
            </a:lvl2pPr>
          </a:lstStyle>
          <a:p>
            <a:pPr lvl="0"/>
            <a:r>
              <a:rPr lang="en-GB" dirty="0"/>
              <a:t>Operation  |  Taskforce  |  Unit</a:t>
            </a:r>
          </a:p>
        </p:txBody>
      </p:sp>
    </p:spTree>
    <p:extLst>
      <p:ext uri="{BB962C8B-B14F-4D97-AF65-F5344CB8AC3E}">
        <p14:creationId xmlns:p14="http://schemas.microsoft.com/office/powerpoint/2010/main" val="175362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PS_Title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351110" y="1359806"/>
            <a:ext cx="4047862" cy="1339671"/>
          </a:xfrm>
        </p:spPr>
        <p:txBody>
          <a:bodyPr bIns="468000" anchor="t" anchorCtr="0"/>
          <a:lstStyle>
            <a:lvl1pPr algn="l">
              <a:lnSpc>
                <a:spcPts val="2925"/>
              </a:lnSpc>
              <a:defRPr sz="2775" b="1" i="0" cap="all" baseline="0">
                <a:solidFill>
                  <a:schemeClr val="tx2"/>
                </a:solidFill>
                <a:latin typeface="Arial Black" panose="020B0604020202020204" pitchFamily="34" charset="0"/>
                <a:cs typeface="Arial Black" panose="020B0604020202020204" pitchFamily="34" charset="0"/>
              </a:defRPr>
            </a:lvl1pPr>
          </a:lstStyle>
          <a:p>
            <a:r>
              <a:rPr lang="en-GB" dirty="0"/>
              <a:t>Presentation title lorem ipsum </a:t>
            </a:r>
            <a:r>
              <a:rPr lang="en-GB" dirty="0" err="1"/>
              <a:t>dolor</a:t>
            </a:r>
            <a:r>
              <a:rPr lang="en-GB" dirty="0"/>
              <a:t> sit </a:t>
            </a:r>
            <a:r>
              <a:rPr lang="en-GB" dirty="0" err="1"/>
              <a:t>amet</a:t>
            </a:r>
            <a:endParaRPr lang="en-US" dirty="0"/>
          </a:p>
        </p:txBody>
      </p:sp>
      <p:sp>
        <p:nvSpPr>
          <p:cNvPr id="3" name="Subtitle 2">
            <a:extLst>
              <a:ext uri="{FF2B5EF4-FFF2-40B4-BE49-F238E27FC236}">
                <a16:creationId xmlns:a16="http://schemas.microsoft.com/office/drawing/2014/main" id="{C9DF625E-BAE2-041C-DC94-FFB135E85203}"/>
              </a:ext>
            </a:extLst>
          </p:cNvPr>
          <p:cNvSpPr>
            <a:spLocks noGrp="1"/>
          </p:cNvSpPr>
          <p:nvPr>
            <p:ph type="subTitle" idx="1" hasCustomPrompt="1"/>
          </p:nvPr>
        </p:nvSpPr>
        <p:spPr>
          <a:xfrm>
            <a:off x="351110" y="3121472"/>
            <a:ext cx="4047862" cy="1697630"/>
          </a:xfrm>
        </p:spPr>
        <p:txBody>
          <a:bodyPr/>
          <a:lstStyle>
            <a:lvl1pPr marL="0" indent="0" algn="l">
              <a:lnSpc>
                <a:spcPts val="1800"/>
              </a:lnSpc>
              <a:buNone/>
              <a:defRPr sz="15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2AAC985D-E6AB-125C-AF42-A60133A024D4}"/>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8" name="Picture 7">
            <a:extLst>
              <a:ext uri="{FF2B5EF4-FFF2-40B4-BE49-F238E27FC236}">
                <a16:creationId xmlns:a16="http://schemas.microsoft.com/office/drawing/2014/main" id="{25940618-1259-0D59-44EA-3306817F8874}"/>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5" name="Text Placeholder 11">
            <a:extLst>
              <a:ext uri="{FF2B5EF4-FFF2-40B4-BE49-F238E27FC236}">
                <a16:creationId xmlns:a16="http://schemas.microsoft.com/office/drawing/2014/main" id="{64BDC27F-70FE-CB76-5997-98819366F631}"/>
              </a:ext>
            </a:extLst>
          </p:cNvPr>
          <p:cNvSpPr>
            <a:spLocks noGrp="1"/>
          </p:cNvSpPr>
          <p:nvPr>
            <p:ph type="body" sz="quarter" idx="13" hasCustomPrompt="1"/>
          </p:nvPr>
        </p:nvSpPr>
        <p:spPr>
          <a:xfrm>
            <a:off x="351106" y="674910"/>
            <a:ext cx="4047862" cy="194415"/>
          </a:xfrm>
        </p:spPr>
        <p:txBody>
          <a:bodyPr anchor="t" anchorCtr="0"/>
          <a:lstStyle>
            <a:lvl1pPr marL="0" indent="0">
              <a:lnSpc>
                <a:spcPts val="1163"/>
              </a:lnSpc>
              <a:spcBef>
                <a:spcPts val="0"/>
              </a:spcBef>
              <a:spcAft>
                <a:spcPts val="0"/>
              </a:spcAft>
              <a:defRPr sz="900" b="0" baseline="0">
                <a:solidFill>
                  <a:schemeClr val="tx1"/>
                </a:solidFill>
              </a:defRPr>
            </a:lvl1pPr>
            <a:lvl2pPr marL="0">
              <a:lnSpc>
                <a:spcPts val="1425"/>
              </a:lnSpc>
              <a:spcAft>
                <a:spcPts val="0"/>
              </a:spcAft>
              <a:defRPr sz="825" baseline="0">
                <a:solidFill>
                  <a:schemeClr val="bg1"/>
                </a:solidFill>
              </a:defRPr>
            </a:lvl2pPr>
          </a:lstStyle>
          <a:p>
            <a:pPr lvl="0"/>
            <a:r>
              <a:rPr lang="en-GB" dirty="0"/>
              <a:t>00/00/00</a:t>
            </a:r>
          </a:p>
        </p:txBody>
      </p:sp>
      <p:sp>
        <p:nvSpPr>
          <p:cNvPr id="17" name="Text Placeholder 11">
            <a:extLst>
              <a:ext uri="{FF2B5EF4-FFF2-40B4-BE49-F238E27FC236}">
                <a16:creationId xmlns:a16="http://schemas.microsoft.com/office/drawing/2014/main" id="{25A6955B-4350-8113-18B2-8824EC9F1196}"/>
              </a:ext>
            </a:extLst>
          </p:cNvPr>
          <p:cNvSpPr>
            <a:spLocks noGrp="1"/>
          </p:cNvSpPr>
          <p:nvPr>
            <p:ph type="body" sz="quarter" idx="11" hasCustomPrompt="1"/>
          </p:nvPr>
        </p:nvSpPr>
        <p:spPr>
          <a:xfrm>
            <a:off x="351107" y="5082059"/>
            <a:ext cx="4047862" cy="243356"/>
          </a:xfrm>
        </p:spPr>
        <p:txBody>
          <a:bodyPr anchor="t" anchorCtr="0"/>
          <a:lstStyle>
            <a:lvl1pPr marL="0" indent="0">
              <a:spcBef>
                <a:spcPts val="0"/>
              </a:spcBef>
              <a:spcAft>
                <a:spcPts val="0"/>
              </a:spcAft>
              <a:defRPr b="0" baseline="0">
                <a:solidFill>
                  <a:schemeClr val="tx1"/>
                </a:solidFill>
              </a:defRPr>
            </a:lvl1pPr>
            <a:lvl2pPr marL="0">
              <a:lnSpc>
                <a:spcPts val="1425"/>
              </a:lnSpc>
              <a:spcAft>
                <a:spcPts val="0"/>
              </a:spcAft>
              <a:defRPr sz="825" baseline="0">
                <a:solidFill>
                  <a:schemeClr val="bg1"/>
                </a:solidFill>
              </a:defRPr>
            </a:lvl2pPr>
          </a:lstStyle>
          <a:p>
            <a:pPr lvl="0"/>
            <a:r>
              <a:rPr lang="en-GB" dirty="0"/>
              <a:t>Author name/department</a:t>
            </a:r>
          </a:p>
        </p:txBody>
      </p:sp>
      <p:sp>
        <p:nvSpPr>
          <p:cNvPr id="18" name="Text Placeholder 11">
            <a:extLst>
              <a:ext uri="{FF2B5EF4-FFF2-40B4-BE49-F238E27FC236}">
                <a16:creationId xmlns:a16="http://schemas.microsoft.com/office/drawing/2014/main" id="{FBCA7D37-FAE8-C5D6-7965-1944DDCBF6E3}"/>
              </a:ext>
            </a:extLst>
          </p:cNvPr>
          <p:cNvSpPr>
            <a:spLocks noGrp="1"/>
          </p:cNvSpPr>
          <p:nvPr>
            <p:ph type="body" sz="quarter" idx="14" hasCustomPrompt="1"/>
          </p:nvPr>
        </p:nvSpPr>
        <p:spPr>
          <a:xfrm>
            <a:off x="351107" y="5351171"/>
            <a:ext cx="4047862" cy="195825"/>
          </a:xfrm>
        </p:spPr>
        <p:txBody>
          <a:bodyPr anchor="t" anchorCtr="0"/>
          <a:lstStyle>
            <a:lvl1pPr marL="0" indent="0">
              <a:lnSpc>
                <a:spcPts val="1163"/>
              </a:lnSpc>
              <a:spcBef>
                <a:spcPts val="0"/>
              </a:spcBef>
              <a:spcAft>
                <a:spcPts val="0"/>
              </a:spcAft>
              <a:defRPr sz="825" b="0" baseline="0">
                <a:solidFill>
                  <a:schemeClr val="tx1"/>
                </a:solidFill>
              </a:defRPr>
            </a:lvl1pPr>
            <a:lvl2pPr marL="0">
              <a:lnSpc>
                <a:spcPts val="1163"/>
              </a:lnSpc>
              <a:spcAft>
                <a:spcPts val="0"/>
              </a:spcAft>
              <a:defRPr sz="825" baseline="0">
                <a:solidFill>
                  <a:schemeClr val="tx1"/>
                </a:solidFill>
              </a:defRPr>
            </a:lvl2pPr>
          </a:lstStyle>
          <a:p>
            <a:pPr lvl="0"/>
            <a:r>
              <a:rPr lang="en-GB" dirty="0"/>
              <a:t>Operation  |  Taskforce  |  Unit</a:t>
            </a:r>
          </a:p>
        </p:txBody>
      </p:sp>
    </p:spTree>
    <p:extLst>
      <p:ext uri="{BB962C8B-B14F-4D97-AF65-F5344CB8AC3E}">
        <p14:creationId xmlns:p14="http://schemas.microsoft.com/office/powerpoint/2010/main" val="381325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PS Divider Slide (Blue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351110" y="1359805"/>
            <a:ext cx="4047862" cy="1991320"/>
          </a:xfrm>
        </p:spPr>
        <p:txBody>
          <a:bodyPr bIns="468000" anchor="t" anchorCtr="0"/>
          <a:lstStyle>
            <a:lvl1pPr algn="l">
              <a:lnSpc>
                <a:spcPts val="2925"/>
              </a:lnSpc>
              <a:defRPr sz="2775" b="1" i="0" cap="all" baseline="0">
                <a:solidFill>
                  <a:schemeClr val="bg1"/>
                </a:solidFill>
                <a:latin typeface="Arial Black" panose="020B0604020202020204" pitchFamily="34" charset="0"/>
                <a:cs typeface="Arial Black" panose="020B0604020202020204" pitchFamily="34" charset="0"/>
              </a:defRPr>
            </a:lvl1pPr>
          </a:lstStyle>
          <a:p>
            <a:r>
              <a:rPr lang="en-GB" dirty="0"/>
              <a:t>Divider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1" y="5961220"/>
            <a:ext cx="9143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Picture Placeholder 23">
            <a:extLst>
              <a:ext uri="{FF2B5EF4-FFF2-40B4-BE49-F238E27FC236}">
                <a16:creationId xmlns:a16="http://schemas.microsoft.com/office/drawing/2014/main" id="{12E26EFD-E257-2E7D-7C6F-9E5030DC3C27}"/>
              </a:ext>
            </a:extLst>
          </p:cNvPr>
          <p:cNvSpPr>
            <a:spLocks noGrp="1"/>
          </p:cNvSpPr>
          <p:nvPr>
            <p:ph type="pic" sz="quarter" idx="10" hasCustomPrompt="1"/>
          </p:nvPr>
        </p:nvSpPr>
        <p:spPr>
          <a:xfrm>
            <a:off x="4743000" y="0"/>
            <a:ext cx="4401000" cy="5961220"/>
          </a:xfrm>
          <a:solidFill>
            <a:srgbClr val="A6A6A6"/>
          </a:solidFill>
        </p:spPr>
        <p:txBody>
          <a:bodyPr anchor="ctr" anchorCtr="1"/>
          <a:lstStyle>
            <a:lvl1pPr>
              <a:defRPr>
                <a:solidFill>
                  <a:schemeClr val="bg1"/>
                </a:solidFill>
              </a:defRPr>
            </a:lvl1pPr>
          </a:lstStyle>
          <a:p>
            <a:r>
              <a:rPr lang="en-US" dirty="0"/>
              <a:t>Insert picture</a:t>
            </a:r>
          </a:p>
        </p:txBody>
      </p:sp>
      <p:pic>
        <p:nvPicPr>
          <p:cNvPr id="6" name="Picture 5">
            <a:extLst>
              <a:ext uri="{FF2B5EF4-FFF2-40B4-BE49-F238E27FC236}">
                <a16:creationId xmlns:a16="http://schemas.microsoft.com/office/drawing/2014/main" id="{4E45FF2B-FD4E-92D7-3611-4E139299E888}"/>
              </a:ext>
            </a:extLst>
          </p:cNvPr>
          <p:cNvPicPr>
            <a:picLocks noChangeAspect="1"/>
          </p:cNvPicPr>
          <p:nvPr userDrawn="1"/>
        </p:nvPicPr>
        <p:blipFill>
          <a:blip r:embed="rId2"/>
          <a:stretch>
            <a:fillRect/>
          </a:stretch>
        </p:blipFill>
        <p:spPr>
          <a:xfrm>
            <a:off x="193172" y="6217738"/>
            <a:ext cx="1061747" cy="381443"/>
          </a:xfrm>
          <a:prstGeom prst="rect">
            <a:avLst/>
          </a:prstGeom>
        </p:spPr>
      </p:pic>
      <p:pic>
        <p:nvPicPr>
          <p:cNvPr id="7" name="Picture 6">
            <a:extLst>
              <a:ext uri="{FF2B5EF4-FFF2-40B4-BE49-F238E27FC236}">
                <a16:creationId xmlns:a16="http://schemas.microsoft.com/office/drawing/2014/main" id="{6F625FF0-78F8-258F-5ED8-0DB2F7E067D1}"/>
              </a:ext>
            </a:extLst>
          </p:cNvPr>
          <p:cNvPicPr>
            <a:picLocks noChangeAspect="1"/>
          </p:cNvPicPr>
          <p:nvPr userDrawn="1"/>
        </p:nvPicPr>
        <p:blipFill>
          <a:blip r:embed="rId3"/>
          <a:stretch>
            <a:fillRect/>
          </a:stretch>
        </p:blipFill>
        <p:spPr>
          <a:xfrm>
            <a:off x="6548146" y="6255850"/>
            <a:ext cx="2248193" cy="306392"/>
          </a:xfrm>
          <a:prstGeom prst="rect">
            <a:avLst/>
          </a:prstGeom>
        </p:spPr>
      </p:pic>
      <p:sp>
        <p:nvSpPr>
          <p:cNvPr id="15" name="Text Placeholder 13">
            <a:extLst>
              <a:ext uri="{FF2B5EF4-FFF2-40B4-BE49-F238E27FC236}">
                <a16:creationId xmlns:a16="http://schemas.microsoft.com/office/drawing/2014/main" id="{886C7618-176D-4F80-A49B-8C4E5316D66F}"/>
              </a:ext>
            </a:extLst>
          </p:cNvPr>
          <p:cNvSpPr>
            <a:spLocks noGrp="1"/>
          </p:cNvSpPr>
          <p:nvPr>
            <p:ph type="body" sz="quarter" idx="13" hasCustomPrompt="1"/>
          </p:nvPr>
        </p:nvSpPr>
        <p:spPr>
          <a:xfrm>
            <a:off x="4742999" y="-2"/>
            <a:ext cx="2195901" cy="5961219"/>
          </a:xfrm>
          <a:gradFill>
            <a:gsLst>
              <a:gs pos="0">
                <a:schemeClr val="tx2">
                  <a:alpha val="0"/>
                </a:schemeClr>
              </a:gs>
              <a:gs pos="100000">
                <a:schemeClr val="tx2"/>
              </a:gs>
            </a:gsLst>
            <a:lin ang="10800000" scaled="0"/>
          </a:gradFill>
        </p:spPr>
        <p:txBody>
          <a:bodyPr/>
          <a:lstStyle/>
          <a:p>
            <a:pPr lvl="0"/>
            <a:r>
              <a:rPr lang="en-US" dirty="0"/>
              <a:t> </a:t>
            </a:r>
          </a:p>
        </p:txBody>
      </p:sp>
    </p:spTree>
    <p:extLst>
      <p:ext uri="{BB962C8B-B14F-4D97-AF65-F5344CB8AC3E}">
        <p14:creationId xmlns:p14="http://schemas.microsoft.com/office/powerpoint/2010/main" val="302060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image" Target="../media/image4.png"/><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4.xml"/><Relationship Id="rId1" Type="http://schemas.openxmlformats.org/officeDocument/2006/relationships/slideLayout" Target="../slideLayouts/slideLayout47.xml"/><Relationship Id="rId4" Type="http://schemas.openxmlformats.org/officeDocument/2006/relationships/image" Target="../media/image18.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5.xml"/><Relationship Id="rId1" Type="http://schemas.openxmlformats.org/officeDocument/2006/relationships/slideLayout" Target="../slideLayouts/slideLayout48.xml"/><Relationship Id="rId4" Type="http://schemas.openxmlformats.org/officeDocument/2006/relationships/image" Target="../media/image20.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6.xml"/><Relationship Id="rId1" Type="http://schemas.openxmlformats.org/officeDocument/2006/relationships/slideLayout" Target="../slideLayouts/slideLayout49.xml"/><Relationship Id="rId4" Type="http://schemas.openxmlformats.org/officeDocument/2006/relationships/image" Target="../media/image2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7.xml"/><Relationship Id="rId1" Type="http://schemas.openxmlformats.org/officeDocument/2006/relationships/slideLayout" Target="../slideLayouts/slideLayout50.xml"/><Relationship Id="rId4" Type="http://schemas.openxmlformats.org/officeDocument/2006/relationships/image" Target="../media/image22.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image" Target="../media/image23.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phic 3" descr="Graphic 3"/>
          <p:cNvPicPr>
            <a:picLocks noChangeAspect="1"/>
          </p:cNvPicPr>
          <p:nvPr/>
        </p:nvPicPr>
        <p:blipFill>
          <a:blip r:embed="rId7"/>
          <a:srcRect b="44201"/>
          <a:stretch>
            <a:fillRect/>
          </a:stretch>
        </p:blipFill>
        <p:spPr>
          <a:xfrm>
            <a:off x="0" y="5868141"/>
            <a:ext cx="9144000" cy="1008001"/>
          </a:xfrm>
          <a:prstGeom prst="rect">
            <a:avLst/>
          </a:prstGeom>
          <a:ln w="12700">
            <a:miter lim="400000"/>
          </a:ln>
        </p:spPr>
      </p:pic>
      <p:sp>
        <p:nvSpPr>
          <p:cNvPr id="3" name="Straight Connector 16"/>
          <p:cNvSpPr/>
          <p:nvPr/>
        </p:nvSpPr>
        <p:spPr>
          <a:xfrm>
            <a:off x="0" y="1800000"/>
            <a:ext cx="540000" cy="1"/>
          </a:xfrm>
          <a:prstGeom prst="line">
            <a:avLst/>
          </a:prstGeom>
          <a:ln w="12700">
            <a:solidFill>
              <a:srgbClr val="FFFFFF"/>
            </a:solidFill>
            <a:miter/>
          </a:ln>
        </p:spPr>
        <p:txBody>
          <a:bodyPr lIns="45719" rIns="45719"/>
          <a:lstStyle/>
          <a:p>
            <a:endParaRPr/>
          </a:p>
        </p:txBody>
      </p:sp>
      <p:pic>
        <p:nvPicPr>
          <p:cNvPr id="4" name="Graphic 9" descr="Graphic 9"/>
          <p:cNvPicPr>
            <a:picLocks noChangeAspect="1"/>
          </p:cNvPicPr>
          <p:nvPr/>
        </p:nvPicPr>
        <p:blipFill>
          <a:blip r:embed="rId8"/>
          <a:stretch>
            <a:fillRect/>
          </a:stretch>
        </p:blipFill>
        <p:spPr>
          <a:xfrm>
            <a:off x="7315199" y="6196109"/>
            <a:ext cx="1541930" cy="460065"/>
          </a:xfrm>
          <a:prstGeom prst="rect">
            <a:avLst/>
          </a:prstGeom>
          <a:ln w="12700">
            <a:miter lim="400000"/>
          </a:ln>
        </p:spPr>
      </p:pic>
      <p:sp>
        <p:nvSpPr>
          <p:cNvPr id="5" name="Body Level One…"/>
          <p:cNvSpPr txBox="1">
            <a:spLocks noGrp="1"/>
          </p:cNvSpPr>
          <p:nvPr>
            <p:ph type="body" idx="1"/>
          </p:nvPr>
        </p:nvSpPr>
        <p:spPr>
          <a:xfrm>
            <a:off x="539997" y="1661832"/>
            <a:ext cx="8072096" cy="3368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545629" y="6414015"/>
            <a:ext cx="153964" cy="135547"/>
          </a:xfrm>
          <a:prstGeom prst="rect">
            <a:avLst/>
          </a:prstGeom>
          <a:ln w="12700">
            <a:miter lim="400000"/>
          </a:ln>
        </p:spPr>
        <p:txBody>
          <a:bodyPr wrap="none" lIns="0" tIns="0" rIns="0" bIns="0">
            <a:spAutoFit/>
          </a:bodyPr>
          <a:lstStyle>
            <a:lvl1pPr algn="ctr">
              <a:defRPr sz="1000" b="1">
                <a:solidFill>
                  <a:srgbClr val="FFFFFF"/>
                </a:solidFill>
              </a:defRPr>
            </a:lvl1pPr>
          </a:lstStyle>
          <a:p>
            <a:fld id="{86CB4B4D-7CA3-9044-876B-883B54F8677D}" type="slidenum">
              <a:t>‹#›</a:t>
            </a:fld>
            <a:endParaRPr/>
          </a:p>
        </p:txBody>
      </p:sp>
      <p:sp>
        <p:nvSpPr>
          <p:cNvPr id="7"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a:solidFill>
                  <a:srgbClr val="181818"/>
                </a:solidFill>
              </a:defRPr>
            </a:lvl1pPr>
          </a:lstStyle>
          <a:p>
            <a:r>
              <a:t>[Single image]</a:t>
            </a:r>
          </a:p>
        </p:txBody>
      </p:sp>
      <p:sp>
        <p:nvSpPr>
          <p:cNvPr id="8" name="Title Text"/>
          <p:cNvSpPr txBox="1">
            <a:spLocks noGrp="1"/>
          </p:cNvSpPr>
          <p:nvPr>
            <p:ph type="title"/>
          </p:nvPr>
        </p:nvSpPr>
        <p:spPr>
          <a:xfrm>
            <a:off x="457200" y="30442"/>
            <a:ext cx="8229600" cy="1631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2400" b="0" i="0" u="none" strike="noStrike" cap="none" spc="0" baseline="0">
          <a:solidFill>
            <a:srgbClr val="435159"/>
          </a:solidFill>
          <a:uFillTx/>
          <a:latin typeface="Times New Roman"/>
          <a:ea typeface="Times New Roman"/>
          <a:cs typeface="Times New Roman"/>
          <a:sym typeface="Times New Roman"/>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solidFill>
            <a:srgbClr val="435159"/>
          </a:solidFill>
          <a:uFillTx/>
          <a:latin typeface="Times New Roman"/>
          <a:ea typeface="Times New Roman"/>
          <a:cs typeface="Times New Roman"/>
          <a:sym typeface="Times New Roman"/>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solidFill>
            <a:srgbClr val="435159"/>
          </a:solidFill>
          <a:uFillTx/>
          <a:latin typeface="Times New Roman"/>
          <a:ea typeface="Times New Roman"/>
          <a:cs typeface="Times New Roman"/>
          <a:sym typeface="Times New Roman"/>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solidFill>
            <a:srgbClr val="435159"/>
          </a:solidFill>
          <a:uFillTx/>
          <a:latin typeface="Times New Roman"/>
          <a:ea typeface="Times New Roman"/>
          <a:cs typeface="Times New Roman"/>
          <a:sym typeface="Times New Roman"/>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solidFill>
            <a:srgbClr val="435159"/>
          </a:solidFill>
          <a:uFillTx/>
          <a:latin typeface="Times New Roman"/>
          <a:ea typeface="Times New Roman"/>
          <a:cs typeface="Times New Roman"/>
          <a:sym typeface="Times New Roman"/>
        </a:defRPr>
      </a:lvl5pPr>
      <a:lvl6pPr marL="0" marR="0" indent="0" algn="l" defTabSz="914400" rtl="0" latinLnBrk="0">
        <a:lnSpc>
          <a:spcPct val="90000"/>
        </a:lnSpc>
        <a:spcBef>
          <a:spcPts val="0"/>
        </a:spcBef>
        <a:spcAft>
          <a:spcPts val="0"/>
        </a:spcAft>
        <a:buClrTx/>
        <a:buSzTx/>
        <a:buFontTx/>
        <a:buNone/>
        <a:tabLst/>
        <a:defRPr sz="2400" b="0" i="0" u="none" strike="noStrike" cap="none" spc="0" baseline="0">
          <a:solidFill>
            <a:srgbClr val="435159"/>
          </a:solidFill>
          <a:uFillTx/>
          <a:latin typeface="Times New Roman"/>
          <a:ea typeface="Times New Roman"/>
          <a:cs typeface="Times New Roman"/>
          <a:sym typeface="Times New Roman"/>
        </a:defRPr>
      </a:lvl6pPr>
      <a:lvl7pPr marL="0" marR="0" indent="0" algn="l" defTabSz="914400" rtl="0" latinLnBrk="0">
        <a:lnSpc>
          <a:spcPct val="90000"/>
        </a:lnSpc>
        <a:spcBef>
          <a:spcPts val="0"/>
        </a:spcBef>
        <a:spcAft>
          <a:spcPts val="0"/>
        </a:spcAft>
        <a:buClrTx/>
        <a:buSzTx/>
        <a:buFontTx/>
        <a:buNone/>
        <a:tabLst/>
        <a:defRPr sz="2400" b="0" i="0" u="none" strike="noStrike" cap="none" spc="0" baseline="0">
          <a:solidFill>
            <a:srgbClr val="435159"/>
          </a:solidFill>
          <a:uFillTx/>
          <a:latin typeface="Times New Roman"/>
          <a:ea typeface="Times New Roman"/>
          <a:cs typeface="Times New Roman"/>
          <a:sym typeface="Times New Roman"/>
        </a:defRPr>
      </a:lvl7pPr>
      <a:lvl8pPr marL="0" marR="0" indent="0" algn="l" defTabSz="914400" rtl="0" latinLnBrk="0">
        <a:lnSpc>
          <a:spcPct val="90000"/>
        </a:lnSpc>
        <a:spcBef>
          <a:spcPts val="0"/>
        </a:spcBef>
        <a:spcAft>
          <a:spcPts val="0"/>
        </a:spcAft>
        <a:buClrTx/>
        <a:buSzTx/>
        <a:buFontTx/>
        <a:buNone/>
        <a:tabLst/>
        <a:defRPr sz="2400" b="0" i="0" u="none" strike="noStrike" cap="none" spc="0" baseline="0">
          <a:solidFill>
            <a:srgbClr val="435159"/>
          </a:solidFill>
          <a:uFillTx/>
          <a:latin typeface="Times New Roman"/>
          <a:ea typeface="Times New Roman"/>
          <a:cs typeface="Times New Roman"/>
          <a:sym typeface="Times New Roman"/>
        </a:defRPr>
      </a:lvl8pPr>
      <a:lvl9pPr marL="0" marR="0" indent="0" algn="l" defTabSz="914400" rtl="0" latinLnBrk="0">
        <a:lnSpc>
          <a:spcPct val="90000"/>
        </a:lnSpc>
        <a:spcBef>
          <a:spcPts val="0"/>
        </a:spcBef>
        <a:spcAft>
          <a:spcPts val="0"/>
        </a:spcAft>
        <a:buClrTx/>
        <a:buSzTx/>
        <a:buFontTx/>
        <a:buNone/>
        <a:tabLst/>
        <a:defRPr sz="2400" b="0" i="0" u="none" strike="noStrike" cap="none" spc="0" baseline="0">
          <a:solidFill>
            <a:srgbClr val="435159"/>
          </a:solidFill>
          <a:uFillTx/>
          <a:latin typeface="Times New Roman"/>
          <a:ea typeface="Times New Roman"/>
          <a:cs typeface="Times New Roman"/>
          <a:sym typeface="Times New Roman"/>
        </a:defRPr>
      </a:lvl9pPr>
    </p:titleStyle>
    <p:bodyStyle>
      <a:lvl1pPr marL="179999" marR="0" indent="-179999" algn="l" defTabSz="914400" rtl="0" latinLnBrk="0">
        <a:lnSpc>
          <a:spcPct val="100000"/>
        </a:lnSpc>
        <a:spcBef>
          <a:spcPts val="900"/>
        </a:spcBef>
        <a:spcAft>
          <a:spcPts val="0"/>
        </a:spcAft>
        <a:buClr>
          <a:srgbClr val="2D1934"/>
        </a:buClr>
        <a:buSzPct val="130000"/>
        <a:buFont typeface="Arial"/>
        <a:buChar char="•"/>
        <a:tabLst/>
        <a:defRPr sz="1400" b="0" i="0" u="none" strike="noStrike" cap="none" spc="0" baseline="0">
          <a:solidFill>
            <a:srgbClr val="2D1934"/>
          </a:solidFill>
          <a:uFillTx/>
          <a:latin typeface="Arial"/>
          <a:ea typeface="Arial"/>
          <a:cs typeface="Arial"/>
          <a:sym typeface="Arial"/>
        </a:defRPr>
      </a:lvl1pPr>
      <a:lvl2pPr marL="347999" marR="0" indent="-167999" algn="l" defTabSz="914400" rtl="0" latinLnBrk="0">
        <a:lnSpc>
          <a:spcPct val="100000"/>
        </a:lnSpc>
        <a:spcBef>
          <a:spcPts val="900"/>
        </a:spcBef>
        <a:spcAft>
          <a:spcPts val="0"/>
        </a:spcAft>
        <a:buClr>
          <a:srgbClr val="2D1934"/>
        </a:buClr>
        <a:buSzPct val="130000"/>
        <a:buFont typeface="Arial"/>
        <a:buChar char="•"/>
        <a:tabLst/>
        <a:defRPr sz="1400" b="0" i="0" u="none" strike="noStrike" cap="none" spc="0" baseline="0">
          <a:solidFill>
            <a:srgbClr val="2D1934"/>
          </a:solidFill>
          <a:uFillTx/>
          <a:latin typeface="Arial"/>
          <a:ea typeface="Arial"/>
          <a:cs typeface="Arial"/>
          <a:sym typeface="Arial"/>
        </a:defRPr>
      </a:lvl2pPr>
      <a:lvl3pPr marL="347999" marR="0" indent="-167999" algn="l" defTabSz="914400" rtl="0" latinLnBrk="0">
        <a:lnSpc>
          <a:spcPct val="100000"/>
        </a:lnSpc>
        <a:spcBef>
          <a:spcPts val="900"/>
        </a:spcBef>
        <a:spcAft>
          <a:spcPts val="0"/>
        </a:spcAft>
        <a:buClr>
          <a:srgbClr val="2D1934"/>
        </a:buClr>
        <a:buSzPct val="130000"/>
        <a:buFont typeface="Arial"/>
        <a:buChar char="•"/>
        <a:tabLst/>
        <a:defRPr sz="1400" b="0" i="0" u="none" strike="noStrike" cap="none" spc="0" baseline="0">
          <a:solidFill>
            <a:srgbClr val="2D1934"/>
          </a:solidFill>
          <a:uFillTx/>
          <a:latin typeface="Arial"/>
          <a:ea typeface="Arial"/>
          <a:cs typeface="Arial"/>
          <a:sym typeface="Arial"/>
        </a:defRPr>
      </a:lvl3pPr>
      <a:lvl4pPr marL="347999" marR="0" indent="-167999" algn="l" defTabSz="914400" rtl="0" latinLnBrk="0">
        <a:lnSpc>
          <a:spcPct val="100000"/>
        </a:lnSpc>
        <a:spcBef>
          <a:spcPts val="900"/>
        </a:spcBef>
        <a:spcAft>
          <a:spcPts val="0"/>
        </a:spcAft>
        <a:buClr>
          <a:srgbClr val="2D1934"/>
        </a:buClr>
        <a:buSzPct val="130000"/>
        <a:buFont typeface="Arial"/>
        <a:buChar char="•"/>
        <a:tabLst/>
        <a:defRPr sz="1400" b="0" i="0" u="none" strike="noStrike" cap="none" spc="0" baseline="0">
          <a:solidFill>
            <a:srgbClr val="2D1934"/>
          </a:solidFill>
          <a:uFillTx/>
          <a:latin typeface="Arial"/>
          <a:ea typeface="Arial"/>
          <a:cs typeface="Arial"/>
          <a:sym typeface="Arial"/>
        </a:defRPr>
      </a:lvl4pPr>
      <a:lvl5pPr marL="347999" marR="0" indent="-167999" algn="l" defTabSz="914400" rtl="0" latinLnBrk="0">
        <a:lnSpc>
          <a:spcPct val="100000"/>
        </a:lnSpc>
        <a:spcBef>
          <a:spcPts val="900"/>
        </a:spcBef>
        <a:spcAft>
          <a:spcPts val="0"/>
        </a:spcAft>
        <a:buClr>
          <a:srgbClr val="2D1934"/>
        </a:buClr>
        <a:buSzPct val="130000"/>
        <a:buFont typeface="Arial"/>
        <a:buChar char="•"/>
        <a:tabLst/>
        <a:defRPr sz="1400" b="0" i="0" u="none" strike="noStrike" cap="none" spc="0" baseline="0">
          <a:solidFill>
            <a:srgbClr val="2D1934"/>
          </a:solidFill>
          <a:uFillTx/>
          <a:latin typeface="Arial"/>
          <a:ea typeface="Arial"/>
          <a:cs typeface="Arial"/>
          <a:sym typeface="Arial"/>
        </a:defRPr>
      </a:lvl5pPr>
      <a:lvl6pPr marL="2463800" marR="0" indent="-177800" algn="l" defTabSz="914400" rtl="0" latinLnBrk="0">
        <a:lnSpc>
          <a:spcPct val="100000"/>
        </a:lnSpc>
        <a:spcBef>
          <a:spcPts val="900"/>
        </a:spcBef>
        <a:spcAft>
          <a:spcPts val="0"/>
        </a:spcAft>
        <a:buClr>
          <a:srgbClr val="2D1934"/>
        </a:buClr>
        <a:buSzPct val="100000"/>
        <a:buFont typeface="Arial"/>
        <a:buChar char="•"/>
        <a:tabLst/>
        <a:defRPr sz="1400" b="0" i="0" u="none" strike="noStrike" cap="none" spc="0" baseline="0">
          <a:solidFill>
            <a:srgbClr val="2D1934"/>
          </a:solidFill>
          <a:uFillTx/>
          <a:latin typeface="Arial"/>
          <a:ea typeface="Arial"/>
          <a:cs typeface="Arial"/>
          <a:sym typeface="Arial"/>
        </a:defRPr>
      </a:lvl6pPr>
      <a:lvl7pPr marL="2921000" marR="0" indent="-177800" algn="l" defTabSz="914400" rtl="0" latinLnBrk="0">
        <a:lnSpc>
          <a:spcPct val="100000"/>
        </a:lnSpc>
        <a:spcBef>
          <a:spcPts val="900"/>
        </a:spcBef>
        <a:spcAft>
          <a:spcPts val="0"/>
        </a:spcAft>
        <a:buClr>
          <a:srgbClr val="2D1934"/>
        </a:buClr>
        <a:buSzPct val="100000"/>
        <a:buFont typeface="Arial"/>
        <a:buChar char="•"/>
        <a:tabLst/>
        <a:defRPr sz="1400" b="0" i="0" u="none" strike="noStrike" cap="none" spc="0" baseline="0">
          <a:solidFill>
            <a:srgbClr val="2D1934"/>
          </a:solidFill>
          <a:uFillTx/>
          <a:latin typeface="Arial"/>
          <a:ea typeface="Arial"/>
          <a:cs typeface="Arial"/>
          <a:sym typeface="Arial"/>
        </a:defRPr>
      </a:lvl7pPr>
      <a:lvl8pPr marL="3378200" marR="0" indent="-177800" algn="l" defTabSz="914400" rtl="0" latinLnBrk="0">
        <a:lnSpc>
          <a:spcPct val="100000"/>
        </a:lnSpc>
        <a:spcBef>
          <a:spcPts val="900"/>
        </a:spcBef>
        <a:spcAft>
          <a:spcPts val="0"/>
        </a:spcAft>
        <a:buClr>
          <a:srgbClr val="2D1934"/>
        </a:buClr>
        <a:buSzPct val="100000"/>
        <a:buFont typeface="Arial"/>
        <a:buChar char="•"/>
        <a:tabLst/>
        <a:defRPr sz="1400" b="0" i="0" u="none" strike="noStrike" cap="none" spc="0" baseline="0">
          <a:solidFill>
            <a:srgbClr val="2D1934"/>
          </a:solidFill>
          <a:uFillTx/>
          <a:latin typeface="Arial"/>
          <a:ea typeface="Arial"/>
          <a:cs typeface="Arial"/>
          <a:sym typeface="Arial"/>
        </a:defRPr>
      </a:lvl8pPr>
      <a:lvl9pPr marL="3835400" marR="0" indent="-177800" algn="l" defTabSz="914400" rtl="0" latinLnBrk="0">
        <a:lnSpc>
          <a:spcPct val="100000"/>
        </a:lnSpc>
        <a:spcBef>
          <a:spcPts val="900"/>
        </a:spcBef>
        <a:spcAft>
          <a:spcPts val="0"/>
        </a:spcAft>
        <a:buClr>
          <a:srgbClr val="2D1934"/>
        </a:buClr>
        <a:buSzPct val="100000"/>
        <a:buFont typeface="Arial"/>
        <a:buChar char="•"/>
        <a:tabLst/>
        <a:defRPr sz="1400" b="0" i="0" u="none" strike="noStrike" cap="none" spc="0" baseline="0">
          <a:solidFill>
            <a:srgbClr val="2D1934"/>
          </a:solidFill>
          <a:uFillTx/>
          <a:latin typeface="Arial"/>
          <a:ea typeface="Arial"/>
          <a:cs typeface="Arial"/>
          <a:sym typeface="Arial"/>
        </a:defRPr>
      </a:lvl9pPr>
    </p:bodyStyle>
    <p:otherStyle>
      <a:lvl1pPr marL="0" marR="0" indent="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C6D31-58AB-C51B-DDD7-DF808665B719}"/>
              </a:ext>
            </a:extLst>
          </p:cNvPr>
          <p:cNvSpPr>
            <a:spLocks noGrp="1"/>
          </p:cNvSpPr>
          <p:nvPr>
            <p:ph type="title"/>
          </p:nvPr>
        </p:nvSpPr>
        <p:spPr>
          <a:xfrm>
            <a:off x="351692" y="642112"/>
            <a:ext cx="8440616" cy="754889"/>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E9E41-AE83-EF0E-1B94-4CB5C02A9CE4}"/>
              </a:ext>
            </a:extLst>
          </p:cNvPr>
          <p:cNvSpPr>
            <a:spLocks noGrp="1"/>
          </p:cNvSpPr>
          <p:nvPr>
            <p:ph type="body" idx="1"/>
          </p:nvPr>
        </p:nvSpPr>
        <p:spPr>
          <a:xfrm>
            <a:off x="351692" y="1610361"/>
            <a:ext cx="8440616" cy="38855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260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Lst>
  <p:txStyles>
    <p:titleStyle>
      <a:lvl1pPr algn="l" defTabSz="685800" rtl="0" eaLnBrk="1" latinLnBrk="0" hangingPunct="1">
        <a:lnSpc>
          <a:spcPts val="2250"/>
        </a:lnSpc>
        <a:spcBef>
          <a:spcPct val="0"/>
        </a:spcBef>
        <a:spcAft>
          <a:spcPts val="450"/>
        </a:spcAft>
        <a:buNone/>
        <a:defRPr sz="2025" b="1" i="0" kern="1200" baseline="0">
          <a:solidFill>
            <a:schemeClr val="tx2"/>
          </a:solidFill>
          <a:latin typeface="Arial" panose="020B0604020202020204" pitchFamily="34" charset="0"/>
          <a:ea typeface="+mj-ea"/>
          <a:cs typeface="Arial" panose="020B0604020202020204" pitchFamily="34" charset="0"/>
        </a:defRPr>
      </a:lvl1pPr>
    </p:titleStyle>
    <p:bodyStyle>
      <a:lvl1pPr marL="0" indent="-135000" algn="l" defTabSz="135000" rtl="0" eaLnBrk="1" latinLnBrk="0" hangingPunct="1">
        <a:lnSpc>
          <a:spcPts val="1425"/>
        </a:lnSpc>
        <a:spcBef>
          <a:spcPts val="600"/>
        </a:spcBef>
        <a:spcAft>
          <a:spcPts val="375"/>
        </a:spcAft>
        <a:buFont typeface="Arial" panose="020B0604020202020204" pitchFamily="34" charset="0"/>
        <a:buNone/>
        <a:tabLst/>
        <a:defRPr sz="1200" b="1" i="0" kern="1200" baseline="0">
          <a:solidFill>
            <a:schemeClr val="tx2"/>
          </a:solidFill>
          <a:latin typeface="Arial" panose="020B0604020202020204" pitchFamily="34" charset="0"/>
          <a:ea typeface="+mn-ea"/>
          <a:cs typeface="Arial" panose="020B0604020202020204" pitchFamily="34" charset="0"/>
        </a:defRPr>
      </a:lvl1pPr>
      <a:lvl2pPr marL="0" indent="0" algn="l" defTabSz="135000" rtl="0" eaLnBrk="1" latinLnBrk="0" hangingPunct="1">
        <a:lnSpc>
          <a:spcPts val="1275"/>
        </a:lnSpc>
        <a:spcBef>
          <a:spcPts val="0"/>
        </a:spcBef>
        <a:spcAft>
          <a:spcPts val="450"/>
        </a:spcAft>
        <a:buClr>
          <a:schemeClr val="tx2"/>
        </a:buClr>
        <a:buFont typeface="Arial" panose="020B0604020202020204" pitchFamily="34" charset="0"/>
        <a:buNone/>
        <a:tabLst/>
        <a:defRPr sz="1050" kern="1200">
          <a:solidFill>
            <a:schemeClr val="tx1"/>
          </a:solidFill>
          <a:latin typeface="Arial" panose="020B0604020202020204" pitchFamily="34" charset="0"/>
          <a:ea typeface="+mn-ea"/>
          <a:cs typeface="Arial" panose="020B0604020202020204" pitchFamily="34" charset="0"/>
        </a:defRPr>
      </a:lvl2pPr>
      <a:lvl3pPr marL="0" indent="0" algn="l" defTabSz="135000" rtl="0" eaLnBrk="1" latinLnBrk="0" hangingPunct="1">
        <a:lnSpc>
          <a:spcPts val="1163"/>
        </a:lnSpc>
        <a:spcBef>
          <a:spcPts val="0"/>
        </a:spcBef>
        <a:spcAft>
          <a:spcPts val="300"/>
        </a:spcAft>
        <a:buClr>
          <a:schemeClr val="tx2"/>
        </a:buClr>
        <a:buFont typeface="System Font Regular"/>
        <a:buNone/>
        <a:defRPr sz="900" kern="1200">
          <a:solidFill>
            <a:schemeClr val="tx1"/>
          </a:solidFill>
          <a:latin typeface="Arial" panose="020B0604020202020204" pitchFamily="34" charset="0"/>
          <a:ea typeface="+mn-ea"/>
          <a:cs typeface="Arial" panose="020B0604020202020204" pitchFamily="34" charset="0"/>
        </a:defRPr>
      </a:lvl3pPr>
      <a:lvl4pPr marL="0" indent="0" algn="l" defTabSz="135000" rtl="0" eaLnBrk="1" latinLnBrk="0" hangingPunct="1">
        <a:lnSpc>
          <a:spcPts val="900"/>
        </a:lnSpc>
        <a:spcBef>
          <a:spcPts val="450"/>
        </a:spcBef>
        <a:spcAft>
          <a:spcPts val="188"/>
        </a:spcAft>
        <a:buFont typeface="Arial" panose="020B0604020202020204" pitchFamily="34" charset="0"/>
        <a:buNone/>
        <a:defRPr sz="675" b="1" kern="1200">
          <a:solidFill>
            <a:schemeClr val="tx1"/>
          </a:solidFill>
          <a:latin typeface="Arial" panose="020B0604020202020204" pitchFamily="34" charset="0"/>
          <a:ea typeface="+mn-ea"/>
          <a:cs typeface="Arial" panose="020B0604020202020204" pitchFamily="34" charset="0"/>
        </a:defRPr>
      </a:lvl4pPr>
      <a:lvl5pPr marL="0" indent="0" algn="l" defTabSz="135000" rtl="0" eaLnBrk="1" latinLnBrk="0" hangingPunct="1">
        <a:lnSpc>
          <a:spcPts val="900"/>
        </a:lnSpc>
        <a:spcBef>
          <a:spcPts val="0"/>
        </a:spcBef>
        <a:spcAft>
          <a:spcPts val="225"/>
        </a:spcAft>
        <a:buFont typeface="Arial" panose="020B0604020202020204" pitchFamily="34" charset="0"/>
        <a:buNone/>
        <a:defRPr sz="675" kern="1200">
          <a:solidFill>
            <a:schemeClr val="tx1"/>
          </a:solidFill>
          <a:latin typeface="Arial" panose="020B0604020202020204" pitchFamily="34" charset="0"/>
          <a:ea typeface="+mn-ea"/>
          <a:cs typeface="Arial" panose="020B0604020202020204" pitchFamily="34" charset="0"/>
        </a:defRPr>
      </a:lvl5pPr>
      <a:lvl6pPr marL="135000" indent="-135000" algn="l" defTabSz="135000" rtl="0" eaLnBrk="1" latinLnBrk="0" hangingPunct="1">
        <a:lnSpc>
          <a:spcPts val="1275"/>
        </a:lnSpc>
        <a:spcBef>
          <a:spcPts val="0"/>
        </a:spcBef>
        <a:spcAft>
          <a:spcPts val="0"/>
        </a:spcAft>
        <a:buClr>
          <a:schemeClr val="tx2"/>
        </a:buClr>
        <a:buFont typeface="Arial" panose="020B0604020202020204" pitchFamily="34" charset="0"/>
        <a:buChar char="•"/>
        <a:defRPr sz="1050" kern="1200" baseline="0">
          <a:solidFill>
            <a:schemeClr val="tx1"/>
          </a:solidFill>
          <a:latin typeface="Arial" panose="020B0604020202020204" pitchFamily="34" charset="0"/>
          <a:ea typeface="+mn-ea"/>
          <a:cs typeface="+mn-cs"/>
        </a:defRPr>
      </a:lvl6pPr>
      <a:lvl7pPr marL="270000" indent="-135000" algn="l" defTabSz="135000" rtl="0" eaLnBrk="1" latinLnBrk="0" hangingPunct="1">
        <a:lnSpc>
          <a:spcPts val="1163"/>
        </a:lnSpc>
        <a:spcBef>
          <a:spcPts val="0"/>
        </a:spcBef>
        <a:spcAft>
          <a:spcPts val="0"/>
        </a:spcAft>
        <a:buClr>
          <a:schemeClr val="tx2"/>
        </a:buClr>
        <a:buFont typeface="System Font Regular"/>
        <a:buChar char="-"/>
        <a:defRPr sz="900" kern="1200">
          <a:solidFill>
            <a:schemeClr val="tx1"/>
          </a:solidFill>
          <a:latin typeface="Arial" panose="020B0604020202020204" pitchFamily="34" charset="0"/>
          <a:ea typeface="+mn-ea"/>
          <a:cs typeface="Arial" panose="020B0604020202020204" pitchFamily="34" charset="0"/>
        </a:defRPr>
      </a:lvl7pPr>
      <a:lvl8pPr marL="405000" indent="-135000" algn="l" defTabSz="135000" rtl="0" eaLnBrk="1" latinLnBrk="0" hangingPunct="1">
        <a:lnSpc>
          <a:spcPts val="900"/>
        </a:lnSpc>
        <a:spcBef>
          <a:spcPts val="0"/>
        </a:spcBef>
        <a:buClr>
          <a:schemeClr val="tx2"/>
        </a:buClr>
        <a:buFont typeface="Arial" panose="020B0604020202020204" pitchFamily="34" charset="0"/>
        <a:buChar char="•"/>
        <a:defRPr sz="675" kern="1200">
          <a:solidFill>
            <a:schemeClr val="tx1"/>
          </a:solidFill>
          <a:latin typeface="Arial" panose="020B0604020202020204" pitchFamily="34" charset="0"/>
          <a:ea typeface="+mn-ea"/>
          <a:cs typeface="Arial" panose="020B0604020202020204" pitchFamily="34" charset="0"/>
        </a:defRPr>
      </a:lvl8pPr>
      <a:lvl9pPr marL="540000" indent="-135000" algn="l" defTabSz="135000" rtl="0" eaLnBrk="1" latinLnBrk="0" hangingPunct="1">
        <a:lnSpc>
          <a:spcPts val="900"/>
        </a:lnSpc>
        <a:spcBef>
          <a:spcPts val="0"/>
        </a:spcBef>
        <a:buClr>
          <a:schemeClr val="tx2"/>
        </a:buClr>
        <a:buFont typeface="System Font Regular"/>
        <a:buChar char="-"/>
        <a:defRPr sz="675"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110818"/>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CF28891-FAD7-4004-80D6-584ABC28D5F8}"/>
              </a:ext>
              <a:ext uri="{C183D7F6-B498-43B3-948B-1728B52AA6E4}">
                <adec:decorative xmlns:adec="http://schemas.microsoft.com/office/drawing/2017/decorative" val="1"/>
              </a:ext>
            </a:extLst>
          </p:cNvPr>
          <p:cNvSpPr/>
          <p:nvPr userDrawn="1"/>
        </p:nvSpPr>
        <p:spPr>
          <a:xfrm>
            <a:off x="4951413" y="-1775883"/>
            <a:ext cx="6583362" cy="877781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5" name="Oval 4">
            <a:extLst>
              <a:ext uri="{FF2B5EF4-FFF2-40B4-BE49-F238E27FC236}">
                <a16:creationId xmlns:a16="http://schemas.microsoft.com/office/drawing/2014/main" id="{6D79883F-76C2-4933-96B1-04FC6DC21BD7}"/>
              </a:ext>
              <a:ext uri="{C183D7F6-B498-43B3-948B-1728B52AA6E4}">
                <adec:decorative xmlns:adec="http://schemas.microsoft.com/office/drawing/2017/decorative" val="1"/>
              </a:ext>
            </a:extLst>
          </p:cNvPr>
          <p:cNvSpPr/>
          <p:nvPr userDrawn="1"/>
        </p:nvSpPr>
        <p:spPr>
          <a:xfrm>
            <a:off x="4989513" y="2117"/>
            <a:ext cx="6584950" cy="877781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3077" name="Picture 5" descr="NMC logo">
            <a:extLst>
              <a:ext uri="{FF2B5EF4-FFF2-40B4-BE49-F238E27FC236}">
                <a16:creationId xmlns:a16="http://schemas.microsoft.com/office/drawing/2014/main" id="{3F6C83AB-59DD-413A-B96E-17BF53DF565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850" y="285751"/>
            <a:ext cx="3043238" cy="141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hoto of a female nurse wearing surgical uniform is using a piece of equipment. A male nurse wearing surgical uniform is watching her in the background. They are in a surgical theatre.">
            <a:extLst>
              <a:ext uri="{FF2B5EF4-FFF2-40B4-BE49-F238E27FC236}">
                <a16:creationId xmlns:a16="http://schemas.microsoft.com/office/drawing/2014/main" id="{49530688-90F6-4EF1-96F5-51528D5751F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8898"/>
          <a:stretch/>
        </p:blipFill>
        <p:spPr>
          <a:xfrm>
            <a:off x="4926627" y="-1044815"/>
            <a:ext cx="6710722" cy="8947629"/>
          </a:xfrm>
          <a:prstGeom prst="ellipse">
            <a:avLst/>
          </a:prstGeom>
        </p:spPr>
      </p:pic>
    </p:spTree>
    <p:extLst>
      <p:ext uri="{BB962C8B-B14F-4D97-AF65-F5344CB8AC3E}">
        <p14:creationId xmlns:p14="http://schemas.microsoft.com/office/powerpoint/2010/main" val="3926562521"/>
      </p:ext>
    </p:extLst>
  </p:cSld>
  <p:clrMap bg1="lt1" tx1="dk1" bg2="lt2" tx2="dk2" accent1="accent1" accent2="accent2" accent3="accent3" accent4="accent4" accent5="accent5" accent6="accent6" hlink="hlink" folHlink="folHlink"/>
  <p:sldLayoutIdLst>
    <p:sldLayoutId id="2147483712"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eaLnBrk="1" fontAlgn="base" hangingPunct="1">
        <a:spcBef>
          <a:spcPct val="0"/>
        </a:spcBef>
        <a:spcAft>
          <a:spcPct val="0"/>
        </a:spcAft>
        <a:defRPr sz="4400" b="1">
          <a:solidFill>
            <a:srgbClr val="D95427"/>
          </a:solidFill>
          <a:latin typeface="Arial" panose="020B0604020202020204" pitchFamily="34" charset="0"/>
        </a:defRPr>
      </a:lvl6pPr>
      <a:lvl7pPr marL="914400" algn="l" defTabSz="457200" rtl="0" eaLnBrk="1" fontAlgn="base" hangingPunct="1">
        <a:spcBef>
          <a:spcPct val="0"/>
        </a:spcBef>
        <a:spcAft>
          <a:spcPct val="0"/>
        </a:spcAft>
        <a:defRPr sz="4400" b="1">
          <a:solidFill>
            <a:srgbClr val="D95427"/>
          </a:solidFill>
          <a:latin typeface="Arial" panose="020B0604020202020204" pitchFamily="34" charset="0"/>
        </a:defRPr>
      </a:lvl7pPr>
      <a:lvl8pPr marL="1371600" algn="l" defTabSz="457200" rtl="0" eaLnBrk="1" fontAlgn="base" hangingPunct="1">
        <a:spcBef>
          <a:spcPct val="0"/>
        </a:spcBef>
        <a:spcAft>
          <a:spcPct val="0"/>
        </a:spcAft>
        <a:defRPr sz="4400" b="1">
          <a:solidFill>
            <a:srgbClr val="D95427"/>
          </a:solidFill>
          <a:latin typeface="Arial" panose="020B0604020202020204" pitchFamily="34" charset="0"/>
        </a:defRPr>
      </a:lvl8pPr>
      <a:lvl9pPr marL="1828800" algn="l" defTabSz="457200"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DD67E8B0-2870-476C-ABBD-A0CC841203DA}"/>
              </a:ext>
            </a:extLst>
          </p:cNvPr>
          <p:cNvSpPr txBox="1">
            <a:spLocks/>
          </p:cNvSpPr>
          <p:nvPr userDrawn="1"/>
        </p:nvSpPr>
        <p:spPr>
          <a:xfrm>
            <a:off x="3663950" y="6311901"/>
            <a:ext cx="1982788" cy="184151"/>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39EFF8DF-2B3C-4068-ABB3-4135806D36CC}" type="slidenum">
              <a:rPr lang="en-US" altLang="en-US" sz="1000" b="1">
                <a:solidFill>
                  <a:schemeClr val="accent2"/>
                </a:solidFill>
              </a:rPr>
              <a:pPr algn="r">
                <a:lnSpc>
                  <a:spcPts val="600"/>
                </a:lnSpc>
              </a:pPr>
              <a:t>‹#›</a:t>
            </a:fld>
            <a:endParaRPr lang="en-US" altLang="en-US" sz="1000" b="1">
              <a:solidFill>
                <a:schemeClr val="accent2"/>
              </a:solidFill>
            </a:endParaRPr>
          </a:p>
        </p:txBody>
      </p:sp>
      <p:sp>
        <p:nvSpPr>
          <p:cNvPr id="3" name="Oval 2">
            <a:extLst>
              <a:ext uri="{FF2B5EF4-FFF2-40B4-BE49-F238E27FC236}">
                <a16:creationId xmlns:a16="http://schemas.microsoft.com/office/drawing/2014/main" id="{13AFE18B-710F-4FA9-8657-05AA09D99568}"/>
              </a:ext>
              <a:ext uri="{C183D7F6-B498-43B3-948B-1728B52AA6E4}">
                <adec:decorative xmlns:adec="http://schemas.microsoft.com/office/drawing/2017/decorative" val="1"/>
              </a:ext>
            </a:extLst>
          </p:cNvPr>
          <p:cNvSpPr/>
          <p:nvPr userDrawn="1"/>
        </p:nvSpPr>
        <p:spPr>
          <a:xfrm>
            <a:off x="6102351" y="2087033"/>
            <a:ext cx="4341813" cy="57912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aseline="-25000" dirty="0"/>
          </a:p>
        </p:txBody>
      </p:sp>
      <p:pic>
        <p:nvPicPr>
          <p:cNvPr id="35845" name="Picture 4" descr="NMC logo">
            <a:extLst>
              <a:ext uri="{FF2B5EF4-FFF2-40B4-BE49-F238E27FC236}">
                <a16:creationId xmlns:a16="http://schemas.microsoft.com/office/drawing/2014/main" id="{4D2B7E1E-5DCC-4E56-929B-CAAB4248126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1" y="110067"/>
            <a:ext cx="1509713" cy="186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hoto of a female nurse using equipment in a hospital setting.">
            <a:extLst>
              <a:ext uri="{FF2B5EF4-FFF2-40B4-BE49-F238E27FC236}">
                <a16:creationId xmlns:a16="http://schemas.microsoft.com/office/drawing/2014/main" id="{CFA1D584-4A22-48AE-B897-0BC11B5C755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9065"/>
          <a:stretch/>
        </p:blipFill>
        <p:spPr>
          <a:xfrm>
            <a:off x="6357668" y="2275377"/>
            <a:ext cx="4202142" cy="5602856"/>
          </a:xfrm>
          <a:prstGeom prst="ellipse">
            <a:avLst/>
          </a:prstGeom>
        </p:spPr>
      </p:pic>
    </p:spTree>
    <p:extLst>
      <p:ext uri="{BB962C8B-B14F-4D97-AF65-F5344CB8AC3E}">
        <p14:creationId xmlns:p14="http://schemas.microsoft.com/office/powerpoint/2010/main" val="3771166756"/>
      </p:ext>
    </p:extLst>
  </p:cSld>
  <p:clrMap bg1="lt1" tx1="dk1" bg2="lt2" tx2="dk2" accent1="accent1" accent2="accent2" accent3="accent3" accent4="accent4" accent5="accent5" accent6="accent6" hlink="hlink" folHlink="folHlink"/>
  <p:sldLayoutIdLst>
    <p:sldLayoutId id="2147483714"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5E4FED1A-9136-445A-B8E7-32E926E83F7A}"/>
              </a:ext>
            </a:extLst>
          </p:cNvPr>
          <p:cNvSpPr txBox="1">
            <a:spLocks/>
          </p:cNvSpPr>
          <p:nvPr userDrawn="1"/>
        </p:nvSpPr>
        <p:spPr>
          <a:xfrm>
            <a:off x="3663950" y="6311901"/>
            <a:ext cx="1982788" cy="184151"/>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0DAAE579-0F34-404D-94F9-E7082BA56AC8}" type="slidenum">
              <a:rPr lang="en-US" altLang="en-US" sz="1000" b="1">
                <a:solidFill>
                  <a:schemeClr val="accent2"/>
                </a:solidFill>
              </a:rPr>
              <a:pPr algn="r">
                <a:lnSpc>
                  <a:spcPts val="600"/>
                </a:lnSpc>
              </a:pPr>
              <a:t>‹#›</a:t>
            </a:fld>
            <a:endParaRPr lang="en-US" altLang="en-US" sz="1000" b="1">
              <a:solidFill>
                <a:schemeClr val="accent2"/>
              </a:solidFill>
            </a:endParaRPr>
          </a:p>
        </p:txBody>
      </p:sp>
      <p:sp>
        <p:nvSpPr>
          <p:cNvPr id="3" name="Oval 2">
            <a:extLst>
              <a:ext uri="{FF2B5EF4-FFF2-40B4-BE49-F238E27FC236}">
                <a16:creationId xmlns:a16="http://schemas.microsoft.com/office/drawing/2014/main" id="{499D3DE6-22FA-4F7E-919E-A9F75FD372FD}"/>
              </a:ext>
              <a:ext uri="{C183D7F6-B498-43B3-948B-1728B52AA6E4}">
                <adec:decorative xmlns:adec="http://schemas.microsoft.com/office/drawing/2017/decorative" val="1"/>
              </a:ext>
            </a:extLst>
          </p:cNvPr>
          <p:cNvSpPr/>
          <p:nvPr userDrawn="1"/>
        </p:nvSpPr>
        <p:spPr>
          <a:xfrm>
            <a:off x="6102351" y="2087033"/>
            <a:ext cx="4341813" cy="57912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aseline="-25000" dirty="0"/>
          </a:p>
        </p:txBody>
      </p:sp>
      <p:pic>
        <p:nvPicPr>
          <p:cNvPr id="36869" name="Picture 4" descr="NMC logo">
            <a:extLst>
              <a:ext uri="{FF2B5EF4-FFF2-40B4-BE49-F238E27FC236}">
                <a16:creationId xmlns:a16="http://schemas.microsoft.com/office/drawing/2014/main" id="{B0C3C76B-437C-4765-B40C-B182A5803D2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1" y="110067"/>
            <a:ext cx="1509713" cy="186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hoto of a male NMC staff member smiling in an office setting.">
            <a:extLst>
              <a:ext uri="{FF2B5EF4-FFF2-40B4-BE49-F238E27FC236}">
                <a16:creationId xmlns:a16="http://schemas.microsoft.com/office/drawing/2014/main" id="{EAD00AFD-66E1-4904-952C-5E2B7CFDE23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4099" b="-6339"/>
          <a:stretch/>
        </p:blipFill>
        <p:spPr>
          <a:xfrm>
            <a:off x="6362821" y="2311261"/>
            <a:ext cx="4259023" cy="5678697"/>
          </a:xfrm>
          <a:prstGeom prst="ellipse">
            <a:avLst/>
          </a:prstGeom>
        </p:spPr>
      </p:pic>
    </p:spTree>
    <p:extLst>
      <p:ext uri="{BB962C8B-B14F-4D97-AF65-F5344CB8AC3E}">
        <p14:creationId xmlns:p14="http://schemas.microsoft.com/office/powerpoint/2010/main" val="3506872893"/>
      </p:ext>
    </p:extLst>
  </p:cSld>
  <p:clrMap bg1="lt1" tx1="dk1" bg2="lt2" tx2="dk2" accent1="accent1" accent2="accent2" accent3="accent3" accent4="accent4" accent5="accent5" accent6="accent6" hlink="hlink" folHlink="folHlink"/>
  <p:sldLayoutIdLst>
    <p:sldLayoutId id="2147483716"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4C15441F-3130-4E3A-A9A0-6D647AA24FDF}"/>
              </a:ext>
            </a:extLst>
          </p:cNvPr>
          <p:cNvSpPr txBox="1">
            <a:spLocks/>
          </p:cNvSpPr>
          <p:nvPr userDrawn="1"/>
        </p:nvSpPr>
        <p:spPr>
          <a:xfrm>
            <a:off x="3663950" y="6311901"/>
            <a:ext cx="1982788" cy="184151"/>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91B956E3-DB76-46C4-8284-10E92A43137C}" type="slidenum">
              <a:rPr lang="en-US" altLang="en-US" sz="1000" b="1">
                <a:solidFill>
                  <a:schemeClr val="accent2"/>
                </a:solidFill>
              </a:rPr>
              <a:pPr algn="r">
                <a:lnSpc>
                  <a:spcPts val="600"/>
                </a:lnSpc>
              </a:pPr>
              <a:t>‹#›</a:t>
            </a:fld>
            <a:endParaRPr lang="en-US" altLang="en-US" sz="1000" b="1">
              <a:solidFill>
                <a:schemeClr val="accent2"/>
              </a:solidFill>
            </a:endParaRPr>
          </a:p>
        </p:txBody>
      </p:sp>
      <p:sp>
        <p:nvSpPr>
          <p:cNvPr id="3" name="Oval 2">
            <a:extLst>
              <a:ext uri="{FF2B5EF4-FFF2-40B4-BE49-F238E27FC236}">
                <a16:creationId xmlns:a16="http://schemas.microsoft.com/office/drawing/2014/main" id="{94A11CD7-DC68-47AE-9FAA-8DCB4DCA86A0}"/>
              </a:ext>
              <a:ext uri="{C183D7F6-B498-43B3-948B-1728B52AA6E4}">
                <adec:decorative xmlns:adec="http://schemas.microsoft.com/office/drawing/2017/decorative" val="1"/>
              </a:ext>
            </a:extLst>
          </p:cNvPr>
          <p:cNvSpPr/>
          <p:nvPr userDrawn="1"/>
        </p:nvSpPr>
        <p:spPr>
          <a:xfrm>
            <a:off x="6102351" y="2087033"/>
            <a:ext cx="4341813" cy="57912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aseline="-25000" dirty="0"/>
          </a:p>
        </p:txBody>
      </p:sp>
      <p:pic>
        <p:nvPicPr>
          <p:cNvPr id="40965" name="Picture 4" descr="NMC logo">
            <a:extLst>
              <a:ext uri="{FF2B5EF4-FFF2-40B4-BE49-F238E27FC236}">
                <a16:creationId xmlns:a16="http://schemas.microsoft.com/office/drawing/2014/main" id="{B1458A87-3D35-49CB-93D8-8F6FCEF931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1" y="110067"/>
            <a:ext cx="1509713" cy="186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hoto of a female NMC member of staff in an office setting, smiling.">
            <a:extLst>
              <a:ext uri="{FF2B5EF4-FFF2-40B4-BE49-F238E27FC236}">
                <a16:creationId xmlns:a16="http://schemas.microsoft.com/office/drawing/2014/main" id="{D9A60478-1EE4-4226-BE19-6CA82E116A5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2192"/>
          <a:stretch/>
        </p:blipFill>
        <p:spPr>
          <a:xfrm>
            <a:off x="6349043" y="2268547"/>
            <a:ext cx="4207265" cy="5609687"/>
          </a:xfrm>
          <a:prstGeom prst="ellipse">
            <a:avLst/>
          </a:prstGeom>
        </p:spPr>
      </p:pic>
    </p:spTree>
    <p:extLst>
      <p:ext uri="{BB962C8B-B14F-4D97-AF65-F5344CB8AC3E}">
        <p14:creationId xmlns:p14="http://schemas.microsoft.com/office/powerpoint/2010/main" val="2623258416"/>
      </p:ext>
    </p:extLst>
  </p:cSld>
  <p:clrMap bg1="lt1" tx1="dk1" bg2="lt2" tx2="dk2" accent1="accent1" accent2="accent2" accent3="accent3" accent4="accent4" accent5="accent5" accent6="accent6" hlink="hlink" folHlink="folHlink"/>
  <p:sldLayoutIdLst>
    <p:sldLayoutId id="2147483718"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F2ECDCF-87A5-4991-A007-3E65BABA47CC}"/>
              </a:ext>
              <a:ext uri="{C183D7F6-B498-43B3-948B-1728B52AA6E4}">
                <adec:decorative xmlns:adec="http://schemas.microsoft.com/office/drawing/2017/decorative" val="1"/>
              </a:ext>
            </a:extLst>
          </p:cNvPr>
          <p:cNvSpPr/>
          <p:nvPr userDrawn="1"/>
        </p:nvSpPr>
        <p:spPr>
          <a:xfrm>
            <a:off x="1455738" y="-535517"/>
            <a:ext cx="5376862" cy="717126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 name="Oval 2">
            <a:extLst>
              <a:ext uri="{FF2B5EF4-FFF2-40B4-BE49-F238E27FC236}">
                <a16:creationId xmlns:a16="http://schemas.microsoft.com/office/drawing/2014/main" id="{66B9E47F-58C5-4D9C-8307-BA05ACBFFB58}"/>
              </a:ext>
              <a:ext uri="{C183D7F6-B498-43B3-948B-1728B52AA6E4}">
                <adec:decorative xmlns:adec="http://schemas.microsoft.com/office/drawing/2017/decorative" val="1"/>
              </a:ext>
            </a:extLst>
          </p:cNvPr>
          <p:cNvSpPr/>
          <p:nvPr userDrawn="1"/>
        </p:nvSpPr>
        <p:spPr>
          <a:xfrm>
            <a:off x="1073150" y="-927100"/>
            <a:ext cx="5276850" cy="70358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Oval 1">
            <a:extLst>
              <a:ext uri="{FF2B5EF4-FFF2-40B4-BE49-F238E27FC236}">
                <a16:creationId xmlns:a16="http://schemas.microsoft.com/office/drawing/2014/main" id="{56A58AB1-EE1B-4194-A9F3-555E7E55179B}"/>
              </a:ext>
              <a:ext uri="{C183D7F6-B498-43B3-948B-1728B52AA6E4}">
                <adec:decorative xmlns:adec="http://schemas.microsoft.com/office/drawing/2017/decorative" val="1"/>
              </a:ext>
            </a:extLst>
          </p:cNvPr>
          <p:cNvSpPr/>
          <p:nvPr userDrawn="1"/>
        </p:nvSpPr>
        <p:spPr>
          <a:xfrm>
            <a:off x="1306513" y="-683683"/>
            <a:ext cx="5294312" cy="705908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6" name="Straight Connector 5">
            <a:extLst>
              <a:ext uri="{FF2B5EF4-FFF2-40B4-BE49-F238E27FC236}">
                <a16:creationId xmlns:a16="http://schemas.microsoft.com/office/drawing/2014/main" id="{40FD7675-C83A-4EE7-9A2E-0099C4011F9B}"/>
              </a:ext>
              <a:ext uri="{C183D7F6-B498-43B3-948B-1728B52AA6E4}">
                <adec:decorative xmlns:adec="http://schemas.microsoft.com/office/drawing/2017/decorative" val="1"/>
              </a:ext>
            </a:extLst>
          </p:cNvPr>
          <p:cNvCxnSpPr/>
          <p:nvPr userDrawn="1"/>
        </p:nvCxnSpPr>
        <p:spPr>
          <a:xfrm>
            <a:off x="2427288" y="4301067"/>
            <a:ext cx="2557462" cy="0"/>
          </a:xfrm>
          <a:prstGeom prst="line">
            <a:avLst/>
          </a:prstGeom>
          <a:ln w="730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8854" name="Picture 6" descr="NMC logo">
            <a:extLst>
              <a:ext uri="{FF2B5EF4-FFF2-40B4-BE49-F238E27FC236}">
                <a16:creationId xmlns:a16="http://schemas.microsoft.com/office/drawing/2014/main" id="{CEA892C4-5F02-45C0-94D3-E262F9C1E7E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69175" y="224367"/>
            <a:ext cx="1658938" cy="159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5813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eaLnBrk="1" fontAlgn="base" hangingPunct="1">
        <a:spcBef>
          <a:spcPct val="0"/>
        </a:spcBef>
        <a:spcAft>
          <a:spcPct val="0"/>
        </a:spcAft>
        <a:defRPr sz="4400" b="1">
          <a:solidFill>
            <a:srgbClr val="D95427"/>
          </a:solidFill>
          <a:latin typeface="Arial" panose="020B0604020202020204" pitchFamily="34" charset="0"/>
        </a:defRPr>
      </a:lvl6pPr>
      <a:lvl7pPr marL="914400" algn="l" defTabSz="457200" rtl="0" eaLnBrk="1" fontAlgn="base" hangingPunct="1">
        <a:spcBef>
          <a:spcPct val="0"/>
        </a:spcBef>
        <a:spcAft>
          <a:spcPct val="0"/>
        </a:spcAft>
        <a:defRPr sz="4400" b="1">
          <a:solidFill>
            <a:srgbClr val="D95427"/>
          </a:solidFill>
          <a:latin typeface="Arial" panose="020B0604020202020204" pitchFamily="34" charset="0"/>
        </a:defRPr>
      </a:lvl7pPr>
      <a:lvl8pPr marL="1371600" algn="l" defTabSz="457200" rtl="0" eaLnBrk="1" fontAlgn="base" hangingPunct="1">
        <a:spcBef>
          <a:spcPct val="0"/>
        </a:spcBef>
        <a:spcAft>
          <a:spcPct val="0"/>
        </a:spcAft>
        <a:defRPr sz="4400" b="1">
          <a:solidFill>
            <a:srgbClr val="D95427"/>
          </a:solidFill>
          <a:latin typeface="Arial" panose="020B0604020202020204" pitchFamily="34" charset="0"/>
        </a:defRPr>
      </a:lvl8pPr>
      <a:lvl9pPr marL="1828800" algn="l" defTabSz="457200"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9C011-6F69-4226-B5C9-CC57D7F25431}" type="datetimeFigureOut">
              <a:rPr lang="en-GB" smtClean="0"/>
              <a:t>16/11/2023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88ADA-4EF0-4812-8F08-C9419BBA1F9C}" type="slidenum">
              <a:rPr lang="en-GB" smtClean="0"/>
              <a:t>‹#›</a:t>
            </a:fld>
            <a:endParaRPr lang="en-GB"/>
          </a:p>
        </p:txBody>
      </p:sp>
      <p:sp>
        <p:nvSpPr>
          <p:cNvPr id="7" name="Rectangle 6"/>
          <p:cNvSpPr/>
          <p:nvPr userDrawn="1"/>
        </p:nvSpPr>
        <p:spPr>
          <a:xfrm>
            <a:off x="0" y="0"/>
            <a:ext cx="178420" cy="6858000"/>
          </a:xfrm>
          <a:prstGeom prst="rect">
            <a:avLst/>
          </a:prstGeom>
          <a:solidFill>
            <a:srgbClr val="F1BA39"/>
          </a:solidFill>
          <a:ln>
            <a:solidFill>
              <a:srgbClr val="F1BA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781478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56.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1.sv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46.jpe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5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p:cNvSpPr txBox="1">
            <a:spLocks noGrp="1"/>
          </p:cNvSpPr>
          <p:nvPr>
            <p:ph type="ctrTitle"/>
          </p:nvPr>
        </p:nvSpPr>
        <p:spPr>
          <a:xfrm>
            <a:off x="539999" y="1889904"/>
            <a:ext cx="7286829" cy="1028999"/>
          </a:xfrm>
          <a:prstGeom prst="rect">
            <a:avLst/>
          </a:prstGeom>
        </p:spPr>
        <p:txBody>
          <a:bodyPr/>
          <a:lstStyle>
            <a:lvl1pPr>
              <a:defRPr>
                <a:solidFill>
                  <a:srgbClr val="000000"/>
                </a:solidFill>
              </a:defRPr>
            </a:lvl1pPr>
          </a:lstStyle>
          <a:p>
            <a:r>
              <a:t>Sexual misconduct in policing: building back public trust and confidence</a:t>
            </a:r>
          </a:p>
        </p:txBody>
      </p:sp>
      <p:sp>
        <p:nvSpPr>
          <p:cNvPr id="74" name="Subtitle 2"/>
          <p:cNvSpPr txBox="1">
            <a:spLocks noGrp="1"/>
          </p:cNvSpPr>
          <p:nvPr>
            <p:ph type="subTitle" sz="quarter" idx="1"/>
          </p:nvPr>
        </p:nvSpPr>
        <p:spPr>
          <a:xfrm>
            <a:off x="539998" y="3638987"/>
            <a:ext cx="6056745" cy="1161615"/>
          </a:xfrm>
          <a:prstGeom prst="rect">
            <a:avLst/>
          </a:prstGeom>
        </p:spPr>
        <p:txBody>
          <a:bodyPr/>
          <a:lstStyle/>
          <a:p>
            <a:pPr>
              <a:lnSpc>
                <a:spcPct val="90000"/>
              </a:lnSpc>
              <a:defRPr sz="1500" b="1"/>
            </a:pPr>
            <a:r>
              <a:t>Association of Regulatory and Disciplinary Lawyers </a:t>
            </a:r>
            <a:endParaRPr sz="1300"/>
          </a:p>
          <a:p>
            <a:pPr>
              <a:lnSpc>
                <a:spcPct val="90000"/>
              </a:lnSpc>
              <a:defRPr sz="1800"/>
            </a:pPr>
            <a:endParaRPr sz="1300"/>
          </a:p>
          <a:p>
            <a:pPr>
              <a:lnSpc>
                <a:spcPct val="90000"/>
              </a:lnSpc>
              <a:defRPr sz="1500"/>
            </a:pPr>
            <a:r>
              <a:t>Anne Studd KC </a:t>
            </a:r>
            <a:endParaRPr sz="1300"/>
          </a:p>
          <a:p>
            <a:pPr>
              <a:lnSpc>
                <a:spcPct val="90000"/>
              </a:lnSpc>
              <a:defRPr sz="1500"/>
            </a:pPr>
            <a:r>
              <a:t>Juliet Farrell IOPC</a:t>
            </a:r>
            <a:endParaRPr sz="1300"/>
          </a:p>
          <a:p>
            <a:pPr>
              <a:lnSpc>
                <a:spcPct val="90000"/>
              </a:lnSpc>
              <a:defRPr sz="1500"/>
            </a:pPr>
            <a:r>
              <a:t>Noranne Griffiths Department of Legal Service Metropolitan Police</a:t>
            </a:r>
          </a:p>
        </p:txBody>
      </p:sp>
      <p:sp>
        <p:nvSpPr>
          <p:cNvPr id="75" name="Text Placeholder 3"/>
          <p:cNvSpPr>
            <a:spLocks noGrp="1"/>
          </p:cNvSpPr>
          <p:nvPr>
            <p:ph type="body" idx="21"/>
          </p:nvPr>
        </p:nvSpPr>
        <p:spPr>
          <a:xfrm>
            <a:off x="539999" y="2841171"/>
            <a:ext cx="5190309" cy="4442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10</a:t>
            </a:r>
            <a:r>
              <a:rPr baseline="30000"/>
              <a:t>th</a:t>
            </a:r>
            <a:r>
              <a:t> November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ontent Placeholder 1"/>
          <p:cNvSpPr txBox="1">
            <a:spLocks noGrp="1"/>
          </p:cNvSpPr>
          <p:nvPr>
            <p:ph type="body" idx="1"/>
          </p:nvPr>
        </p:nvSpPr>
        <p:spPr>
          <a:xfrm>
            <a:off x="539998" y="1689581"/>
            <a:ext cx="7803903" cy="3933980"/>
          </a:xfrm>
          <a:prstGeom prst="rect">
            <a:avLst/>
          </a:prstGeom>
        </p:spPr>
        <p:txBody>
          <a:bodyPr/>
          <a:lstStyle/>
          <a:p>
            <a:pPr marL="342900" indent="-342900">
              <a:spcBef>
                <a:spcPts val="600"/>
              </a:spcBef>
              <a:tabLst>
                <a:tab pos="12700" algn="l"/>
                <a:tab pos="177800" algn="l"/>
              </a:tabLst>
              <a:defRPr sz="1600">
                <a:solidFill>
                  <a:srgbClr val="211227"/>
                </a:solidFill>
              </a:defRPr>
            </a:pPr>
            <a:r>
              <a:t>PATs are governed by Police Appeals Tribunal Rules 2020. There is of note no provision for the presenting side to appeal to the PAT at all. Any “appeal” has to be on legality grounds to the Administrative Court. </a:t>
            </a:r>
          </a:p>
          <a:p>
            <a:pPr marL="342900" indent="-342900">
              <a:spcBef>
                <a:spcPts val="600"/>
              </a:spcBef>
              <a:tabLst>
                <a:tab pos="12700" algn="l"/>
                <a:tab pos="177800" algn="l"/>
              </a:tabLst>
              <a:defRPr sz="1600">
                <a:solidFill>
                  <a:srgbClr val="211227"/>
                </a:solidFill>
              </a:defRPr>
            </a:pPr>
            <a:endParaRPr/>
          </a:p>
          <a:p>
            <a:pPr marL="342900" indent="-342900">
              <a:spcBef>
                <a:spcPts val="600"/>
              </a:spcBef>
              <a:tabLst>
                <a:tab pos="12700" algn="l"/>
                <a:tab pos="177800" algn="l"/>
              </a:tabLst>
              <a:defRPr sz="1600">
                <a:solidFill>
                  <a:srgbClr val="211227"/>
                </a:solidFill>
              </a:defRPr>
            </a:pPr>
            <a:r>
              <a:t>The PAT is generally made up of a legally qualified chair taken from a list maintained by the Home Office, a serving police officer and a lay person. </a:t>
            </a:r>
          </a:p>
        </p:txBody>
      </p:sp>
      <p:sp>
        <p:nvSpPr>
          <p:cNvPr id="109" name="Slide Number Placeholder 2"/>
          <p:cNvSpPr txBox="1">
            <a:spLocks noGrp="1"/>
          </p:cNvSpPr>
          <p:nvPr>
            <p:ph type="sldNum" sz="quarter" idx="2"/>
          </p:nvPr>
        </p:nvSpPr>
        <p:spPr>
          <a:xfrm>
            <a:off x="545629" y="6414015"/>
            <a:ext cx="153964"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10"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Police Appeals Tribunal (PAT)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ontent Placeholder 1"/>
          <p:cNvSpPr txBox="1">
            <a:spLocks noGrp="1"/>
          </p:cNvSpPr>
          <p:nvPr>
            <p:ph type="body" idx="1"/>
          </p:nvPr>
        </p:nvSpPr>
        <p:spPr>
          <a:xfrm>
            <a:off x="539998" y="1689581"/>
            <a:ext cx="7803903" cy="3933980"/>
          </a:xfrm>
          <a:prstGeom prst="rect">
            <a:avLst/>
          </a:prstGeom>
        </p:spPr>
        <p:txBody>
          <a:bodyPr/>
          <a:lstStyle/>
          <a:p>
            <a:pPr marL="0" indent="0">
              <a:lnSpc>
                <a:spcPct val="150000"/>
              </a:lnSpc>
              <a:spcBef>
                <a:spcPts val="600"/>
              </a:spcBef>
              <a:buSzTx/>
              <a:buNone/>
              <a:tabLst>
                <a:tab pos="12700" algn="l"/>
                <a:tab pos="177800" algn="l"/>
              </a:tabLst>
              <a:defRPr sz="1600">
                <a:solidFill>
                  <a:srgbClr val="211227"/>
                </a:solidFill>
              </a:defRPr>
            </a:pPr>
            <a:r>
              <a:t>The first question for the PAT is whether they can overturn the decision of the misconduct panel or the officer in an accelerated procedure hearing. Generally speaking in the event the PAT does not agree with it – it can find grounds to overturn the decision in very many of the cases.  </a:t>
            </a:r>
          </a:p>
          <a:p>
            <a:pPr marL="342900" indent="-342900">
              <a:lnSpc>
                <a:spcPct val="150000"/>
              </a:lnSpc>
              <a:spcBef>
                <a:spcPts val="600"/>
              </a:spcBef>
              <a:tabLst>
                <a:tab pos="12700" algn="l"/>
                <a:tab pos="177800" algn="l"/>
              </a:tabLst>
              <a:defRPr sz="1600">
                <a:solidFill>
                  <a:srgbClr val="211227"/>
                </a:solidFill>
              </a:defRPr>
            </a:pPr>
            <a:endParaRPr/>
          </a:p>
          <a:p>
            <a:pPr marL="0" indent="0">
              <a:lnSpc>
                <a:spcPct val="150000"/>
              </a:lnSpc>
              <a:spcBef>
                <a:spcPts val="600"/>
              </a:spcBef>
              <a:buSzTx/>
              <a:buNone/>
              <a:tabLst>
                <a:tab pos="12700" algn="l"/>
                <a:tab pos="177800" algn="l"/>
              </a:tabLst>
              <a:defRPr sz="1600">
                <a:solidFill>
                  <a:srgbClr val="211227"/>
                </a:solidFill>
              </a:defRPr>
            </a:pPr>
            <a:r>
              <a:t>Thereafter the PAT, in taking the decision again, is required to follow the here stage test as outlined in the College of Policing’s Guidance on Outcomes in Police Misconduct Proceedings and set out by Poppelwell J in Fuglers LLP v Solicitors Regulatory Authority [2014] EWHC 179 (Admin).</a:t>
            </a:r>
          </a:p>
        </p:txBody>
      </p:sp>
      <p:sp>
        <p:nvSpPr>
          <p:cNvPr id="113" name="Slide Number Placeholder 2"/>
          <p:cNvSpPr txBox="1">
            <a:spLocks noGrp="1"/>
          </p:cNvSpPr>
          <p:nvPr>
            <p:ph type="sldNum" sz="quarter" idx="2"/>
          </p:nvPr>
        </p:nvSpPr>
        <p:spPr>
          <a:xfrm>
            <a:off x="549133" y="6414015"/>
            <a:ext cx="146956"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14" name="Title 1"/>
          <p:cNvSpPr txBox="1"/>
          <p:nvPr/>
        </p:nvSpPr>
        <p:spPr>
          <a:xfrm>
            <a:off x="485308" y="439583"/>
            <a:ext cx="5098869" cy="758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Police Appeals Tribunal Decision making</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ontent Placeholder 1"/>
          <p:cNvSpPr txBox="1">
            <a:spLocks noGrp="1"/>
          </p:cNvSpPr>
          <p:nvPr>
            <p:ph type="body" idx="1"/>
          </p:nvPr>
        </p:nvSpPr>
        <p:spPr>
          <a:xfrm>
            <a:off x="539998" y="1689581"/>
            <a:ext cx="7803903" cy="3933980"/>
          </a:xfrm>
          <a:prstGeom prst="rect">
            <a:avLst/>
          </a:prstGeom>
        </p:spPr>
        <p:txBody>
          <a:bodyPr/>
          <a:lstStyle/>
          <a:p>
            <a:pPr marL="0" indent="0">
              <a:lnSpc>
                <a:spcPct val="150000"/>
              </a:lnSpc>
              <a:spcBef>
                <a:spcPts val="600"/>
              </a:spcBef>
              <a:buSzTx/>
              <a:buNone/>
              <a:tabLst>
                <a:tab pos="12700" algn="l"/>
                <a:tab pos="177800" algn="l"/>
              </a:tabLst>
              <a:defRPr sz="1600">
                <a:solidFill>
                  <a:srgbClr val="211227"/>
                </a:solidFill>
              </a:defRPr>
            </a:pPr>
            <a:r>
              <a:t>FOI requests show that c.150 police officers in the MET have criminal convictions some occurring whilst in service and some having been overlooked at the vetting stage. No reason to doubt that a similar percentage applies across the other 41 police forces. </a:t>
            </a:r>
          </a:p>
          <a:p>
            <a:pPr marL="0" indent="0">
              <a:lnSpc>
                <a:spcPct val="150000"/>
              </a:lnSpc>
              <a:spcBef>
                <a:spcPts val="600"/>
              </a:spcBef>
              <a:buSzTx/>
              <a:buNone/>
              <a:tabLst>
                <a:tab pos="12700" algn="l"/>
                <a:tab pos="177800" algn="l"/>
              </a:tabLst>
              <a:defRPr sz="1600">
                <a:solidFill>
                  <a:srgbClr val="211227"/>
                </a:solidFill>
              </a:defRPr>
            </a:pPr>
            <a:endParaRPr/>
          </a:p>
          <a:p>
            <a:pPr marL="0" indent="0">
              <a:lnSpc>
                <a:spcPct val="150000"/>
              </a:lnSpc>
              <a:spcBef>
                <a:spcPts val="600"/>
              </a:spcBef>
              <a:buSzTx/>
              <a:buNone/>
              <a:tabLst>
                <a:tab pos="12700" algn="l"/>
                <a:tab pos="177800" algn="l"/>
              </a:tabLst>
              <a:defRPr sz="1600">
                <a:solidFill>
                  <a:srgbClr val="211227"/>
                </a:solidFill>
              </a:defRPr>
            </a:pPr>
            <a:r>
              <a:t>February 2023 the Guardian reported that their investigations showed that one in a hundred police officers had applied to the police federation for funding in relation to a criminal allegation. </a:t>
            </a:r>
          </a:p>
        </p:txBody>
      </p:sp>
      <p:sp>
        <p:nvSpPr>
          <p:cNvPr id="117" name="Slide Number Placeholder 2"/>
          <p:cNvSpPr txBox="1">
            <a:spLocks noGrp="1"/>
          </p:cNvSpPr>
          <p:nvPr>
            <p:ph type="sldNum" sz="quarter" idx="2"/>
          </p:nvPr>
        </p:nvSpPr>
        <p:spPr>
          <a:xfrm>
            <a:off x="545629" y="6414015"/>
            <a:ext cx="153964"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118"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Public Confidence (1)</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ontent Placeholder 1"/>
          <p:cNvSpPr txBox="1">
            <a:spLocks noGrp="1"/>
          </p:cNvSpPr>
          <p:nvPr>
            <p:ph type="body" idx="1"/>
          </p:nvPr>
        </p:nvSpPr>
        <p:spPr>
          <a:xfrm>
            <a:off x="539998" y="1689581"/>
            <a:ext cx="7803903" cy="3933980"/>
          </a:xfrm>
          <a:prstGeom prst="rect">
            <a:avLst/>
          </a:prstGeom>
        </p:spPr>
        <p:txBody>
          <a:bodyPr/>
          <a:lstStyle/>
          <a:p>
            <a:pPr marL="0" indent="0">
              <a:lnSpc>
                <a:spcPct val="150000"/>
              </a:lnSpc>
              <a:spcBef>
                <a:spcPts val="600"/>
              </a:spcBef>
              <a:buSzTx/>
              <a:buNone/>
              <a:tabLst>
                <a:tab pos="12700" algn="l"/>
                <a:tab pos="177800" algn="l"/>
              </a:tabLst>
              <a:defRPr sz="1600">
                <a:solidFill>
                  <a:srgbClr val="211227"/>
                </a:solidFill>
              </a:defRPr>
            </a:pPr>
            <a:r>
              <a:t>R (on the application of the Commissioner) v Police Appeals Tribunal and another [2022] EWHC 1951 (Admin)</a:t>
            </a:r>
          </a:p>
          <a:p>
            <a:pPr marL="0" indent="0">
              <a:lnSpc>
                <a:spcPct val="150000"/>
              </a:lnSpc>
              <a:spcBef>
                <a:spcPts val="600"/>
              </a:spcBef>
              <a:buSzTx/>
              <a:buNone/>
              <a:tabLst>
                <a:tab pos="12700" algn="l"/>
                <a:tab pos="177800" algn="l"/>
              </a:tabLst>
              <a:defRPr sz="1600">
                <a:solidFill>
                  <a:srgbClr val="211227"/>
                </a:solidFill>
              </a:defRPr>
            </a:pPr>
            <a:endParaRPr/>
          </a:p>
          <a:p>
            <a:pPr marL="0" indent="0">
              <a:lnSpc>
                <a:spcPct val="150000"/>
              </a:lnSpc>
              <a:spcBef>
                <a:spcPts val="600"/>
              </a:spcBef>
              <a:buSzTx/>
              <a:buNone/>
              <a:tabLst>
                <a:tab pos="12700" algn="l"/>
                <a:tab pos="177800" algn="l"/>
              </a:tabLst>
              <a:defRPr sz="1600">
                <a:solidFill>
                  <a:srgbClr val="211227"/>
                </a:solidFill>
              </a:defRPr>
            </a:pPr>
            <a:r>
              <a:t>R (on the application of the Commissioner) v Police Appeals Tribunal and another [2022] EWHC 1950 (Admin)   </a:t>
            </a:r>
          </a:p>
          <a:p>
            <a:pPr marL="0" indent="0">
              <a:lnSpc>
                <a:spcPct val="150000"/>
              </a:lnSpc>
              <a:spcBef>
                <a:spcPts val="600"/>
              </a:spcBef>
              <a:buSzTx/>
              <a:buNone/>
              <a:tabLst>
                <a:tab pos="12700" algn="l"/>
                <a:tab pos="177800" algn="l"/>
              </a:tabLst>
              <a:defRPr sz="1600">
                <a:solidFill>
                  <a:srgbClr val="211227"/>
                </a:solidFill>
              </a:defRPr>
            </a:pPr>
            <a:endParaRPr/>
          </a:p>
          <a:p>
            <a:pPr marL="0" indent="0">
              <a:lnSpc>
                <a:spcPct val="150000"/>
              </a:lnSpc>
              <a:spcBef>
                <a:spcPts val="600"/>
              </a:spcBef>
              <a:buSzTx/>
              <a:buNone/>
              <a:tabLst>
                <a:tab pos="12700" algn="l"/>
                <a:tab pos="177800" algn="l"/>
              </a:tabLst>
              <a:defRPr sz="1600">
                <a:solidFill>
                  <a:srgbClr val="211227"/>
                </a:solidFill>
              </a:defRPr>
            </a:pPr>
            <a:r>
              <a:t>Aftab v BTP [2023] EWHC 589 (Admin)</a:t>
            </a:r>
          </a:p>
        </p:txBody>
      </p:sp>
      <p:sp>
        <p:nvSpPr>
          <p:cNvPr id="121" name="Slide Number Placeholder 2"/>
          <p:cNvSpPr txBox="1">
            <a:spLocks noGrp="1"/>
          </p:cNvSpPr>
          <p:nvPr>
            <p:ph type="sldNum" sz="quarter" idx="2"/>
          </p:nvPr>
        </p:nvSpPr>
        <p:spPr>
          <a:xfrm>
            <a:off x="545629" y="6414015"/>
            <a:ext cx="153964"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122"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Public confidence (2)</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
          <p:cNvSpPr txBox="1">
            <a:spLocks noGrp="1"/>
          </p:cNvSpPr>
          <p:nvPr>
            <p:ph type="body" idx="1"/>
          </p:nvPr>
        </p:nvSpPr>
        <p:spPr>
          <a:xfrm>
            <a:off x="539998" y="1689581"/>
            <a:ext cx="7803903" cy="3933980"/>
          </a:xfrm>
          <a:prstGeom prst="rect">
            <a:avLst/>
          </a:prstGeom>
        </p:spPr>
        <p:txBody>
          <a:bodyPr/>
          <a:lstStyle/>
          <a:p>
            <a:pPr marL="0" indent="0">
              <a:lnSpc>
                <a:spcPct val="150000"/>
              </a:lnSpc>
              <a:spcBef>
                <a:spcPts val="600"/>
              </a:spcBef>
              <a:buSzTx/>
              <a:buNone/>
              <a:tabLst>
                <a:tab pos="12700" algn="l"/>
                <a:tab pos="177800" algn="l"/>
              </a:tabLst>
              <a:defRPr sz="1600">
                <a:solidFill>
                  <a:srgbClr val="211227"/>
                </a:solidFill>
              </a:defRPr>
            </a:pPr>
            <a:r>
              <a:t>On 31 August, the Home Office announced multiple, significant changes to the police officer dismissal process, following a four-month review, looking at its effectiveness.</a:t>
            </a:r>
          </a:p>
          <a:p>
            <a:pPr marL="0" indent="0">
              <a:lnSpc>
                <a:spcPct val="150000"/>
              </a:lnSpc>
              <a:spcBef>
                <a:spcPts val="600"/>
              </a:spcBef>
              <a:buSzTx/>
              <a:buNone/>
              <a:tabLst>
                <a:tab pos="12700" algn="l"/>
                <a:tab pos="177800" algn="l"/>
              </a:tabLst>
              <a:defRPr sz="1600">
                <a:solidFill>
                  <a:srgbClr val="211227"/>
                </a:solidFill>
              </a:defRPr>
            </a:pPr>
            <a:endParaRPr/>
          </a:p>
          <a:p>
            <a:pPr marL="0" indent="0">
              <a:lnSpc>
                <a:spcPct val="150000"/>
              </a:lnSpc>
              <a:spcBef>
                <a:spcPts val="600"/>
              </a:spcBef>
              <a:buSzTx/>
              <a:buNone/>
              <a:tabLst>
                <a:tab pos="12700" algn="l"/>
                <a:tab pos="177800" algn="l"/>
              </a:tabLst>
              <a:defRPr sz="1600">
                <a:solidFill>
                  <a:srgbClr val="211227"/>
                </a:solidFill>
              </a:defRPr>
            </a:pPr>
            <a:r>
              <a:t>Under the new system, a finding of gross misconduct will automatically result in a police officer’s dismissal, unless exceptional circumstances apply.</a:t>
            </a:r>
          </a:p>
        </p:txBody>
      </p:sp>
      <p:sp>
        <p:nvSpPr>
          <p:cNvPr id="125" name="Slide Number Placeholder 2"/>
          <p:cNvSpPr txBox="1">
            <a:spLocks noGrp="1"/>
          </p:cNvSpPr>
          <p:nvPr>
            <p:ph type="sldNum" sz="quarter" idx="2"/>
          </p:nvPr>
        </p:nvSpPr>
        <p:spPr>
          <a:xfrm>
            <a:off x="545629" y="6414015"/>
            <a:ext cx="153964"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126" name="Title 1"/>
          <p:cNvSpPr txBox="1"/>
          <p:nvPr/>
        </p:nvSpPr>
        <p:spPr>
          <a:xfrm>
            <a:off x="653911" y="770499"/>
            <a:ext cx="5098869"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Home Office Review</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57" y="-39564"/>
            <a:ext cx="9144000" cy="6858000"/>
          </a:xfrm>
          <a:prstGeom prst="rect">
            <a:avLst/>
          </a:prstGeom>
        </p:spPr>
      </p:pic>
      <p:sp>
        <p:nvSpPr>
          <p:cNvPr id="4" name="Title 3"/>
          <p:cNvSpPr>
            <a:spLocks noGrp="1"/>
          </p:cNvSpPr>
          <p:nvPr>
            <p:ph type="title"/>
          </p:nvPr>
        </p:nvSpPr>
        <p:spPr>
          <a:xfrm>
            <a:off x="623888" y="1990641"/>
            <a:ext cx="7886700" cy="2346690"/>
          </a:xfrm>
        </p:spPr>
        <p:txBody>
          <a:bodyPr>
            <a:normAutofit fontScale="90000"/>
          </a:bodyPr>
          <a:lstStyle/>
          <a:p>
            <a:br>
              <a:rPr lang="en-US" sz="4000" dirty="0">
                <a:solidFill>
                  <a:schemeClr val="bg1"/>
                </a:solidFill>
                <a:latin typeface="Arial" panose="020B0604020202020204" pitchFamily="34" charset="0"/>
                <a:cs typeface="Arial" panose="020B0604020202020204" pitchFamily="34" charset="0"/>
              </a:rPr>
            </a:br>
            <a:br>
              <a:rPr lang="en-US" sz="4000" dirty="0">
                <a:solidFill>
                  <a:schemeClr val="bg1"/>
                </a:solidFill>
                <a:latin typeface="Arial" panose="020B0604020202020204" pitchFamily="34" charset="0"/>
                <a:cs typeface="Arial" panose="020B0604020202020204" pitchFamily="34" charset="0"/>
              </a:rPr>
            </a:br>
            <a:br>
              <a:rPr lang="en-US" sz="4000" dirty="0">
                <a:solidFill>
                  <a:schemeClr val="bg1"/>
                </a:solidFill>
                <a:latin typeface="Arial" panose="020B0604020202020204" pitchFamily="34" charset="0"/>
                <a:cs typeface="Arial" panose="020B0604020202020204" pitchFamily="34" charset="0"/>
              </a:rPr>
            </a:br>
            <a:br>
              <a:rPr lang="en-US" sz="4000" dirty="0">
                <a:solidFill>
                  <a:schemeClr val="bg1"/>
                </a:solidFill>
                <a:latin typeface="Arial" panose="020B0604020202020204" pitchFamily="34" charset="0"/>
                <a:cs typeface="Arial" panose="020B0604020202020204" pitchFamily="34" charset="0"/>
              </a:rPr>
            </a:b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Sexual Misconduct in Policing:  Building Back Public Trust and Confidence</a:t>
            </a:r>
            <a:br>
              <a:rPr lang="en-US" sz="4000" dirty="0">
                <a:solidFill>
                  <a:schemeClr val="bg1"/>
                </a:solidFill>
                <a:latin typeface="Arial" panose="020B0604020202020204" pitchFamily="34" charset="0"/>
                <a:cs typeface="Arial" panose="020B0604020202020204" pitchFamily="34" charset="0"/>
              </a:rPr>
            </a:br>
            <a:br>
              <a:rPr lang="en-US" sz="4000" dirty="0">
                <a:solidFill>
                  <a:schemeClr val="bg1"/>
                </a:solidFill>
                <a:latin typeface="Arial" panose="020B0604020202020204" pitchFamily="34" charset="0"/>
                <a:cs typeface="Arial" panose="020B0604020202020204" pitchFamily="34" charset="0"/>
              </a:rPr>
            </a:br>
            <a:r>
              <a:rPr lang="en-US" sz="2700" dirty="0">
                <a:solidFill>
                  <a:schemeClr val="bg1"/>
                </a:solidFill>
                <a:latin typeface="Arial" panose="020B0604020202020204" pitchFamily="34" charset="0"/>
                <a:cs typeface="Arial" panose="020B0604020202020204" pitchFamily="34" charset="0"/>
              </a:rPr>
              <a:t>Association of Regulatory and </a:t>
            </a:r>
            <a:r>
              <a:rPr lang="en-US" sz="2700" dirty="0" err="1">
                <a:solidFill>
                  <a:schemeClr val="bg1"/>
                </a:solidFill>
                <a:latin typeface="Arial" panose="020B0604020202020204" pitchFamily="34" charset="0"/>
                <a:cs typeface="Arial" panose="020B0604020202020204" pitchFamily="34" charset="0"/>
              </a:rPr>
              <a:t>Discliplinary</a:t>
            </a:r>
            <a:r>
              <a:rPr lang="en-US" sz="2700" dirty="0">
                <a:solidFill>
                  <a:schemeClr val="bg1"/>
                </a:solidFill>
                <a:latin typeface="Arial" panose="020B0604020202020204" pitchFamily="34" charset="0"/>
                <a:cs typeface="Arial" panose="020B0604020202020204" pitchFamily="34" charset="0"/>
              </a:rPr>
              <a:t> Lawyers</a:t>
            </a:r>
            <a:br>
              <a:rPr lang="en-US" sz="2700" dirty="0">
                <a:solidFill>
                  <a:schemeClr val="bg1"/>
                </a:solidFill>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10 November 2023</a:t>
            </a:r>
            <a:br>
              <a:rPr lang="en-GB" sz="2700" dirty="0">
                <a:solidFill>
                  <a:schemeClr val="bg1"/>
                </a:solidFill>
                <a:latin typeface="Arial" panose="020B0604020202020204" pitchFamily="34" charset="0"/>
                <a:cs typeface="Arial" panose="020B0604020202020204" pitchFamily="34" charset="0"/>
              </a:rPr>
            </a:br>
            <a:endParaRPr lang="en-GB" sz="2700"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623888" y="4451516"/>
            <a:ext cx="7886700" cy="1500187"/>
          </a:xfrm>
        </p:spPr>
        <p:txBody>
          <a:bodyPr>
            <a:normAutofit/>
          </a:bodyPr>
          <a:lstStyle/>
          <a:p>
            <a:r>
              <a:rPr lang="en-GB" sz="2000" dirty="0">
                <a:solidFill>
                  <a:schemeClr val="bg1"/>
                </a:solidFill>
                <a:latin typeface="Arial" panose="020B0604020202020204" pitchFamily="34" charset="0"/>
                <a:cs typeface="Arial" panose="020B0604020202020204" pitchFamily="34" charset="0"/>
              </a:rPr>
              <a:t>Juliet Farrall – Head of the Presenting Unit</a:t>
            </a:r>
          </a:p>
          <a:p>
            <a:r>
              <a:rPr lang="en-GB" sz="2000" dirty="0">
                <a:solidFill>
                  <a:schemeClr val="bg1"/>
                </a:solidFill>
                <a:latin typeface="Arial" panose="020B0604020202020204" pitchFamily="34" charset="0"/>
                <a:cs typeface="Arial" panose="020B0604020202020204" pitchFamily="34" charset="0"/>
              </a:rPr>
              <a:t>Legal Services</a:t>
            </a:r>
          </a:p>
          <a:p>
            <a:r>
              <a:rPr lang="en-GB" sz="2000" dirty="0">
                <a:solidFill>
                  <a:schemeClr val="bg1"/>
                </a:solidFill>
                <a:latin typeface="Arial" panose="020B0604020202020204" pitchFamily="34" charset="0"/>
                <a:cs typeface="Arial" panose="020B0604020202020204" pitchFamily="34" charset="0"/>
              </a:rPr>
              <a:t>Independent Office for Police Conduct</a:t>
            </a:r>
          </a:p>
          <a:p>
            <a:endParaRPr lang="en-GB"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887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509048" y="491868"/>
            <a:ext cx="4057840" cy="563534"/>
          </a:xfrm>
          <a:solidFill>
            <a:srgbClr val="FFC000"/>
          </a:solidFill>
        </p:spPr>
        <p:txBody>
          <a:bodyPr>
            <a:normAutofit/>
          </a:bodyPr>
          <a:lstStyle/>
          <a:p>
            <a:r>
              <a:rPr lang="en-US" sz="3200" b="1" dirty="0">
                <a:latin typeface="Arial" panose="020B0604020202020204" pitchFamily="34" charset="0"/>
                <a:cs typeface="Arial" panose="020B0604020202020204" pitchFamily="34" charset="0"/>
              </a:rPr>
              <a:t>Overview</a:t>
            </a:r>
            <a:endParaRPr lang="en-GB" sz="32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pic>
        <p:nvPicPr>
          <p:cNvPr id="5" name="Picture 4">
            <a:extLst>
              <a:ext uri="{FF2B5EF4-FFF2-40B4-BE49-F238E27FC236}">
                <a16:creationId xmlns:a16="http://schemas.microsoft.com/office/drawing/2014/main" id="{C01A4AEF-30AD-4AF9-A855-8945A2ED6BB5}"/>
              </a:ext>
            </a:extLst>
          </p:cNvPr>
          <p:cNvPicPr>
            <a:picLocks noChangeAspect="1"/>
          </p:cNvPicPr>
          <p:nvPr/>
        </p:nvPicPr>
        <p:blipFill rotWithShape="1">
          <a:blip r:embed="rId4"/>
          <a:srcRect l="21559" r="7296" b="5602"/>
          <a:stretch/>
        </p:blipFill>
        <p:spPr>
          <a:xfrm>
            <a:off x="6333077" y="3237233"/>
            <a:ext cx="2376265" cy="3152934"/>
          </a:xfrm>
          <a:prstGeom prst="rect">
            <a:avLst/>
          </a:prstGeom>
        </p:spPr>
      </p:pic>
      <p:sp>
        <p:nvSpPr>
          <p:cNvPr id="7" name="Text Placeholder 7">
            <a:extLst>
              <a:ext uri="{FF2B5EF4-FFF2-40B4-BE49-F238E27FC236}">
                <a16:creationId xmlns:a16="http://schemas.microsoft.com/office/drawing/2014/main" id="{B60C0CB2-5848-4551-96A2-55BA67C2608F}"/>
              </a:ext>
            </a:extLst>
          </p:cNvPr>
          <p:cNvSpPr txBox="1">
            <a:spLocks/>
          </p:cNvSpPr>
          <p:nvPr/>
        </p:nvSpPr>
        <p:spPr>
          <a:xfrm>
            <a:off x="514160" y="4043810"/>
            <a:ext cx="5037171" cy="563534"/>
          </a:xfrm>
          <a:prstGeom prst="rect">
            <a:avLst/>
          </a:prstGeom>
          <a:solidFill>
            <a:schemeClr val="bg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F0B323"/>
              </a:solidFill>
              <a:effectLst/>
              <a:uLnTx/>
              <a:uFillTx/>
              <a:latin typeface="Arial" panose="020B0604020202020204" pitchFamily="34" charset="0"/>
              <a:ea typeface="+mn-ea"/>
              <a:cs typeface="Arial" panose="020B0604020202020204" pitchFamily="34" charset="0"/>
            </a:endParaRPr>
          </a:p>
        </p:txBody>
      </p:sp>
      <p:sp>
        <p:nvSpPr>
          <p:cNvPr id="9" name="Text Placeholder 7">
            <a:extLst>
              <a:ext uri="{FF2B5EF4-FFF2-40B4-BE49-F238E27FC236}">
                <a16:creationId xmlns:a16="http://schemas.microsoft.com/office/drawing/2014/main" id="{A86E0F5C-7DB9-4C80-B2DD-D4FCD741E9DC}"/>
              </a:ext>
            </a:extLst>
          </p:cNvPr>
          <p:cNvSpPr txBox="1">
            <a:spLocks/>
          </p:cNvSpPr>
          <p:nvPr/>
        </p:nvSpPr>
        <p:spPr>
          <a:xfrm>
            <a:off x="520296" y="1681762"/>
            <a:ext cx="5926453" cy="4820128"/>
          </a:xfrm>
          <a:prstGeom prst="rect">
            <a:avLst/>
          </a:prstGeom>
          <a:solidFill>
            <a:schemeClr val="bg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F0B323"/>
                </a:solidFill>
                <a:effectLst/>
                <a:uLnTx/>
                <a:uFillTx/>
                <a:latin typeface="Arial" panose="020B0604020202020204" pitchFamily="34" charset="0"/>
                <a:ea typeface="+mn-ea"/>
                <a:cs typeface="Arial" panose="020B0604020202020204" pitchFamily="34" charset="0"/>
              </a:rPr>
              <a:t>The IOPC</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F0B323"/>
                </a:solidFill>
                <a:effectLst/>
                <a:uLnTx/>
                <a:uFillTx/>
                <a:latin typeface="Arial" panose="020B0604020202020204" pitchFamily="34" charset="0"/>
                <a:ea typeface="+mn-ea"/>
                <a:cs typeface="Arial" panose="020B0604020202020204" pitchFamily="34" charset="0"/>
              </a:rPr>
              <a:t>What we do</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F0B323"/>
                </a:solidFill>
                <a:effectLst/>
                <a:uLnTx/>
                <a:uFillTx/>
                <a:latin typeface="Arial" panose="020B0604020202020204" pitchFamily="34" charset="0"/>
                <a:ea typeface="+mn-ea"/>
                <a:cs typeface="Arial" panose="020B0604020202020204" pitchFamily="34" charset="0"/>
              </a:rPr>
              <a:t>IOPC Presenting</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F0B323"/>
                </a:solidFill>
                <a:effectLst/>
                <a:uLnTx/>
                <a:uFillTx/>
                <a:latin typeface="Arial" panose="020B0604020202020204" pitchFamily="34" charset="0"/>
                <a:ea typeface="+mn-ea"/>
                <a:cs typeface="Arial" panose="020B0604020202020204" pitchFamily="34" charset="0"/>
              </a:rPr>
              <a:t>Thematic Selection of Cases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err="1">
                <a:ln>
                  <a:noFill/>
                </a:ln>
                <a:solidFill>
                  <a:srgbClr val="F0B323"/>
                </a:solidFill>
                <a:effectLst/>
                <a:uLnTx/>
                <a:uFillTx/>
                <a:latin typeface="Arial" panose="020B0604020202020204" pitchFamily="34" charset="0"/>
                <a:ea typeface="+mn-ea"/>
                <a:cs typeface="Arial" panose="020B0604020202020204" pitchFamily="34" charset="0"/>
              </a:rPr>
              <a:t>VaWG</a:t>
            </a:r>
            <a:endParaRPr kumimoji="0" lang="en-GB" sz="3200" b="0" i="0" u="none" strike="noStrike" kern="1200" cap="none" spc="0" normalizeH="0" baseline="0" noProof="0" dirty="0">
              <a:ln>
                <a:noFill/>
              </a:ln>
              <a:solidFill>
                <a:srgbClr val="F0B323"/>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F0B323"/>
                </a:solidFill>
                <a:effectLst/>
                <a:uLnTx/>
                <a:uFillTx/>
                <a:latin typeface="Arial" panose="020B0604020202020204" pitchFamily="34" charset="0"/>
                <a:ea typeface="+mn-ea"/>
                <a:cs typeface="Arial" panose="020B0604020202020204" pitchFamily="34" charset="0"/>
              </a:rPr>
              <a:t>Oversight and Strategic Work</a:t>
            </a:r>
          </a:p>
        </p:txBody>
      </p:sp>
    </p:spTree>
    <p:extLst>
      <p:ext uri="{BB962C8B-B14F-4D97-AF65-F5344CB8AC3E}">
        <p14:creationId xmlns:p14="http://schemas.microsoft.com/office/powerpoint/2010/main" val="247980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40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43436" y="1917812"/>
            <a:ext cx="8011064" cy="4332863"/>
          </a:xfrm>
        </p:spPr>
        <p:txBody>
          <a:bodyPr>
            <a:normAutofit/>
          </a:bodyPr>
          <a:lstStyle/>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Operational</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Referrals</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Investigations</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Appeals/Reviews</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Strategy and impact</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Learning the Lessons</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Focus</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Research</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Performance</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Stakeholder Engagement</a:t>
            </a:r>
            <a:endParaRPr lang="en-GB" b="1" dirty="0">
              <a:solidFill>
                <a:schemeClr val="tx1"/>
              </a:solidFill>
              <a:latin typeface="Arial" panose="020B0604020202020204" pitchFamily="34" charset="0"/>
              <a:cs typeface="Arial" panose="020B0604020202020204" pitchFamily="34" charset="0"/>
            </a:endParaRPr>
          </a:p>
          <a:p>
            <a:pPr lvl="1"/>
            <a:r>
              <a:rPr lang="en-GB" b="1" dirty="0">
                <a:solidFill>
                  <a:schemeClr val="tx1"/>
                </a:solidFill>
                <a:latin typeface="Arial" panose="020B0604020202020204" pitchFamily="34" charset="0"/>
                <a:cs typeface="Arial" panose="020B0604020202020204" pitchFamily="34" charset="0"/>
              </a:rPr>
              <a:t>Legal Services</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Presenting Cases at Misconduct Hearings</a:t>
            </a:r>
          </a:p>
          <a:p>
            <a:pPr marL="800100" lvl="1" indent="-34290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66442" y="1157162"/>
            <a:ext cx="81076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73A36"/>
                </a:solidFill>
                <a:effectLst/>
                <a:highlight>
                  <a:srgbClr val="F0B323"/>
                </a:highlight>
                <a:uLnTx/>
                <a:uFillTx/>
                <a:latin typeface="Arial" panose="020B0604020202020204" pitchFamily="34" charset="0"/>
                <a:ea typeface="+mn-ea"/>
                <a:cs typeface="Arial" panose="020B0604020202020204" pitchFamily="34" charset="0"/>
              </a:rPr>
              <a:t>Public Facing Work</a:t>
            </a:r>
            <a:endParaRPr kumimoji="0" lang="en-GB" sz="3600" b="1" i="0" u="none" strike="noStrike" kern="1200" cap="none" spc="0" normalizeH="0" baseline="0" noProof="0" dirty="0">
              <a:ln>
                <a:noFill/>
              </a:ln>
              <a:solidFill>
                <a:srgbClr val="373A36"/>
              </a:solidFill>
              <a:effectLst/>
              <a:highlight>
                <a:srgbClr val="F0B323"/>
              </a:highlight>
              <a:uLnTx/>
              <a:uFillTx/>
              <a:latin typeface="Arial" panose="020B0604020202020204" pitchFamily="34" charset="0"/>
              <a:ea typeface="+mn-ea"/>
              <a:cs typeface="Arial" panose="020B0604020202020204" pitchFamily="34" charset="0"/>
            </a:endParaRPr>
          </a:p>
        </p:txBody>
      </p:sp>
      <p:pic>
        <p:nvPicPr>
          <p:cNvPr id="5" name="Graphic 4" descr="Magnifying glass">
            <a:extLst>
              <a:ext uri="{FF2B5EF4-FFF2-40B4-BE49-F238E27FC236}">
                <a16:creationId xmlns:a16="http://schemas.microsoft.com/office/drawing/2014/main" id="{BC8391FF-0924-45FC-A78F-125E7791B7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52720" y="2557485"/>
            <a:ext cx="1635760" cy="1295400"/>
          </a:xfrm>
          <a:prstGeom prst="rect">
            <a:avLst/>
          </a:prstGeom>
        </p:spPr>
      </p:pic>
      <p:pic>
        <p:nvPicPr>
          <p:cNvPr id="7" name="Graphic 6" descr="Presentation with pie chart">
            <a:extLst>
              <a:ext uri="{FF2B5EF4-FFF2-40B4-BE49-F238E27FC236}">
                <a16:creationId xmlns:a16="http://schemas.microsoft.com/office/drawing/2014/main" id="{06790CBE-DFAA-40F2-9741-8EE8C5AB78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3060" y="4415733"/>
            <a:ext cx="1275080" cy="1223807"/>
          </a:xfrm>
          <a:prstGeom prst="rect">
            <a:avLst/>
          </a:prstGeom>
        </p:spPr>
      </p:pic>
    </p:spTree>
    <p:extLst>
      <p:ext uri="{BB962C8B-B14F-4D97-AF65-F5344CB8AC3E}">
        <p14:creationId xmlns:p14="http://schemas.microsoft.com/office/powerpoint/2010/main" val="347132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30000" y="2087745"/>
            <a:ext cx="8011064" cy="4507264"/>
          </a:xfrm>
        </p:spPr>
        <p:txBody>
          <a:bodyPr>
            <a:no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Independent Review of the Police Disciplinary System in England and Wales, Chip Chapman 2014</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Recommendations: Public Hearings, LQCs, Resignation/Retirement, IOPC present cases at disciplinary hearings where there has been a direction</a:t>
            </a:r>
          </a:p>
          <a:p>
            <a:pP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2014 Public Consultation on Police Complaints and Discipline System</a:t>
            </a:r>
          </a:p>
          <a:p>
            <a:pP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Policing and Crime Act 2017</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7600" y="432000"/>
            <a:ext cx="5731359" cy="1569660"/>
          </a:xfrm>
          <a:prstGeom prst="rect">
            <a:avLst/>
          </a:prstGeom>
          <a:solidFill>
            <a:srgbClr val="F0B32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Background to IOPC Power to Present Cases at Police Misconduct Hearings</a:t>
            </a:r>
            <a:endParaRPr kumimoji="0" lang="en-GB" sz="28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13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ontent Placeholder 2"/>
          <p:cNvSpPr txBox="1">
            <a:spLocks noGrp="1"/>
          </p:cNvSpPr>
          <p:nvPr>
            <p:ph type="body" idx="1"/>
          </p:nvPr>
        </p:nvSpPr>
        <p:spPr>
          <a:xfrm>
            <a:off x="539998" y="1689581"/>
            <a:ext cx="7518153" cy="3368419"/>
          </a:xfrm>
          <a:prstGeom prst="rect">
            <a:avLst/>
          </a:prstGeom>
        </p:spPr>
        <p:txBody>
          <a:bodyPr/>
          <a:lstStyle/>
          <a:p>
            <a:pPr marL="342900" indent="-342900">
              <a:tabLst>
                <a:tab pos="12700" algn="l"/>
                <a:tab pos="177800" algn="l"/>
              </a:tabLst>
              <a:defRPr sz="1600">
                <a:solidFill>
                  <a:srgbClr val="211227"/>
                </a:solidFill>
              </a:defRPr>
            </a:pPr>
            <a:r>
              <a:t>INTRODUCTION</a:t>
            </a:r>
          </a:p>
          <a:p>
            <a:pPr marL="342900" indent="-342900">
              <a:tabLst>
                <a:tab pos="12700" algn="l"/>
                <a:tab pos="177800" algn="l"/>
              </a:tabLst>
              <a:defRPr sz="1600">
                <a:solidFill>
                  <a:srgbClr val="211227"/>
                </a:solidFill>
              </a:defRPr>
            </a:pPr>
            <a:r>
              <a:t>THE POLICE MISCONDUCT PROCESS OVERVIEW </a:t>
            </a:r>
          </a:p>
          <a:p>
            <a:pPr marL="342900" indent="-342900">
              <a:tabLst>
                <a:tab pos="12700" algn="l"/>
                <a:tab pos="177800" algn="l"/>
              </a:tabLst>
              <a:defRPr sz="1600">
                <a:solidFill>
                  <a:srgbClr val="211227"/>
                </a:solidFill>
              </a:defRPr>
            </a:pPr>
            <a:r>
              <a:t>POLICE REFORM ACT 2002 SCHEDULE 3</a:t>
            </a:r>
          </a:p>
          <a:p>
            <a:pPr marL="342900" indent="-342900">
              <a:tabLst>
                <a:tab pos="12700" algn="l"/>
                <a:tab pos="177800" algn="l"/>
              </a:tabLst>
              <a:defRPr sz="1600">
                <a:solidFill>
                  <a:srgbClr val="211227"/>
                </a:solidFill>
              </a:defRPr>
            </a:pPr>
            <a:r>
              <a:t>POLICE COMPLAINTS AND MISCONDUCT REGULATIONS 2020</a:t>
            </a:r>
          </a:p>
          <a:p>
            <a:pPr marL="342900" indent="-342900">
              <a:tabLst>
                <a:tab pos="12700" algn="l"/>
                <a:tab pos="177800" algn="l"/>
              </a:tabLst>
              <a:defRPr sz="1600">
                <a:solidFill>
                  <a:srgbClr val="211227"/>
                </a:solidFill>
              </a:defRPr>
            </a:pPr>
            <a:r>
              <a:t>POLICE CONDUCT REGULATIONS 2020</a:t>
            </a:r>
          </a:p>
          <a:p>
            <a:pPr marL="342900" indent="-342900">
              <a:tabLst>
                <a:tab pos="12700" algn="l"/>
                <a:tab pos="177800" algn="l"/>
              </a:tabLst>
              <a:defRPr sz="1600">
                <a:solidFill>
                  <a:srgbClr val="211227"/>
                </a:solidFill>
              </a:defRPr>
            </a:pPr>
            <a:r>
              <a:t>IOPC STATUTORY GUIDANCE</a:t>
            </a:r>
          </a:p>
          <a:p>
            <a:pPr marL="342900" indent="-342900">
              <a:tabLst>
                <a:tab pos="12700" algn="l"/>
                <a:tab pos="177800" algn="l"/>
              </a:tabLst>
              <a:defRPr sz="1600">
                <a:solidFill>
                  <a:srgbClr val="211227"/>
                </a:solidFill>
              </a:defRPr>
            </a:pPr>
            <a:r>
              <a:t>HOME OFFICE GUIDANCE CONDUCT, EFFICIENCY AND EFFECTIVENESS: STATUTORY GUIDANCE ON PROFESSIONAL STANDARDS, PERFORMANCE AND INTEGRITY IN POLICING</a:t>
            </a:r>
          </a:p>
        </p:txBody>
      </p:sp>
      <p:sp>
        <p:nvSpPr>
          <p:cNvPr id="78" name="Slide Number Placeholder 2"/>
          <p:cNvSpPr txBox="1">
            <a:spLocks noGrp="1"/>
          </p:cNvSpPr>
          <p:nvPr>
            <p:ph type="sldNum" sz="quarter" idx="2"/>
          </p:nvPr>
        </p:nvSpPr>
        <p:spPr>
          <a:xfrm>
            <a:off x="559111" y="6414015"/>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a:spcBef>
                <a:spcPts val="600"/>
              </a:spcBef>
            </a:lvl1pPr>
          </a:lstStyle>
          <a:p>
            <a:fld id="{86CB4B4D-7CA3-9044-876B-883B54F8677D}" type="slidenum">
              <a:t>2</a:t>
            </a:fld>
            <a:endParaRPr/>
          </a:p>
        </p:txBody>
      </p:sp>
      <p:sp>
        <p:nvSpPr>
          <p:cNvPr id="79"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Contents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30000" y="2087745"/>
            <a:ext cx="8011064" cy="4507264"/>
          </a:xfrm>
        </p:spPr>
        <p:txBody>
          <a:bodyPr>
            <a:no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2020 regime Schedule 3 cases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Discretionary power</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Regulation 24 Police (Conduct) Regulations 2020</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Applies to all cases where the DG makes a determination that a matter should be referred to a hearing or accelerated hearing (including following review), where: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AA expresses different view to DG</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By agreement with AA</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DG view </a:t>
            </a:r>
            <a:r>
              <a:rPr lang="en-US" b="1" u="sng" dirty="0">
                <a:latin typeface="Arial" panose="020B0604020202020204" pitchFamily="34" charset="0"/>
                <a:cs typeface="Arial" panose="020B0604020202020204" pitchFamily="34" charset="0"/>
              </a:rPr>
              <a:t>compelling</a:t>
            </a:r>
            <a:r>
              <a:rPr lang="en-US" dirty="0">
                <a:latin typeface="Arial" panose="020B0604020202020204" pitchFamily="34" charset="0"/>
                <a:cs typeface="Arial" panose="020B0604020202020204" pitchFamily="34" charset="0"/>
              </a:rPr>
              <a:t> public interest for it to present the case</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7600" y="432000"/>
            <a:ext cx="5731359" cy="584775"/>
          </a:xfrm>
          <a:prstGeom prst="rect">
            <a:avLst/>
          </a:prstGeom>
          <a:solidFill>
            <a:srgbClr val="F0B32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IOPC Power to Present</a:t>
            </a:r>
            <a:endParaRPr kumimoji="0" lang="en-GB" sz="28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223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30000" y="1843200"/>
            <a:ext cx="8011064" cy="4244136"/>
          </a:xfrm>
        </p:spPr>
        <p:txBody>
          <a:bodyPr>
            <a:noAutofit/>
          </a:bodyPr>
          <a:lstStyle/>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Prioritised in response to increasing public concern about the police response to </a:t>
            </a:r>
            <a:r>
              <a:rPr lang="en-GB" dirty="0" err="1">
                <a:latin typeface="Arial" panose="020B0604020202020204" pitchFamily="34" charset="0"/>
                <a:cs typeface="Arial" panose="020B0604020202020204" pitchFamily="34" charset="0"/>
              </a:rPr>
              <a:t>VaWG</a:t>
            </a:r>
            <a:r>
              <a:rPr lang="en-GB" dirty="0">
                <a:latin typeface="Arial" panose="020B0604020202020204" pitchFamily="34" charset="0"/>
                <a:cs typeface="Arial" panose="020B0604020202020204" pitchFamily="34" charset="0"/>
              </a:rPr>
              <a:t> and cultural attitudes in policing towards women and girls</a:t>
            </a: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Not new -</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7599" y="432000"/>
            <a:ext cx="5286297" cy="1077218"/>
          </a:xfrm>
          <a:prstGeom prst="rect">
            <a:avLst/>
          </a:prstGeom>
          <a:solidFill>
            <a:srgbClr val="F0B32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Thematic Selection of Cases: </a:t>
            </a:r>
            <a:r>
              <a:rPr kumimoji="0" lang="en-GB" sz="3200" b="1" i="0" u="none" strike="noStrike" kern="1200" cap="none" spc="0" normalizeH="0" baseline="0" noProof="0" dirty="0" err="1">
                <a:ln>
                  <a:noFill/>
                </a:ln>
                <a:solidFill>
                  <a:srgbClr val="373A36"/>
                </a:solidFill>
                <a:effectLst/>
                <a:uLnTx/>
                <a:uFillTx/>
                <a:latin typeface="Arial" panose="020B0604020202020204" pitchFamily="34" charset="0"/>
                <a:ea typeface="+mn-ea"/>
                <a:cs typeface="Arial" panose="020B0604020202020204" pitchFamily="34" charset="0"/>
              </a:rPr>
              <a:t>VaWG</a:t>
            </a:r>
            <a:endParaRPr kumimoji="0" lang="en-GB" sz="28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827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30000" y="2508530"/>
            <a:ext cx="8011064" cy="3578805"/>
          </a:xfrm>
        </p:spPr>
        <p:txBody>
          <a:bodyPr>
            <a:noAutofit/>
          </a:bodyPr>
          <a:lstStyle/>
          <a:p>
            <a:endParaRPr lang="en-US" i="1" dirty="0"/>
          </a:p>
          <a:p>
            <a:endParaRPr lang="en-US" i="1" dirty="0"/>
          </a:p>
          <a:p>
            <a:r>
              <a:rPr lang="en-US" i="1" dirty="0"/>
              <a:t>“The abuse of police powers for purposes of sexual exploitation, or even violence, is something that fundamentally betrays the trust that communities and individuals place in the police. It therefore has a serious impact on the public’s confidence in individual officers and the service in general. It is essential to ensure that systems are in place to prevent, monitor and deal swiftly with any individual who exploits that trust” </a:t>
            </a:r>
            <a:endParaRPr lang="en-GB"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7599" y="432000"/>
            <a:ext cx="5707084" cy="2308324"/>
          </a:xfrm>
          <a:prstGeom prst="rect">
            <a:avLst/>
          </a:prstGeom>
          <a:solidFill>
            <a:srgbClr val="F0B32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IPCC report The Abuse of Police Powers to Perpetrate Sexual Violence (2012)</a:t>
            </a:r>
            <a:endParaRPr kumimoji="0" lang="en-GB" sz="28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094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30000" y="1843200"/>
            <a:ext cx="8011064" cy="4244136"/>
          </a:xfrm>
        </p:spPr>
        <p:txBody>
          <a:bodyPr>
            <a:noAutofit/>
          </a:bodyPr>
          <a:lstStyle/>
          <a:p>
            <a:endParaRPr lang="en-US" i="1" dirty="0"/>
          </a:p>
          <a:p>
            <a:endParaRPr lang="en-GB"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7599" y="432000"/>
            <a:ext cx="5698992" cy="2308324"/>
          </a:xfrm>
          <a:prstGeom prst="rect">
            <a:avLst/>
          </a:prstGeom>
          <a:solidFill>
            <a:srgbClr val="F0B32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IPCC report The Abuse of Police Powers to Perpetrate Sexual Violence (2012)</a:t>
            </a:r>
            <a:endParaRPr kumimoji="0" lang="en-GB" sz="28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81CF0A6E-309E-4FF3-0D3E-ACA6B8AE9DC8}"/>
              </a:ext>
            </a:extLst>
          </p:cNvPr>
          <p:cNvSpPr txBox="1"/>
          <p:nvPr/>
        </p:nvSpPr>
        <p:spPr>
          <a:xfrm>
            <a:off x="388418" y="2553860"/>
            <a:ext cx="8472361"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3A3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3A3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3A3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3A3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“It is not possible to know precisely how many people have been victims of police officers or staff abusing their powers. There is no evidence to suggest it is commonplace, but nor can we be confident that all such cases are reported”</a:t>
            </a:r>
            <a:endParaRPr kumimoji="0" lang="en-GB" sz="2400" b="0" i="1"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768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30000" y="2087745"/>
            <a:ext cx="8011064" cy="4507264"/>
          </a:xfrm>
        </p:spPr>
        <p:txBody>
          <a:bodyPr>
            <a:no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Improve Public Trust and Confidence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Hold Police to Account for their Response to </a:t>
            </a:r>
            <a:r>
              <a:rPr lang="en-US" dirty="0" err="1">
                <a:latin typeface="Arial" panose="020B0604020202020204" pitchFamily="34" charset="0"/>
                <a:cs typeface="Arial" panose="020B0604020202020204" pitchFamily="34" charset="0"/>
              </a:rPr>
              <a:t>VaWG</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Identify and Share Learning to improve policing practice and prevent future harm</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 for Victims and Survivors through the complaints system and assessing if forces are doing the same</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7600" y="432000"/>
            <a:ext cx="5731359" cy="1077218"/>
          </a:xfrm>
          <a:prstGeom prst="rect">
            <a:avLst/>
          </a:prstGeom>
          <a:solidFill>
            <a:srgbClr val="F0B32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V</a:t>
            </a:r>
            <a:r>
              <a:rPr kumimoji="0" lang="en-GB" sz="3200" b="1" i="0" u="none" strike="noStrike" kern="1200" cap="none" spc="0" normalizeH="0" baseline="0" noProof="0" dirty="0" err="1">
                <a:ln>
                  <a:noFill/>
                </a:ln>
                <a:solidFill>
                  <a:srgbClr val="373A36"/>
                </a:solidFill>
                <a:effectLst/>
                <a:uLnTx/>
                <a:uFillTx/>
                <a:latin typeface="Arial" panose="020B0604020202020204" pitchFamily="34" charset="0"/>
                <a:ea typeface="+mn-ea"/>
                <a:cs typeface="Arial" panose="020B0604020202020204" pitchFamily="34" charset="0"/>
              </a:rPr>
              <a:t>iolence</a:t>
            </a:r>
            <a:r>
              <a:rPr kumimoji="0" lang="en-GB"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 Against Women and Girls</a:t>
            </a:r>
            <a:endParaRPr kumimoji="0" lang="en-GB" sz="28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01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30000" y="2087745"/>
            <a:ext cx="8011064" cy="4507264"/>
          </a:xfrm>
        </p:spPr>
        <p:txBody>
          <a:bodyPr>
            <a:no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Increased Number of Investigations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IOPC Presenting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Statistical review </a:t>
            </a:r>
            <a:r>
              <a:rPr lang="en-US" dirty="0" err="1">
                <a:latin typeface="Arial" panose="020B0604020202020204" pitchFamily="34" charset="0"/>
                <a:cs typeface="Arial" panose="020B0604020202020204" pitchFamily="34" charset="0"/>
              </a:rPr>
              <a:t>VaWG</a:t>
            </a:r>
            <a:r>
              <a:rPr lang="en-US" dirty="0">
                <a:latin typeface="Arial" panose="020B0604020202020204" pitchFamily="34" charset="0"/>
                <a:cs typeface="Arial" panose="020B0604020202020204" pitchFamily="34" charset="0"/>
              </a:rPr>
              <a:t> referral rates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DIP sampling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Avoiding Victim Blaming Guidance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Know Your Rights Campaign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APSP Positioning Paper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Strategic MOI Decision Making – letter to all forces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Operational Effectiveness:  training</a:t>
            </a:r>
          </a:p>
          <a:p>
            <a:endParaRPr lang="en-US"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7600" y="432000"/>
            <a:ext cx="5731359" cy="1077218"/>
          </a:xfrm>
          <a:prstGeom prst="rect">
            <a:avLst/>
          </a:prstGeom>
          <a:solidFill>
            <a:srgbClr val="F0B32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V</a:t>
            </a:r>
            <a:r>
              <a:rPr kumimoji="0" lang="en-GB" sz="3200" b="1" i="0" u="none" strike="noStrike" kern="1200" cap="none" spc="0" normalizeH="0" baseline="0" noProof="0" dirty="0" err="1">
                <a:ln>
                  <a:noFill/>
                </a:ln>
                <a:solidFill>
                  <a:srgbClr val="373A36"/>
                </a:solidFill>
                <a:effectLst/>
                <a:uLnTx/>
                <a:uFillTx/>
                <a:latin typeface="Arial" panose="020B0604020202020204" pitchFamily="34" charset="0"/>
                <a:ea typeface="+mn-ea"/>
                <a:cs typeface="Arial" panose="020B0604020202020204" pitchFamily="34" charset="0"/>
              </a:rPr>
              <a:t>iolence</a:t>
            </a:r>
            <a:r>
              <a:rPr kumimoji="0" lang="en-GB"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 Against Women and Girls</a:t>
            </a:r>
            <a:endParaRPr kumimoji="0" lang="en-GB" sz="28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3426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30000" y="2087745"/>
            <a:ext cx="8011064" cy="4507264"/>
          </a:xfrm>
        </p:spPr>
        <p:txBody>
          <a:bodyPr>
            <a:no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Baroness Casey Review </a:t>
            </a:r>
          </a:p>
          <a:p>
            <a:pPr marL="342900" indent="-342900">
              <a:buFont typeface="Arial" panose="020B0604020202020204" pitchFamily="34" charset="0"/>
              <a:buChar char="•"/>
            </a:pPr>
            <a:r>
              <a:rPr lang="en-US" dirty="0" err="1">
                <a:latin typeface="Arial" panose="020B0604020202020204" pitchFamily="34" charset="0"/>
                <a:cs typeface="Arial" panose="020B0604020202020204" pitchFamily="34" charset="0"/>
              </a:rPr>
              <a:t>Angiolini</a:t>
            </a:r>
            <a:r>
              <a:rPr lang="en-US" dirty="0">
                <a:latin typeface="Arial" panose="020B0604020202020204" pitchFamily="34" charset="0"/>
                <a:cs typeface="Arial" panose="020B0604020202020204" pitchFamily="34" charset="0"/>
              </a:rPr>
              <a:t> Inquiry - </a:t>
            </a:r>
            <a:r>
              <a:rPr lang="en-US" dirty="0" err="1">
                <a:latin typeface="Arial" panose="020B0604020202020204" pitchFamily="34" charset="0"/>
                <a:cs typeface="Arial" panose="020B0604020202020204" pitchFamily="34" charset="0"/>
              </a:rPr>
              <a:t>Couzens</a:t>
            </a:r>
            <a:r>
              <a:rPr lang="en-US" dirty="0">
                <a:latin typeface="Arial" panose="020B0604020202020204" pitchFamily="34" charset="0"/>
                <a:cs typeface="Arial" panose="020B0604020202020204" pitchFamily="34" charset="0"/>
              </a:rPr>
              <a:t> and Carrick</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Home Office Dismissals Review</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NPCC &amp; COP Draft Code of Practice for </a:t>
            </a:r>
            <a:r>
              <a:rPr lang="en-US" dirty="0" err="1">
                <a:latin typeface="Arial" panose="020B0604020202020204" pitchFamily="34" charset="0"/>
                <a:cs typeface="Arial" panose="020B0604020202020204" pitchFamily="34" charset="0"/>
              </a:rPr>
              <a:t>VaWG</a:t>
            </a:r>
            <a:r>
              <a:rPr lang="en-US" dirty="0">
                <a:latin typeface="Arial" panose="020B0604020202020204" pitchFamily="34" charset="0"/>
                <a:cs typeface="Arial" panose="020B0604020202020204" pitchFamily="34" charset="0"/>
              </a:rPr>
              <a:t> Investigations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Judicial Review: </a:t>
            </a:r>
            <a:r>
              <a:rPr lang="en-US" b="0" i="1" dirty="0">
                <a:solidFill>
                  <a:srgbClr val="444444"/>
                </a:solidFill>
                <a:effectLst/>
                <a:latin typeface="newzald book"/>
              </a:rPr>
              <a:t> R (on the application of the Chief Constable of the British Transport Police) v Police Misconduct Panel and others [2023] EWHC 589 (Admin</a:t>
            </a:r>
            <a:r>
              <a:rPr lang="en-US" b="0" i="0" dirty="0">
                <a:solidFill>
                  <a:srgbClr val="444444"/>
                </a:solidFill>
                <a:effectLst/>
                <a:latin typeface="newzald book"/>
              </a:rPr>
              <a: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Call for Fitness to </a:t>
            </a:r>
            <a:r>
              <a:rPr lang="en-US">
                <a:latin typeface="Arial" panose="020B0604020202020204" pitchFamily="34" charset="0"/>
                <a:cs typeface="Arial" panose="020B0604020202020204" pitchFamily="34" charset="0"/>
              </a:rPr>
              <a:t>Practise</a:t>
            </a:r>
            <a:r>
              <a:rPr lang="en-US" dirty="0">
                <a:latin typeface="Arial" panose="020B0604020202020204" pitchFamily="34" charset="0"/>
                <a:cs typeface="Arial" panose="020B0604020202020204" pitchFamily="34" charset="0"/>
              </a:rPr>
              <a:t> Regime</a:t>
            </a:r>
          </a:p>
          <a:p>
            <a:endParaRPr lang="en-US"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7600" y="432000"/>
            <a:ext cx="5731359" cy="1077218"/>
          </a:xfrm>
          <a:prstGeom prst="rect">
            <a:avLst/>
          </a:prstGeom>
          <a:solidFill>
            <a:srgbClr val="F0B32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V</a:t>
            </a:r>
            <a:r>
              <a:rPr kumimoji="0" lang="en-GB" sz="3200" b="1" i="0" u="none" strike="noStrike" kern="1200" cap="none" spc="0" normalizeH="0" baseline="0" noProof="0" dirty="0" err="1">
                <a:ln>
                  <a:noFill/>
                </a:ln>
                <a:solidFill>
                  <a:srgbClr val="373A36"/>
                </a:solidFill>
                <a:effectLst/>
                <a:uLnTx/>
                <a:uFillTx/>
                <a:latin typeface="Arial" panose="020B0604020202020204" pitchFamily="34" charset="0"/>
                <a:ea typeface="+mn-ea"/>
                <a:cs typeface="Arial" panose="020B0604020202020204" pitchFamily="34" charset="0"/>
              </a:rPr>
              <a:t>iolence</a:t>
            </a:r>
            <a:r>
              <a:rPr kumimoji="0" lang="en-GB"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 Against Women and Girls</a:t>
            </a:r>
            <a:endParaRPr kumimoji="0" lang="en-GB" sz="28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46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7600" y="432000"/>
            <a:ext cx="5005437" cy="584775"/>
          </a:xfrm>
          <a:prstGeom prst="rect">
            <a:avLst/>
          </a:prstGeom>
          <a:solidFill>
            <a:srgbClr val="F0B32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0B323"/>
                </a:solidFill>
                <a:effectLst/>
                <a:uLnTx/>
                <a:uFillTx/>
                <a:latin typeface="Arial" panose="020B0604020202020204" pitchFamily="34" charset="0"/>
                <a:ea typeface="+mn-ea"/>
                <a:cs typeface="Arial" panose="020B0604020202020204" pitchFamily="34" charset="0"/>
              </a:rPr>
              <a:t>&gt;</a:t>
            </a:r>
            <a:r>
              <a:rPr kumimoji="0" lang="en-GB" sz="2400" b="0"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 </a:t>
            </a:r>
            <a:r>
              <a:rPr kumimoji="0" lang="en-GB" sz="32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Part of a bigger picture</a:t>
            </a:r>
            <a:endParaRPr kumimoji="0" lang="en-GB" sz="28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88" y="2732022"/>
            <a:ext cx="2285714" cy="901587"/>
          </a:xfrm>
          <a:prstGeom prst="rect">
            <a:avLst/>
          </a:prstGeom>
        </p:spPr>
      </p:pic>
      <p:pic>
        <p:nvPicPr>
          <p:cNvPr id="5" name="Picture 4"/>
          <p:cNvPicPr>
            <a:picLocks noChangeAspect="1"/>
          </p:cNvPicPr>
          <p:nvPr/>
        </p:nvPicPr>
        <p:blipFill>
          <a:blip r:embed="rId5"/>
          <a:stretch>
            <a:fillRect/>
          </a:stretch>
        </p:blipFill>
        <p:spPr>
          <a:xfrm>
            <a:off x="2361421" y="3691032"/>
            <a:ext cx="2095500" cy="10858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238" y="2562047"/>
            <a:ext cx="2199728" cy="912082"/>
          </a:xfrm>
          <a:prstGeom prst="rect">
            <a:avLst/>
          </a:prstGeom>
        </p:spPr>
      </p:pic>
      <p:sp>
        <p:nvSpPr>
          <p:cNvPr id="7" name="AutoShape 2" descr="Image result for home office log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73A36"/>
              </a:solidFill>
              <a:effectLst/>
              <a:uLnTx/>
              <a:uFillTx/>
              <a:latin typeface="Calibri" panose="020F0502020204030204"/>
              <a:ea typeface="+mn-ea"/>
              <a:cs typeface="+mn-cs"/>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238" y="4706816"/>
            <a:ext cx="3809524" cy="1092063"/>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14930" t="26235" r="15895" b="35297"/>
          <a:stretch/>
        </p:blipFill>
        <p:spPr>
          <a:xfrm>
            <a:off x="6167271" y="3999834"/>
            <a:ext cx="1833491" cy="70698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700" y="5288372"/>
            <a:ext cx="2509471" cy="721197"/>
          </a:xfrm>
          <a:prstGeom prst="rect">
            <a:avLst/>
          </a:prstGeom>
        </p:spPr>
      </p:pic>
    </p:spTree>
    <p:extLst>
      <p:ext uri="{BB962C8B-B14F-4D97-AF65-F5344CB8AC3E}">
        <p14:creationId xmlns:p14="http://schemas.microsoft.com/office/powerpoint/2010/main" val="2859238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E67681-266C-46FF-AC7D-2FF48FDC21F8}"/>
              </a:ext>
            </a:extLst>
          </p:cNvPr>
          <p:cNvSpPr txBox="1"/>
          <p:nvPr/>
        </p:nvSpPr>
        <p:spPr>
          <a:xfrm>
            <a:off x="2459994" y="3568149"/>
            <a:ext cx="547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373A36"/>
                </a:solidFill>
                <a:effectLst/>
                <a:uLnTx/>
                <a:uFillTx/>
                <a:latin typeface="Arial" panose="020B0604020202020204" pitchFamily="34" charset="0"/>
                <a:ea typeface="+mn-ea"/>
                <a:cs typeface="Arial" panose="020B0604020202020204" pitchFamily="34" charset="0"/>
              </a:rPr>
              <a:t>Questions and Discussion</a:t>
            </a:r>
          </a:p>
        </p:txBody>
      </p:sp>
    </p:spTree>
    <p:extLst>
      <p:ext uri="{BB962C8B-B14F-4D97-AF65-F5344CB8AC3E}">
        <p14:creationId xmlns:p14="http://schemas.microsoft.com/office/powerpoint/2010/main" val="1172170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109" y="1877104"/>
            <a:ext cx="7161518" cy="1004753"/>
          </a:xfrm>
        </p:spPr>
        <p:txBody>
          <a:bodyPr/>
          <a:lstStyle/>
          <a:p>
            <a:r>
              <a:rPr lang="en-GB" dirty="0"/>
              <a:t>Rebuilding trust and confidence</a:t>
            </a:r>
          </a:p>
        </p:txBody>
      </p:sp>
      <p:sp>
        <p:nvSpPr>
          <p:cNvPr id="3" name="Subtitle 2"/>
          <p:cNvSpPr>
            <a:spLocks noGrp="1"/>
          </p:cNvSpPr>
          <p:nvPr>
            <p:ph type="subTitle" idx="1"/>
          </p:nvPr>
        </p:nvSpPr>
        <p:spPr>
          <a:xfrm>
            <a:off x="351110" y="2881857"/>
            <a:ext cx="4047862" cy="1589720"/>
          </a:xfrm>
        </p:spPr>
        <p:txBody>
          <a:bodyPr/>
          <a:lstStyle/>
          <a:p>
            <a:endParaRPr lang="en-GB" dirty="0"/>
          </a:p>
          <a:p>
            <a:r>
              <a:rPr lang="en-GB" sz="3000" dirty="0"/>
              <a:t>Police Vetting</a:t>
            </a:r>
          </a:p>
        </p:txBody>
      </p:sp>
      <p:sp>
        <p:nvSpPr>
          <p:cNvPr id="4" name="Text Placeholder 3"/>
          <p:cNvSpPr>
            <a:spLocks noGrp="1"/>
          </p:cNvSpPr>
          <p:nvPr>
            <p:ph type="body" sz="quarter" idx="13"/>
          </p:nvPr>
        </p:nvSpPr>
        <p:spPr/>
        <p:txBody>
          <a:bodyPr/>
          <a:lstStyle/>
          <a:p>
            <a:r>
              <a:rPr lang="en-GB" sz="1050" dirty="0"/>
              <a:t> </a:t>
            </a:r>
            <a:r>
              <a:rPr lang="en-GB" sz="1200" dirty="0"/>
              <a:t>10</a:t>
            </a:r>
            <a:r>
              <a:rPr lang="en-GB" sz="1050" dirty="0"/>
              <a:t> </a:t>
            </a:r>
            <a:r>
              <a:rPr lang="en-GB" sz="1200" dirty="0"/>
              <a:t>November</a:t>
            </a:r>
            <a:r>
              <a:rPr lang="en-GB" sz="1050" dirty="0"/>
              <a:t> 2023</a:t>
            </a:r>
          </a:p>
        </p:txBody>
      </p:sp>
      <p:sp>
        <p:nvSpPr>
          <p:cNvPr id="5" name="Text Placeholder 4"/>
          <p:cNvSpPr>
            <a:spLocks noGrp="1"/>
          </p:cNvSpPr>
          <p:nvPr>
            <p:ph type="body" sz="quarter" idx="11"/>
          </p:nvPr>
        </p:nvSpPr>
        <p:spPr/>
        <p:txBody>
          <a:bodyPr/>
          <a:lstStyle/>
          <a:p>
            <a:r>
              <a:rPr lang="en-GB" dirty="0"/>
              <a:t>Noranne Griffith, MPS Directorate of Legal Services</a:t>
            </a:r>
          </a:p>
        </p:txBody>
      </p:sp>
    </p:spTree>
    <p:extLst>
      <p:ext uri="{BB962C8B-B14F-4D97-AF65-F5344CB8AC3E}">
        <p14:creationId xmlns:p14="http://schemas.microsoft.com/office/powerpoint/2010/main" val="210522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p:cNvSpPr txBox="1">
            <a:spLocks noGrp="1"/>
          </p:cNvSpPr>
          <p:nvPr>
            <p:ph type="body" idx="1"/>
          </p:nvPr>
        </p:nvSpPr>
        <p:spPr>
          <a:xfrm>
            <a:off x="539999" y="1689581"/>
            <a:ext cx="7335271" cy="3979700"/>
          </a:xfrm>
          <a:prstGeom prst="rect">
            <a:avLst/>
          </a:prstGeom>
        </p:spPr>
        <p:txBody>
          <a:bodyPr/>
          <a:lstStyle/>
          <a:p>
            <a:pPr marL="354013" indent="-354013">
              <a:lnSpc>
                <a:spcPts val="2400"/>
              </a:lnSpc>
              <a:spcBef>
                <a:spcPts val="0"/>
              </a:spcBef>
              <a:buFontTx/>
              <a:buAutoNum type="arabicPeriod"/>
              <a:defRPr sz="1600">
                <a:solidFill>
                  <a:srgbClr val="000000"/>
                </a:solidFill>
              </a:defRPr>
            </a:pPr>
            <a:r>
              <a:t>Complaints: defined as </a:t>
            </a:r>
            <a:r>
              <a:rPr>
                <a:solidFill>
                  <a:srgbClr val="282824"/>
                </a:solidFill>
              </a:rPr>
              <a:t>any expression of dissatisfaction with a police force that is expressed by or on behalf of a member of the public. </a:t>
            </a:r>
            <a:r>
              <a:rPr u="sng" baseline="30000">
                <a:solidFill>
                  <a:srgbClr val="282824"/>
                </a:solidFill>
                <a:uFill>
                  <a:solidFill>
                    <a:srgbClr val="282824"/>
                  </a:solidFill>
                </a:uFill>
              </a:rPr>
              <a:t>[1]</a:t>
            </a:r>
            <a:r>
              <a:rPr>
                <a:solidFill>
                  <a:srgbClr val="282824"/>
                </a:solidFill>
              </a:rPr>
              <a:t>  A “complaint by a police officer about another police officer does not fulfil this criteria even if it related to off duty conduct or where one of the officers has left the force.</a:t>
            </a:r>
          </a:p>
          <a:p>
            <a:pPr marL="0" indent="0">
              <a:lnSpc>
                <a:spcPts val="2400"/>
              </a:lnSpc>
              <a:spcBef>
                <a:spcPts val="0"/>
              </a:spcBef>
              <a:buSzTx/>
              <a:buNone/>
              <a:defRPr sz="1600">
                <a:solidFill>
                  <a:srgbClr val="282824"/>
                </a:solidFill>
              </a:defRPr>
            </a:pPr>
            <a:endParaRPr>
              <a:solidFill>
                <a:srgbClr val="282824"/>
              </a:solidFill>
            </a:endParaRPr>
          </a:p>
          <a:p>
            <a:pPr marL="354013" indent="-354013">
              <a:lnSpc>
                <a:spcPts val="2400"/>
              </a:lnSpc>
              <a:spcBef>
                <a:spcPts val="0"/>
              </a:spcBef>
              <a:buFontTx/>
              <a:buAutoNum type="arabicPeriod" startAt="2"/>
              <a:defRPr sz="1600">
                <a:solidFill>
                  <a:srgbClr val="000000"/>
                </a:solidFill>
              </a:defRPr>
            </a:pPr>
            <a:r>
              <a:t>Matters that require mandatory referral to the IOPC </a:t>
            </a:r>
            <a:r>
              <a:rPr u="sng" baseline="30000">
                <a:solidFill>
                  <a:srgbClr val="181818"/>
                </a:solidFill>
                <a:uFill>
                  <a:solidFill>
                    <a:srgbClr val="0000E9"/>
                  </a:solidFill>
                </a:uFill>
              </a:rPr>
              <a:t>[2]</a:t>
            </a:r>
            <a:r>
              <a:rPr>
                <a:solidFill>
                  <a:srgbClr val="181818"/>
                </a:solidFill>
              </a:rPr>
              <a:t> </a:t>
            </a:r>
            <a:r>
              <a:t>defined where the behaviour alleged:</a:t>
            </a:r>
            <a:endParaRPr>
              <a:solidFill>
                <a:srgbClr val="6B397E"/>
              </a:solidFill>
            </a:endParaRPr>
          </a:p>
          <a:p>
            <a:pPr marL="720725" lvl="1" indent="-354013">
              <a:lnSpc>
                <a:spcPts val="2400"/>
              </a:lnSpc>
              <a:spcBef>
                <a:spcPts val="0"/>
              </a:spcBef>
              <a:buFontTx/>
              <a:buAutoNum type="romanLcPeriod"/>
              <a:defRPr>
                <a:solidFill>
                  <a:srgbClr val="282824"/>
                </a:solidFill>
              </a:defRPr>
            </a:pPr>
            <a:r>
              <a:t>relates to any incident or circumstances in or in consequence of which a person has died or suffered serious injury; </a:t>
            </a:r>
          </a:p>
          <a:p>
            <a:pPr marL="720725" lvl="1" indent="-354013">
              <a:lnSpc>
                <a:spcPts val="2400"/>
              </a:lnSpc>
              <a:spcBef>
                <a:spcPts val="0"/>
              </a:spcBef>
              <a:buFontTx/>
              <a:buAutoNum type="romanLcPeriod"/>
              <a:defRPr>
                <a:solidFill>
                  <a:srgbClr val="282824"/>
                </a:solidFill>
              </a:defRPr>
            </a:pPr>
            <a:r>
              <a:t>fall within the mandatory referral criteria.</a:t>
            </a:r>
            <a:r>
              <a:rPr>
                <a:solidFill>
                  <a:srgbClr val="000000"/>
                </a:solidFill>
              </a:rPr>
              <a:t> </a:t>
            </a:r>
            <a:endParaRPr sz="1200">
              <a:solidFill>
                <a:srgbClr val="6B397E"/>
              </a:solidFill>
            </a:endParaRPr>
          </a:p>
          <a:p>
            <a:pPr marL="720725" lvl="1" indent="-354013">
              <a:lnSpc>
                <a:spcPts val="2400"/>
              </a:lnSpc>
              <a:spcBef>
                <a:spcPts val="0"/>
              </a:spcBef>
              <a:buFontTx/>
              <a:buAutoNum type="romanLcPeriod"/>
              <a:defRPr>
                <a:solidFill>
                  <a:srgbClr val="000000"/>
                </a:solidFill>
              </a:defRPr>
            </a:pPr>
            <a:endParaRPr sz="1200">
              <a:solidFill>
                <a:srgbClr val="6B397E"/>
              </a:solidFill>
            </a:endParaRPr>
          </a:p>
          <a:p>
            <a:pPr marL="0" lvl="1" indent="0" algn="just">
              <a:lnSpc>
                <a:spcPts val="2400"/>
              </a:lnSpc>
              <a:spcBef>
                <a:spcPts val="0"/>
              </a:spcBef>
              <a:buSzTx/>
              <a:buNone/>
              <a:defRPr sz="1200" u="sng" baseline="30000">
                <a:solidFill>
                  <a:srgbClr val="282824"/>
                </a:solidFill>
                <a:uFill>
                  <a:solidFill>
                    <a:srgbClr val="282824"/>
                  </a:solidFill>
                </a:uFill>
              </a:defRPr>
            </a:pPr>
            <a:r>
              <a:t>[1]</a:t>
            </a:r>
            <a:r>
              <a:rPr u="none" baseline="0">
                <a:uFillTx/>
              </a:rPr>
              <a:t> </a:t>
            </a:r>
            <a:r>
              <a:rPr u="none" baseline="0">
                <a:solidFill>
                  <a:srgbClr val="181818"/>
                </a:solidFill>
                <a:uFillTx/>
              </a:rPr>
              <a:t>Section 12, </a:t>
            </a:r>
            <a:r>
              <a:rPr i="1" u="none" baseline="0">
                <a:solidFill>
                  <a:srgbClr val="181818"/>
                </a:solidFill>
                <a:uFillTx/>
              </a:rPr>
              <a:t>Police Reform Act 2002 </a:t>
            </a:r>
            <a:endParaRPr i="1">
              <a:solidFill>
                <a:srgbClr val="181818"/>
              </a:solidFill>
            </a:endParaRPr>
          </a:p>
          <a:p>
            <a:pPr marL="0" lvl="1" indent="0" algn="just">
              <a:lnSpc>
                <a:spcPts val="2400"/>
              </a:lnSpc>
              <a:spcBef>
                <a:spcPts val="0"/>
              </a:spcBef>
              <a:buSzTx/>
              <a:buNone/>
              <a:defRPr sz="1200" u="sng" baseline="30000">
                <a:solidFill>
                  <a:srgbClr val="181818"/>
                </a:solidFill>
                <a:uFill>
                  <a:solidFill>
                    <a:srgbClr val="000000"/>
                  </a:solidFill>
                </a:uFill>
              </a:defRPr>
            </a:pPr>
            <a:r>
              <a:t>[2]</a:t>
            </a:r>
            <a:r>
              <a:rPr u="none" baseline="0">
                <a:uFillTx/>
              </a:rPr>
              <a:t> Paragraph 13, Schedule 3, </a:t>
            </a:r>
            <a:r>
              <a:rPr i="1" u="none" baseline="0">
                <a:uFillTx/>
              </a:rPr>
              <a:t>Police Reform Act 2002 </a:t>
            </a:r>
          </a:p>
        </p:txBody>
      </p:sp>
      <p:sp>
        <p:nvSpPr>
          <p:cNvPr id="82" name="Slide Number Placeholder 2"/>
          <p:cNvSpPr txBox="1">
            <a:spLocks noGrp="1"/>
          </p:cNvSpPr>
          <p:nvPr>
            <p:ph type="sldNum" sz="quarter" idx="2"/>
          </p:nvPr>
        </p:nvSpPr>
        <p:spPr>
          <a:xfrm>
            <a:off x="559111" y="6414015"/>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a:spcBef>
                <a:spcPts val="600"/>
              </a:spcBef>
            </a:lvl1pPr>
          </a:lstStyle>
          <a:p>
            <a:fld id="{86CB4B4D-7CA3-9044-876B-883B54F8677D}" type="slidenum">
              <a:t>3</a:t>
            </a:fld>
            <a:endParaRPr/>
          </a:p>
        </p:txBody>
      </p:sp>
      <p:sp>
        <p:nvSpPr>
          <p:cNvPr id="83" name="Title 1"/>
          <p:cNvSpPr txBox="1"/>
          <p:nvPr/>
        </p:nvSpPr>
        <p:spPr>
          <a:xfrm>
            <a:off x="472375" y="725684"/>
            <a:ext cx="5098869"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WHO INVESTIGATES WHAT?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693" y="1261697"/>
            <a:ext cx="4050000" cy="606669"/>
          </a:xfrm>
        </p:spPr>
        <p:txBody>
          <a:bodyPr/>
          <a:lstStyle/>
          <a:p>
            <a:r>
              <a:rPr lang="en-GB" sz="2400" dirty="0"/>
              <a:t>Vetting</a:t>
            </a:r>
          </a:p>
        </p:txBody>
      </p:sp>
      <p:sp>
        <p:nvSpPr>
          <p:cNvPr id="4" name="Text Placeholder 3"/>
          <p:cNvSpPr>
            <a:spLocks noGrp="1"/>
          </p:cNvSpPr>
          <p:nvPr>
            <p:ph type="body" sz="quarter" idx="11"/>
          </p:nvPr>
        </p:nvSpPr>
        <p:spPr>
          <a:xfrm>
            <a:off x="351692" y="1434766"/>
            <a:ext cx="8578146" cy="3544429"/>
          </a:xfrm>
        </p:spPr>
        <p:txBody>
          <a:bodyPr/>
          <a:lstStyle/>
          <a:p>
            <a:endParaRPr lang="en-GB" i="1" u="sng" dirty="0"/>
          </a:p>
          <a:p>
            <a:endParaRPr lang="en-GB" sz="1500" i="1" u="sng" dirty="0"/>
          </a:p>
          <a:p>
            <a:r>
              <a:rPr lang="en-GB" sz="1500" i="1" u="sng" dirty="0"/>
              <a:t>Very serious concerns have been raised about the vetting procedures being applied to Met recruits as well as the process for re-vetting serving officers</a:t>
            </a:r>
            <a:r>
              <a:rPr lang="en-GB" sz="1500" i="1" dirty="0"/>
              <a:t>….</a:t>
            </a:r>
          </a:p>
          <a:p>
            <a:r>
              <a:rPr lang="en-GB" sz="1500" i="1" dirty="0"/>
              <a:t>That is why robust procedures are essential to ensure that those joining and choosing a career as police officers understand the values and public expectations of policing, are capable of living by them, and of meeting the commitments in the oath to which they attest when taking up the office of constable. Such procedures mean officers can be held to account for doing so, and for failing to do so. </a:t>
            </a:r>
          </a:p>
          <a:p>
            <a:r>
              <a:rPr lang="en-GB" sz="1500" i="1" dirty="0"/>
              <a:t>Issues of vetting are being looked at as part of a separate review: </a:t>
            </a:r>
            <a:r>
              <a:rPr lang="en-GB" sz="1500" i="1" u="sng" dirty="0"/>
              <a:t>it is concerning that nationally, no serving police officer has ever been required to leave the service as a consequence of failing to maintain their vetting status. </a:t>
            </a:r>
          </a:p>
          <a:p>
            <a:pPr algn="r"/>
            <a:r>
              <a:rPr lang="en-GB" sz="1500" dirty="0"/>
              <a:t>3.3. of Baroness Casey’s report, March 2023</a:t>
            </a:r>
          </a:p>
          <a:p>
            <a:endParaRPr lang="en-GB" dirty="0"/>
          </a:p>
          <a:p>
            <a:r>
              <a:rPr lang="en-GB" dirty="0"/>
              <a:t> </a:t>
            </a:r>
          </a:p>
        </p:txBody>
      </p:sp>
      <p:sp>
        <p:nvSpPr>
          <p:cNvPr id="6" name="Picture Placeholder 5"/>
          <p:cNvSpPr>
            <a:spLocks noGrp="1"/>
          </p:cNvSpPr>
          <p:nvPr>
            <p:ph type="pic" sz="quarter" idx="10"/>
          </p:nvPr>
        </p:nvSpPr>
        <p:spPr>
          <a:xfrm flipH="1">
            <a:off x="9144000" y="857250"/>
            <a:ext cx="34289" cy="4470915"/>
          </a:xfrm>
        </p:spPr>
        <p:txBody>
          <a:bodyPr/>
          <a:lstStyle/>
          <a:p>
            <a:endParaRPr lang="en-GB"/>
          </a:p>
        </p:txBody>
      </p:sp>
    </p:spTree>
    <p:extLst>
      <p:ext uri="{BB962C8B-B14F-4D97-AF65-F5344CB8AC3E}">
        <p14:creationId xmlns:p14="http://schemas.microsoft.com/office/powerpoint/2010/main" val="251497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693" y="1218198"/>
            <a:ext cx="7820156" cy="483670"/>
          </a:xfrm>
        </p:spPr>
        <p:txBody>
          <a:bodyPr/>
          <a:lstStyle/>
          <a:p>
            <a:r>
              <a:rPr lang="en-GB" sz="2400" dirty="0" err="1"/>
              <a:t>Angiolini</a:t>
            </a:r>
            <a:r>
              <a:rPr lang="en-GB" sz="2400" dirty="0"/>
              <a:t> Inquiry</a:t>
            </a:r>
          </a:p>
        </p:txBody>
      </p:sp>
      <p:sp>
        <p:nvSpPr>
          <p:cNvPr id="4" name="Text Placeholder 3"/>
          <p:cNvSpPr>
            <a:spLocks noGrp="1"/>
          </p:cNvSpPr>
          <p:nvPr>
            <p:ph type="body" sz="quarter" idx="11"/>
          </p:nvPr>
        </p:nvSpPr>
        <p:spPr>
          <a:xfrm>
            <a:off x="351693" y="1788495"/>
            <a:ext cx="8426548" cy="3190700"/>
          </a:xfrm>
        </p:spPr>
        <p:txBody>
          <a:bodyPr/>
          <a:lstStyle/>
          <a:p>
            <a:r>
              <a:rPr lang="en-GB" dirty="0"/>
              <a:t>1. The extent to which systems, policies and processes for the recruitment, vetting and transfer of police officers are fit for purpose and help to identify those who display misogynistic and/or predatory attitudes and behaviours, including:</a:t>
            </a:r>
            <a:endParaRPr lang="en-GB" b="0" dirty="0"/>
          </a:p>
          <a:p>
            <a:r>
              <a:rPr lang="en-GB" b="0" dirty="0"/>
              <a:t>a. ability of forces to attract candidates who intend to uphold fundamental policing values</a:t>
            </a:r>
          </a:p>
          <a:p>
            <a:r>
              <a:rPr lang="en-GB" b="0" dirty="0"/>
              <a:t>b. attractiveness of policing careers for women and other candidates from diverse backgrounds</a:t>
            </a:r>
          </a:p>
          <a:p>
            <a:r>
              <a:rPr lang="en-GB" b="0" dirty="0"/>
              <a:t>c. application and assessment processes, including for specialist firearms roles and force transfers</a:t>
            </a:r>
          </a:p>
          <a:p>
            <a:r>
              <a:rPr lang="en-GB" b="0" u="sng" dirty="0"/>
              <a:t>d. adequacy of recruitment, selection and vetting processes to identify misogynistic, predatory and abusive attitudes and behaviours, as well as the adequacy of further supervision related to risk management</a:t>
            </a:r>
          </a:p>
          <a:p>
            <a:r>
              <a:rPr lang="en-GB" b="0" dirty="0"/>
              <a:t>e. interplay between force and National Security Vetting</a:t>
            </a:r>
          </a:p>
          <a:p>
            <a:r>
              <a:rPr lang="en-GB" b="0" dirty="0"/>
              <a:t>f. information-sharing and record keeping</a:t>
            </a:r>
          </a:p>
          <a:p>
            <a:r>
              <a:rPr lang="en-GB" b="0" dirty="0"/>
              <a:t>g. the development of perpetrator profiles for recent cases of </a:t>
            </a:r>
            <a:r>
              <a:rPr lang="en-GB" b="0" dirty="0" err="1"/>
              <a:t>femicide</a:t>
            </a:r>
            <a:r>
              <a:rPr lang="en-GB" b="0" dirty="0"/>
              <a:t> in public spaces (where the perpetrator was unknown to the victim) in order to inform vetting and recruitment practice</a:t>
            </a:r>
          </a:p>
          <a:p>
            <a:endParaRPr lang="en-GB" b="0" dirty="0"/>
          </a:p>
          <a:p>
            <a:endParaRPr lang="en-GB" b="0" dirty="0"/>
          </a:p>
          <a:p>
            <a:endParaRPr lang="en-GB" dirty="0"/>
          </a:p>
        </p:txBody>
      </p:sp>
    </p:spTree>
    <p:extLst>
      <p:ext uri="{BB962C8B-B14F-4D97-AF65-F5344CB8AC3E}">
        <p14:creationId xmlns:p14="http://schemas.microsoft.com/office/powerpoint/2010/main" val="772324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693" y="1218198"/>
            <a:ext cx="8264768" cy="483670"/>
          </a:xfrm>
        </p:spPr>
        <p:txBody>
          <a:bodyPr/>
          <a:lstStyle/>
          <a:p>
            <a:r>
              <a:rPr lang="en-GB" sz="2400" dirty="0"/>
              <a:t>HMICFRS report – an inspection of vetting, misconduct and misogyny in the police service</a:t>
            </a:r>
          </a:p>
        </p:txBody>
      </p:sp>
      <p:sp>
        <p:nvSpPr>
          <p:cNvPr id="4" name="Text Placeholder 3"/>
          <p:cNvSpPr>
            <a:spLocks noGrp="1"/>
          </p:cNvSpPr>
          <p:nvPr>
            <p:ph type="body" sz="quarter" idx="11"/>
          </p:nvPr>
        </p:nvSpPr>
        <p:spPr>
          <a:xfrm>
            <a:off x="351693" y="1788495"/>
            <a:ext cx="8426548" cy="3190700"/>
          </a:xfrm>
        </p:spPr>
        <p:txBody>
          <a:bodyPr/>
          <a:lstStyle/>
          <a:p>
            <a:pPr indent="0" defTabSz="685800" eaLnBrk="0" fontAlgn="base" hangingPunct="0">
              <a:lnSpc>
                <a:spcPct val="100000"/>
              </a:lnSpc>
              <a:spcBef>
                <a:spcPct val="0"/>
              </a:spcBef>
              <a:spcAft>
                <a:spcPct val="0"/>
              </a:spcAft>
            </a:pPr>
            <a:endParaRPr lang="en-US" altLang="en-US" i="1" dirty="0"/>
          </a:p>
          <a:p>
            <a:pPr indent="0" defTabSz="685800" eaLnBrk="0" fontAlgn="base" hangingPunct="0">
              <a:lnSpc>
                <a:spcPct val="100000"/>
              </a:lnSpc>
              <a:spcBef>
                <a:spcPct val="0"/>
              </a:spcBef>
              <a:spcAft>
                <a:spcPct val="0"/>
              </a:spcAft>
            </a:pPr>
            <a:endParaRPr lang="en-US" altLang="en-US" i="1" dirty="0"/>
          </a:p>
          <a:p>
            <a:pPr indent="0" defTabSz="685800" eaLnBrk="0" fontAlgn="base" hangingPunct="0">
              <a:lnSpc>
                <a:spcPct val="100000"/>
              </a:lnSpc>
              <a:spcBef>
                <a:spcPct val="0"/>
              </a:spcBef>
              <a:spcAft>
                <a:spcPct val="0"/>
              </a:spcAft>
            </a:pPr>
            <a:r>
              <a:rPr lang="en-US" altLang="en-US" i="1" dirty="0"/>
              <a:t>It is too easy for the wrong people to both join and stay in the police. If the police are to rebuild public trust and protect their own female officers and staff, vetting must be much more rigorous and sexual misconduct taken more seriously.</a:t>
            </a:r>
          </a:p>
          <a:p>
            <a:pPr indent="0" defTabSz="685800" eaLnBrk="0" fontAlgn="base" hangingPunct="0">
              <a:lnSpc>
                <a:spcPct val="100000"/>
              </a:lnSpc>
              <a:spcBef>
                <a:spcPct val="0"/>
              </a:spcBef>
              <a:spcAft>
                <a:spcPct val="0"/>
              </a:spcAft>
            </a:pPr>
            <a:endParaRPr lang="en-US" altLang="en-US" i="1" dirty="0"/>
          </a:p>
          <a:p>
            <a:pPr indent="0" defTabSz="685800" eaLnBrk="0" fontAlgn="base" hangingPunct="0">
              <a:lnSpc>
                <a:spcPct val="100000"/>
              </a:lnSpc>
              <a:spcBef>
                <a:spcPct val="0"/>
              </a:spcBef>
              <a:spcAft>
                <a:spcPct val="0"/>
              </a:spcAft>
            </a:pPr>
            <a:r>
              <a:rPr lang="en-US" altLang="en-US" i="1" dirty="0"/>
              <a:t>…..</a:t>
            </a:r>
          </a:p>
          <a:p>
            <a:pPr indent="0" defTabSz="685800" eaLnBrk="0" fontAlgn="base" hangingPunct="0">
              <a:lnSpc>
                <a:spcPct val="100000"/>
              </a:lnSpc>
              <a:spcBef>
                <a:spcPct val="0"/>
              </a:spcBef>
              <a:spcAft>
                <a:spcPct val="0"/>
              </a:spcAft>
            </a:pPr>
            <a:endParaRPr lang="en-US" altLang="en-US" i="1" dirty="0"/>
          </a:p>
          <a:p>
            <a:pPr indent="0" defTabSz="685800" eaLnBrk="0" fontAlgn="base" hangingPunct="0">
              <a:lnSpc>
                <a:spcPct val="100000"/>
              </a:lnSpc>
              <a:spcBef>
                <a:spcPct val="0"/>
              </a:spcBef>
              <a:spcAft>
                <a:spcPct val="0"/>
              </a:spcAft>
            </a:pPr>
            <a:endParaRPr lang="en-US" altLang="en-US" i="1" dirty="0"/>
          </a:p>
          <a:p>
            <a:pPr indent="0" defTabSz="685800" eaLnBrk="0" fontAlgn="base" hangingPunct="0">
              <a:lnSpc>
                <a:spcPct val="100000"/>
              </a:lnSpc>
              <a:spcBef>
                <a:spcPct val="0"/>
              </a:spcBef>
              <a:spcAft>
                <a:spcPct val="0"/>
              </a:spcAft>
            </a:pPr>
            <a:r>
              <a:rPr lang="en-US" altLang="en-US" i="1" dirty="0"/>
              <a:t>Given the risks involved with recruiting officers at the scale and speed required by the uplift </a:t>
            </a:r>
            <a:r>
              <a:rPr lang="en-US" altLang="en-US" i="1" dirty="0" err="1"/>
              <a:t>programme</a:t>
            </a:r>
            <a:r>
              <a:rPr lang="en-US" altLang="en-US" i="1" dirty="0"/>
              <a:t>, it is essential that police leaders act now on our recommendations. Our report highlights that they simply cannot afford to wait any longer.”  </a:t>
            </a:r>
          </a:p>
          <a:p>
            <a:endParaRPr lang="en-GB" b="0" dirty="0"/>
          </a:p>
          <a:p>
            <a:endParaRPr lang="en-GB" b="0" dirty="0"/>
          </a:p>
          <a:p>
            <a:endParaRPr lang="en-GB" dirty="0"/>
          </a:p>
        </p:txBody>
      </p:sp>
    </p:spTree>
    <p:extLst>
      <p:ext uri="{BB962C8B-B14F-4D97-AF65-F5344CB8AC3E}">
        <p14:creationId xmlns:p14="http://schemas.microsoft.com/office/powerpoint/2010/main" val="3069255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The police vetting regime</a:t>
            </a:r>
          </a:p>
        </p:txBody>
      </p:sp>
      <p:sp>
        <p:nvSpPr>
          <p:cNvPr id="3" name="Text Placeholder 2"/>
          <p:cNvSpPr>
            <a:spLocks noGrp="1"/>
          </p:cNvSpPr>
          <p:nvPr>
            <p:ph type="body" sz="quarter" idx="11"/>
          </p:nvPr>
        </p:nvSpPr>
        <p:spPr/>
        <p:txBody>
          <a:bodyPr numCol="1"/>
          <a:lstStyle/>
          <a:p>
            <a:endParaRPr lang="en-US" altLang="en-US" dirty="0"/>
          </a:p>
          <a:p>
            <a:pPr marL="79313" indent="-214313">
              <a:buFont typeface="Arial" panose="020B0604020202020204" pitchFamily="34" charset="0"/>
              <a:buChar char="•"/>
            </a:pPr>
            <a:r>
              <a:rPr lang="en-US" altLang="en-US" sz="1500" dirty="0"/>
              <a:t>Police Reform and Social Responsibility Act 2011</a:t>
            </a:r>
          </a:p>
          <a:p>
            <a:pPr marL="79313" indent="-214313">
              <a:buFont typeface="Arial" panose="020B0604020202020204" pitchFamily="34" charset="0"/>
              <a:buChar char="•"/>
            </a:pPr>
            <a:r>
              <a:rPr lang="en-GB" sz="1500" dirty="0"/>
              <a:t>College of Policing Vetting Code of Practice 2023 (the Vetting Code)</a:t>
            </a:r>
          </a:p>
          <a:p>
            <a:pPr marL="79313" indent="-214313">
              <a:buFont typeface="Arial" panose="020B0604020202020204" pitchFamily="34" charset="0"/>
              <a:buChar char="•"/>
            </a:pPr>
            <a:r>
              <a:rPr lang="en-GB" sz="1500" dirty="0"/>
              <a:t>College of Policing Authorised Policing Practice on Vetting (the Vetting APP)</a:t>
            </a:r>
          </a:p>
          <a:p>
            <a:pPr indent="0"/>
            <a:endParaRPr lang="en-US" altLang="en-US" sz="1500" i="1" dirty="0"/>
          </a:p>
          <a:p>
            <a:pPr indent="0"/>
            <a:r>
              <a:rPr lang="en-US" altLang="en-US" sz="1500" i="1" dirty="0"/>
              <a:t>R (J) v. Chief Constable of West Mercia</a:t>
            </a:r>
            <a:r>
              <a:rPr lang="en-US" altLang="en-US" sz="1500" dirty="0"/>
              <a:t> [2022] </a:t>
            </a:r>
            <a:r>
              <a:rPr lang="en-GB" sz="1500" dirty="0"/>
              <a:t>EWHC 26 (Admin) at [86]</a:t>
            </a:r>
            <a:r>
              <a:rPr lang="en-US" altLang="en-US" sz="1500" dirty="0"/>
              <a:t>: </a:t>
            </a:r>
          </a:p>
          <a:p>
            <a:pPr indent="0"/>
            <a:r>
              <a:rPr lang="en-US" altLang="en-US" sz="1500" dirty="0"/>
              <a:t>….the [Vetting APP] is guidance, not legislation, but there would need to be a good reason not to follow it …”</a:t>
            </a:r>
          </a:p>
        </p:txBody>
      </p:sp>
    </p:spTree>
    <p:extLst>
      <p:ext uri="{BB962C8B-B14F-4D97-AF65-F5344CB8AC3E}">
        <p14:creationId xmlns:p14="http://schemas.microsoft.com/office/powerpoint/2010/main" val="369623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Vetting Code</a:t>
            </a:r>
          </a:p>
        </p:txBody>
      </p:sp>
      <p:sp>
        <p:nvSpPr>
          <p:cNvPr id="3" name="Text Placeholder 2"/>
          <p:cNvSpPr>
            <a:spLocks noGrp="1"/>
          </p:cNvSpPr>
          <p:nvPr>
            <p:ph type="body" sz="quarter" idx="11"/>
          </p:nvPr>
        </p:nvSpPr>
        <p:spPr>
          <a:xfrm>
            <a:off x="351692" y="1572443"/>
            <a:ext cx="8440616" cy="3406752"/>
          </a:xfrm>
        </p:spPr>
        <p:txBody>
          <a:bodyPr numCol="1"/>
          <a:lstStyle/>
          <a:p>
            <a:endParaRPr lang="en-GB" i="1" dirty="0"/>
          </a:p>
          <a:p>
            <a:r>
              <a:rPr lang="en-GB" sz="1500" i="1" dirty="0"/>
              <a:t>1.4 Vetting is an integral part of a police force’s framework of ethics and professional standards. Vetting must form part of a wider security regime, rather than being used in isolation. It assists with identifying individuals who are unsuitable to work within the police service, or to have access to police assets. This includes people who:</a:t>
            </a:r>
          </a:p>
          <a:p>
            <a:pPr marL="79313" indent="-214313">
              <a:buFont typeface="Arial" panose="020B0604020202020204" pitchFamily="34" charset="0"/>
              <a:buChar char="•"/>
            </a:pPr>
            <a:r>
              <a:rPr lang="en-GB" sz="1500" i="1" dirty="0"/>
              <a:t>are unsuitable through criminal activity or association</a:t>
            </a:r>
          </a:p>
          <a:p>
            <a:pPr marL="79313" indent="-214313">
              <a:buFont typeface="Arial" panose="020B0604020202020204" pitchFamily="34" charset="0"/>
              <a:buChar char="•"/>
            </a:pPr>
            <a:r>
              <a:rPr lang="en-GB" sz="1500" i="1" dirty="0"/>
              <a:t>pose a risk to the public and to those who are particularly vulnerable</a:t>
            </a:r>
          </a:p>
          <a:p>
            <a:pPr marL="79313" indent="-214313">
              <a:buFont typeface="Arial" panose="020B0604020202020204" pitchFamily="34" charset="0"/>
              <a:buChar char="•"/>
            </a:pPr>
            <a:r>
              <a:rPr lang="en-GB" sz="1500" i="1" dirty="0"/>
              <a:t>have a demonstrable lack of honesty</a:t>
            </a:r>
          </a:p>
          <a:p>
            <a:pPr marL="79313" indent="-214313">
              <a:buFont typeface="Arial" panose="020B0604020202020204" pitchFamily="34" charset="0"/>
              <a:buChar char="•"/>
            </a:pPr>
            <a:r>
              <a:rPr lang="en-GB" sz="1500" i="1" dirty="0"/>
              <a:t>have previously behaved in a manner that is inconsistent with the standards of professional behaviour</a:t>
            </a:r>
          </a:p>
          <a:p>
            <a:pPr marL="79313" indent="-214313">
              <a:buFont typeface="Arial" panose="020B0604020202020204" pitchFamily="34" charset="0"/>
              <a:buChar char="•"/>
            </a:pPr>
            <a:r>
              <a:rPr lang="en-GB" sz="1500" i="1" dirty="0"/>
              <a:t>are financially vulnerable</a:t>
            </a:r>
          </a:p>
          <a:p>
            <a:endParaRPr lang="en-GB" dirty="0"/>
          </a:p>
        </p:txBody>
      </p:sp>
    </p:spTree>
    <p:extLst>
      <p:ext uri="{BB962C8B-B14F-4D97-AF65-F5344CB8AC3E}">
        <p14:creationId xmlns:p14="http://schemas.microsoft.com/office/powerpoint/2010/main" val="3129788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Vetting Code</a:t>
            </a:r>
          </a:p>
        </p:txBody>
      </p:sp>
      <p:sp>
        <p:nvSpPr>
          <p:cNvPr id="3" name="Text Placeholder 2"/>
          <p:cNvSpPr>
            <a:spLocks noGrp="1"/>
          </p:cNvSpPr>
          <p:nvPr>
            <p:ph type="body" sz="quarter" idx="11"/>
          </p:nvPr>
        </p:nvSpPr>
        <p:spPr>
          <a:xfrm>
            <a:off x="351692" y="1807574"/>
            <a:ext cx="8440616" cy="3171621"/>
          </a:xfrm>
        </p:spPr>
        <p:txBody>
          <a:bodyPr numCol="1"/>
          <a:lstStyle/>
          <a:p>
            <a:endParaRPr lang="en-GB" sz="1800" dirty="0"/>
          </a:p>
          <a:p>
            <a:endParaRPr lang="en-GB" sz="1800" dirty="0"/>
          </a:p>
          <a:p>
            <a:pPr>
              <a:lnSpc>
                <a:spcPct val="100000"/>
              </a:lnSpc>
              <a:spcBef>
                <a:spcPts val="0"/>
              </a:spcBef>
              <a:spcAft>
                <a:spcPts val="0"/>
              </a:spcAft>
            </a:pPr>
            <a:r>
              <a:rPr lang="en-GB" sz="1500" i="1" dirty="0"/>
              <a:t>1.5 A thorough and effective vetting regime is an important component in considering an individual’s suitability to work in policing. An assessment of an individual’s integrity, professionalism and demonstration of the expected character indicates whether they will achieve and maintain the required level of vetting clearance. This helps to ensure public trust and confidence in those working in policing to deliver a public service.</a:t>
            </a:r>
          </a:p>
          <a:p>
            <a:endParaRPr lang="en-GB" dirty="0"/>
          </a:p>
        </p:txBody>
      </p:sp>
    </p:spTree>
    <p:extLst>
      <p:ext uri="{BB962C8B-B14F-4D97-AF65-F5344CB8AC3E}">
        <p14:creationId xmlns:p14="http://schemas.microsoft.com/office/powerpoint/2010/main" val="398951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Vetting Code – the vetting test</a:t>
            </a:r>
          </a:p>
        </p:txBody>
      </p:sp>
      <p:sp>
        <p:nvSpPr>
          <p:cNvPr id="3" name="Text Placeholder 2"/>
          <p:cNvSpPr>
            <a:spLocks noGrp="1"/>
          </p:cNvSpPr>
          <p:nvPr>
            <p:ph type="body" sz="quarter" idx="11"/>
          </p:nvPr>
        </p:nvSpPr>
        <p:spPr>
          <a:xfrm>
            <a:off x="351692" y="1807574"/>
            <a:ext cx="8440616" cy="3171621"/>
          </a:xfrm>
        </p:spPr>
        <p:txBody>
          <a:bodyPr numCol="1"/>
          <a:lstStyle/>
          <a:p>
            <a:endParaRPr lang="en-GB" sz="1800" dirty="0"/>
          </a:p>
          <a:p>
            <a:pPr indent="0"/>
            <a:r>
              <a:rPr lang="en-GB" sz="1500" dirty="0"/>
              <a:t>1. Are there reasonable grounds for suspecting that the applicant, a family member or other relevant associate:</a:t>
            </a:r>
          </a:p>
          <a:p>
            <a:pPr marL="122175" indent="-257175">
              <a:buFont typeface="Arial" panose="020B0604020202020204" pitchFamily="34" charset="0"/>
              <a:buChar char="•"/>
            </a:pPr>
            <a:r>
              <a:rPr lang="en-GB" sz="1500" dirty="0"/>
              <a:t>is, or has been, involved in criminal activity</a:t>
            </a:r>
          </a:p>
          <a:p>
            <a:pPr marL="122175" indent="-257175">
              <a:buFont typeface="Arial" panose="020B0604020202020204" pitchFamily="34" charset="0"/>
              <a:buChar char="•"/>
            </a:pPr>
            <a:r>
              <a:rPr lang="en-GB" sz="1500" dirty="0"/>
              <a:t>has financial vulnerabilities (applicant only)</a:t>
            </a:r>
          </a:p>
          <a:p>
            <a:pPr marL="122175" indent="-257175">
              <a:buFont typeface="Arial" panose="020B0604020202020204" pitchFamily="34" charset="0"/>
              <a:buChar char="•"/>
            </a:pPr>
            <a:r>
              <a:rPr lang="en-GB" sz="1500" dirty="0"/>
              <a:t>is, or has been, subjected to any adverse information</a:t>
            </a:r>
          </a:p>
          <a:p>
            <a:pPr indent="0"/>
            <a:endParaRPr lang="en-GB" sz="1500" dirty="0"/>
          </a:p>
          <a:p>
            <a:r>
              <a:rPr lang="en-GB" sz="1500" dirty="0"/>
              <a:t>2. If so, is it appropriate, in all the circumstances, to refuse vetting clearance?</a:t>
            </a:r>
          </a:p>
          <a:p>
            <a:endParaRPr lang="en-GB" sz="1800" dirty="0"/>
          </a:p>
          <a:p>
            <a:endParaRPr lang="en-GB" dirty="0"/>
          </a:p>
        </p:txBody>
      </p:sp>
    </p:spTree>
    <p:extLst>
      <p:ext uri="{BB962C8B-B14F-4D97-AF65-F5344CB8AC3E}">
        <p14:creationId xmlns:p14="http://schemas.microsoft.com/office/powerpoint/2010/main" val="437191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Vetting Code – vetting and misconduct</a:t>
            </a:r>
          </a:p>
        </p:txBody>
      </p:sp>
      <p:sp>
        <p:nvSpPr>
          <p:cNvPr id="3" name="Text Placeholder 2"/>
          <p:cNvSpPr>
            <a:spLocks noGrp="1"/>
          </p:cNvSpPr>
          <p:nvPr>
            <p:ph type="body" sz="quarter" idx="11"/>
          </p:nvPr>
        </p:nvSpPr>
        <p:spPr>
          <a:xfrm>
            <a:off x="351692" y="1807574"/>
            <a:ext cx="8440616" cy="3171621"/>
          </a:xfrm>
        </p:spPr>
        <p:txBody>
          <a:bodyPr numCol="1"/>
          <a:lstStyle/>
          <a:p>
            <a:r>
              <a:rPr lang="en-GB" i="1" dirty="0"/>
              <a:t>5.10. Vetting and misconduct</a:t>
            </a:r>
          </a:p>
          <a:p>
            <a:r>
              <a:rPr lang="en-GB" i="1" u="sng" dirty="0"/>
              <a:t>Following the conclusion of misconduct proceedings that result in a sanction other than dismissal, an individual’s vetting clearance will be reviewed</a:t>
            </a:r>
            <a:r>
              <a:rPr lang="en-GB" i="1" dirty="0"/>
              <a:t>. T</a:t>
            </a:r>
            <a:r>
              <a:rPr lang="en-GB" i="1" u="sng" dirty="0"/>
              <a:t>his does not preclude a decision to review a vetting clearance, even where no sanction is given </a:t>
            </a:r>
            <a:r>
              <a:rPr lang="en-GB" i="1" dirty="0"/>
              <a:t>(see the section above on ‘Adverse or other information’). This review can result in the clearance being:</a:t>
            </a:r>
          </a:p>
          <a:p>
            <a:pPr marL="79313" indent="-214313">
              <a:buFont typeface="Arial" panose="020B0604020202020204" pitchFamily="34" charset="0"/>
              <a:buChar char="•"/>
            </a:pPr>
            <a:r>
              <a:rPr lang="en-GB" i="1" dirty="0"/>
              <a:t>granted</a:t>
            </a:r>
          </a:p>
          <a:p>
            <a:pPr marL="79313" indent="-214313">
              <a:buFont typeface="Arial" panose="020B0604020202020204" pitchFamily="34" charset="0"/>
              <a:buChar char="•"/>
            </a:pPr>
            <a:r>
              <a:rPr lang="en-GB" i="1" dirty="0"/>
              <a:t>granted with conditions</a:t>
            </a:r>
          </a:p>
          <a:p>
            <a:pPr marL="79313" indent="-214313">
              <a:buFont typeface="Arial" panose="020B0604020202020204" pitchFamily="34" charset="0"/>
              <a:buChar char="•"/>
            </a:pPr>
            <a:r>
              <a:rPr lang="en-GB" i="1" dirty="0"/>
              <a:t>downgraded (with or without conditions)</a:t>
            </a:r>
          </a:p>
          <a:p>
            <a:pPr marL="79313" indent="-214313">
              <a:buFont typeface="Arial" panose="020B0604020202020204" pitchFamily="34" charset="0"/>
              <a:buChar char="•"/>
            </a:pPr>
            <a:r>
              <a:rPr lang="en-GB" i="1" dirty="0"/>
              <a:t>declined</a:t>
            </a:r>
          </a:p>
          <a:p>
            <a:r>
              <a:rPr lang="en-GB" i="1" dirty="0"/>
              <a:t>If a person working in policing is unable to hold the required vetting clearance to perform their role, the force will consider an alternative suitable role with a lower level of vetting clearance. </a:t>
            </a:r>
            <a:r>
              <a:rPr lang="en-GB" i="1" u="sng" dirty="0"/>
              <a:t>If such a role is not available or clearance cannot be granted at the lowest level, the individual will be subject to dismissal proceedings, as vetting clearance is a requirement of their role</a:t>
            </a:r>
            <a:r>
              <a:rPr lang="en-GB" b="0" i="1" u="sng" dirty="0"/>
              <a:t>.</a:t>
            </a:r>
          </a:p>
          <a:p>
            <a:endParaRPr lang="en-GB" sz="1800" dirty="0"/>
          </a:p>
          <a:p>
            <a:endParaRPr lang="en-GB" dirty="0"/>
          </a:p>
        </p:txBody>
      </p:sp>
    </p:spTree>
    <p:extLst>
      <p:ext uri="{BB962C8B-B14F-4D97-AF65-F5344CB8AC3E}">
        <p14:creationId xmlns:p14="http://schemas.microsoft.com/office/powerpoint/2010/main" val="3027847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Vetting APP  </a:t>
            </a:r>
          </a:p>
        </p:txBody>
      </p:sp>
      <p:sp>
        <p:nvSpPr>
          <p:cNvPr id="3" name="Text Placeholder 2"/>
          <p:cNvSpPr>
            <a:spLocks noGrp="1"/>
          </p:cNvSpPr>
          <p:nvPr>
            <p:ph type="body" sz="quarter" idx="11"/>
          </p:nvPr>
        </p:nvSpPr>
        <p:spPr/>
        <p:txBody>
          <a:bodyPr numCol="1"/>
          <a:lstStyle/>
          <a:p>
            <a:r>
              <a:rPr lang="en-GB" i="1" dirty="0"/>
              <a:t>8.47 Employment Rights Act 1996 and Police (Performance) Regulations 2020 </a:t>
            </a:r>
          </a:p>
          <a:p>
            <a:r>
              <a:rPr lang="en-GB" i="1" dirty="0"/>
              <a:t>8.47.1 Where vetting clearance is withdrawn or refused on renewal for existing personnel, a different process will need to be followed for police officers and police staff. </a:t>
            </a:r>
            <a:r>
              <a:rPr lang="en-GB" i="1" u="sng" dirty="0"/>
              <a:t>If vetting clearance is refused at RV, unsupervised access to police assets, including premises, information and systems, cannot be granted. IF MV clearance is withdrawn, consideration must be given to whether RV clearance can be granted. </a:t>
            </a:r>
          </a:p>
          <a:p>
            <a:r>
              <a:rPr lang="en-GB" i="1" u="sng" dirty="0"/>
              <a:t>8.47.2 For police staff, withdrawing RV clearance may lead to dismissal under section 98 of the Employment Rights Act 1996 (ERA). This would ultimately occur when the force decides that alternative employment is not possible and/or the risk cannot be managed. </a:t>
            </a:r>
          </a:p>
          <a:p>
            <a:r>
              <a:rPr lang="en-GB" i="1" u="sng" dirty="0"/>
              <a:t>8.47.3 The ERA does not apply to police officers or special constables. Therefore, when clearance is withdrawn and suitable alternative employment cannot be identified, and/or the risk cannot be reasonably managed, the force should consider proceedings under the Police (Performance) Regulations 2020. </a:t>
            </a:r>
          </a:p>
        </p:txBody>
      </p:sp>
    </p:spTree>
    <p:extLst>
      <p:ext uri="{BB962C8B-B14F-4D97-AF65-F5344CB8AC3E}">
        <p14:creationId xmlns:p14="http://schemas.microsoft.com/office/powerpoint/2010/main" val="2523789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Vetting APP  </a:t>
            </a:r>
          </a:p>
        </p:txBody>
      </p:sp>
      <p:sp>
        <p:nvSpPr>
          <p:cNvPr id="3" name="Text Placeholder 2"/>
          <p:cNvSpPr>
            <a:spLocks noGrp="1"/>
          </p:cNvSpPr>
          <p:nvPr>
            <p:ph type="body" sz="quarter" idx="11"/>
          </p:nvPr>
        </p:nvSpPr>
        <p:spPr/>
        <p:txBody>
          <a:bodyPr numCol="1"/>
          <a:lstStyle/>
          <a:p>
            <a:endParaRPr lang="en-GB" i="1" dirty="0"/>
          </a:p>
          <a:p>
            <a:endParaRPr lang="en-GB" i="1" dirty="0"/>
          </a:p>
          <a:p>
            <a:r>
              <a:rPr lang="en-GB" i="1" dirty="0"/>
              <a:t>8.47.4 </a:t>
            </a:r>
            <a:r>
              <a:rPr lang="en-GB" i="1" u="sng" dirty="0"/>
              <a:t>When a police officer’s or special constable’s RV clearance is withdrawn, they will be unable to access police information and systems. Unsupervised access to police premises will also not APP on Vetting 2021 96 be permitted. As a result, the police officer will be unable to perform their role to a satisfactory level. This could, therefore, amount to gross incompetence and a third-stage meeting should be considered.</a:t>
            </a:r>
            <a:r>
              <a:rPr lang="en-GB" i="1" dirty="0"/>
              <a:t> </a:t>
            </a:r>
          </a:p>
          <a:p>
            <a:r>
              <a:rPr lang="en-GB" i="1" dirty="0"/>
              <a:t>8.47.5 In cases where RV clearance is withdrawn and the risk cannot be managed, the matter should be referred to HR for progression</a:t>
            </a:r>
          </a:p>
          <a:p>
            <a:endParaRPr lang="en-GB" i="1" dirty="0"/>
          </a:p>
        </p:txBody>
      </p:sp>
    </p:spTree>
    <p:extLst>
      <p:ext uri="{BB962C8B-B14F-4D97-AF65-F5344CB8AC3E}">
        <p14:creationId xmlns:p14="http://schemas.microsoft.com/office/powerpoint/2010/main" val="186848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noGrp="1"/>
          </p:cNvSpPr>
          <p:nvPr>
            <p:ph type="body" idx="1"/>
          </p:nvPr>
        </p:nvSpPr>
        <p:spPr>
          <a:xfrm>
            <a:off x="539999" y="1689581"/>
            <a:ext cx="7815331" cy="3876830"/>
          </a:xfrm>
          <a:prstGeom prst="rect">
            <a:avLst/>
          </a:prstGeom>
        </p:spPr>
        <p:txBody>
          <a:bodyPr/>
          <a:lstStyle/>
          <a:p>
            <a:pPr marL="342900" indent="-342900">
              <a:spcBef>
                <a:spcPts val="600"/>
              </a:spcBef>
              <a:tabLst>
                <a:tab pos="12700" algn="l"/>
                <a:tab pos="177800" algn="l"/>
              </a:tabLst>
              <a:defRPr sz="1600">
                <a:solidFill>
                  <a:srgbClr val="211227"/>
                </a:solidFill>
              </a:defRPr>
            </a:pPr>
            <a:r>
              <a:t>a serious assault </a:t>
            </a:r>
          </a:p>
          <a:p>
            <a:pPr marL="342900" indent="-342900">
              <a:spcBef>
                <a:spcPts val="600"/>
              </a:spcBef>
              <a:tabLst>
                <a:tab pos="12700" algn="l"/>
                <a:tab pos="177800" algn="l"/>
              </a:tabLst>
              <a:defRPr sz="1600">
                <a:solidFill>
                  <a:srgbClr val="211227"/>
                </a:solidFill>
              </a:defRPr>
            </a:pPr>
            <a:r>
              <a:t>a serious sexual offence </a:t>
            </a:r>
          </a:p>
          <a:p>
            <a:pPr marL="342900" indent="-342900">
              <a:spcBef>
                <a:spcPts val="600"/>
              </a:spcBef>
              <a:tabLst>
                <a:tab pos="12700" algn="l"/>
                <a:tab pos="177800" algn="l"/>
              </a:tabLst>
              <a:defRPr sz="1600">
                <a:solidFill>
                  <a:srgbClr val="211227"/>
                </a:solidFill>
              </a:defRPr>
            </a:pPr>
            <a:r>
              <a:t>serious corruption, including abuse of position for a sexual purpose or for the purpose of pursuing an improper emotional relationship </a:t>
            </a:r>
          </a:p>
          <a:p>
            <a:pPr marL="342900" indent="-342900">
              <a:spcBef>
                <a:spcPts val="600"/>
              </a:spcBef>
              <a:tabLst>
                <a:tab pos="12700" algn="l"/>
                <a:tab pos="177800" algn="l"/>
              </a:tabLst>
              <a:defRPr sz="1600">
                <a:solidFill>
                  <a:srgbClr val="211227"/>
                </a:solidFill>
              </a:defRPr>
            </a:pPr>
            <a:r>
              <a:t>a criminal offence or behaviour which is liable to lead to disciplinary proceedings and which, in either case, is aggravated by discriminatory behaviour on the grounds of a person’s race, sex, religion or other status identified in paragraph 9.24 of this guidance </a:t>
            </a:r>
          </a:p>
          <a:p>
            <a:pPr marL="342900" indent="-342900">
              <a:spcBef>
                <a:spcPts val="600"/>
              </a:spcBef>
              <a:tabLst>
                <a:tab pos="12700" algn="l"/>
                <a:tab pos="177800" algn="l"/>
              </a:tabLst>
              <a:defRPr sz="1600">
                <a:solidFill>
                  <a:srgbClr val="211227"/>
                </a:solidFill>
              </a:defRPr>
            </a:pPr>
            <a:r>
              <a:t>a relevant offence which is defined as any offence for which the sentence is fixed by law or any offence for which a person of 18 years or over (not previously convicted) may be sentenced to imprisonment for seven years or more (excluding any restrictions imposed by Section 33 of the Magistrates Court Act 1980).</a:t>
            </a:r>
            <a:r>
              <a:rPr baseline="30000"/>
              <a:t>1</a:t>
            </a:r>
            <a:r>
              <a:t>  </a:t>
            </a:r>
          </a:p>
          <a:p>
            <a:pPr marL="342900" indent="-342900">
              <a:spcBef>
                <a:spcPts val="600"/>
              </a:spcBef>
              <a:tabLst>
                <a:tab pos="12700" algn="l"/>
                <a:tab pos="177800" algn="l"/>
              </a:tabLst>
              <a:defRPr sz="1600">
                <a:solidFill>
                  <a:srgbClr val="211227"/>
                </a:solidFill>
              </a:defRPr>
            </a:pPr>
            <a:endParaRPr/>
          </a:p>
          <a:p>
            <a:pPr marL="0" indent="0">
              <a:spcBef>
                <a:spcPts val="600"/>
              </a:spcBef>
              <a:buSzTx/>
              <a:buNone/>
              <a:tabLst>
                <a:tab pos="12700" algn="l"/>
                <a:tab pos="177800" algn="l"/>
              </a:tabLst>
              <a:defRPr sz="1600" baseline="30000">
                <a:solidFill>
                  <a:srgbClr val="282824"/>
                </a:solidFill>
                <a:uFill>
                  <a:solidFill>
                    <a:srgbClr val="282824"/>
                  </a:solidFill>
                </a:uFill>
              </a:defRPr>
            </a:pPr>
            <a:r>
              <a:t>1</a:t>
            </a:r>
            <a:r>
              <a:rPr sz="1300" baseline="0">
                <a:uFillTx/>
              </a:rPr>
              <a:t> </a:t>
            </a:r>
            <a:r>
              <a:rPr sz="1300" baseline="0">
                <a:solidFill>
                  <a:srgbClr val="353530"/>
                </a:solidFill>
                <a:uFillTx/>
              </a:rPr>
              <a:t>Regulation 1, Police (Complaints and Misconduct) Regulations 2020</a:t>
            </a:r>
          </a:p>
        </p:txBody>
      </p:sp>
      <p:sp>
        <p:nvSpPr>
          <p:cNvPr id="86" name="Slide Number Placeholder 2"/>
          <p:cNvSpPr txBox="1">
            <a:spLocks noGrp="1"/>
          </p:cNvSpPr>
          <p:nvPr>
            <p:ph type="sldNum" sz="quarter" idx="2"/>
          </p:nvPr>
        </p:nvSpPr>
        <p:spPr>
          <a:xfrm>
            <a:off x="559111" y="6414015"/>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a:spcBef>
                <a:spcPts val="600"/>
              </a:spcBef>
            </a:lvl1pPr>
          </a:lstStyle>
          <a:p>
            <a:fld id="{86CB4B4D-7CA3-9044-876B-883B54F8677D}" type="slidenum">
              <a:t>4</a:t>
            </a:fld>
            <a:endParaRPr/>
          </a:p>
        </p:txBody>
      </p:sp>
      <p:sp>
        <p:nvSpPr>
          <p:cNvPr id="87"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Mandatory referral criteria</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Police (Performance) Regulations 2020</a:t>
            </a:r>
          </a:p>
        </p:txBody>
      </p:sp>
      <p:sp>
        <p:nvSpPr>
          <p:cNvPr id="3" name="Text Placeholder 2"/>
          <p:cNvSpPr>
            <a:spLocks noGrp="1"/>
          </p:cNvSpPr>
          <p:nvPr>
            <p:ph type="body" sz="quarter" idx="11"/>
          </p:nvPr>
        </p:nvSpPr>
        <p:spPr/>
        <p:txBody>
          <a:bodyPr numCol="1"/>
          <a:lstStyle/>
          <a:p>
            <a:endParaRPr lang="en-GB" b="0" dirty="0"/>
          </a:p>
          <a:p>
            <a:endParaRPr lang="en-GB" sz="1350" b="0" dirty="0"/>
          </a:p>
          <a:p>
            <a:endParaRPr lang="en-GB" sz="1350" b="0" dirty="0"/>
          </a:p>
          <a:p>
            <a:r>
              <a:rPr lang="en-GB" sz="1350" b="0" i="1" dirty="0"/>
              <a:t>“gross incompetence” means a serious inability or serious failure of a police officer to perform the duties of the officer’s rank or the role the officer is currently undertaking to a satisfactory standard or level, without taking into account the officer’s attendance, to the extent that dismissal would be justified and “grossly incompetent” is to be construed accordingly.</a:t>
            </a:r>
            <a:endParaRPr lang="en-GB" sz="1350" i="1" dirty="0"/>
          </a:p>
        </p:txBody>
      </p:sp>
    </p:spTree>
    <p:extLst>
      <p:ext uri="{BB962C8B-B14F-4D97-AF65-F5344CB8AC3E}">
        <p14:creationId xmlns:p14="http://schemas.microsoft.com/office/powerpoint/2010/main" val="3355413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Regulation 13 of the Police Regulations 2003</a:t>
            </a:r>
          </a:p>
        </p:txBody>
      </p:sp>
      <p:sp>
        <p:nvSpPr>
          <p:cNvPr id="3" name="Text Placeholder 2"/>
          <p:cNvSpPr>
            <a:spLocks noGrp="1"/>
          </p:cNvSpPr>
          <p:nvPr>
            <p:ph type="body" sz="quarter" idx="11"/>
          </p:nvPr>
        </p:nvSpPr>
        <p:spPr/>
        <p:txBody>
          <a:bodyPr numCol="1"/>
          <a:lstStyle/>
          <a:p>
            <a:endParaRPr lang="en-GB" dirty="0"/>
          </a:p>
          <a:p>
            <a:r>
              <a:rPr lang="en-GB" sz="1350" i="1" dirty="0"/>
              <a:t>Discharge of probationer</a:t>
            </a:r>
          </a:p>
          <a:p>
            <a:r>
              <a:rPr lang="en-GB" sz="1350" i="1" dirty="0"/>
              <a:t>13.</a:t>
            </a:r>
            <a:r>
              <a:rPr lang="en-GB" sz="1350" b="0" i="1" dirty="0"/>
              <a:t>—(1) Subject to the provisions of this regulation, during his period of probation in the force the services of a constable may be dispensed with at any time if the chief officer considers that he is not fitted, physically or mentally, to perform the duties of his office, or that he is not likely to become an efficient or well conducted constable…..</a:t>
            </a:r>
          </a:p>
          <a:p>
            <a:endParaRPr lang="en-GB" dirty="0"/>
          </a:p>
        </p:txBody>
      </p:sp>
    </p:spTree>
    <p:extLst>
      <p:ext uri="{BB962C8B-B14F-4D97-AF65-F5344CB8AC3E}">
        <p14:creationId xmlns:p14="http://schemas.microsoft.com/office/powerpoint/2010/main" val="1241481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R (</a:t>
            </a:r>
            <a:r>
              <a:rPr lang="en-GB" i="1" dirty="0" err="1"/>
              <a:t>oao</a:t>
            </a:r>
            <a:r>
              <a:rPr lang="en-GB" i="1" dirty="0"/>
              <a:t> Alice Victor) v Chief Constable of West Mercia</a:t>
            </a:r>
            <a:r>
              <a:rPr lang="en-GB" dirty="0"/>
              <a:t> [2023] EWHC 2119 </a:t>
            </a:r>
          </a:p>
        </p:txBody>
      </p:sp>
      <p:sp>
        <p:nvSpPr>
          <p:cNvPr id="3" name="Text Placeholder 2"/>
          <p:cNvSpPr>
            <a:spLocks noGrp="1"/>
          </p:cNvSpPr>
          <p:nvPr>
            <p:ph type="body" sz="quarter" idx="11"/>
          </p:nvPr>
        </p:nvSpPr>
        <p:spPr/>
        <p:txBody>
          <a:bodyPr numCol="1"/>
          <a:lstStyle/>
          <a:p>
            <a:r>
              <a:rPr lang="en-GB" i="1" dirty="0"/>
              <a:t> </a:t>
            </a:r>
            <a:endParaRPr lang="en-GB" dirty="0"/>
          </a:p>
          <a:p>
            <a:endParaRPr lang="en-GB" i="1" dirty="0"/>
          </a:p>
          <a:p>
            <a:r>
              <a:rPr lang="en-GB" i="1" dirty="0"/>
              <a:t>80. The starting point is that the misconduct proceedings and the review of the Claimant’s vetting clearance were different processes carried out by different officers applying different rules. The objectives of those processes were closely related but they were not identical. It is, accordingly, not surprising that the processes had different outcomes …</a:t>
            </a:r>
          </a:p>
          <a:p>
            <a:endParaRPr lang="en-GB" i="1" dirty="0"/>
          </a:p>
          <a:p>
            <a:r>
              <a:rPr lang="en-GB" i="1" dirty="0"/>
              <a:t>92. The ultimate outcome of the misconduct, vetting, and regulation 13 processes was that the Claimant was discharged in circumstances where her conduct had not resulted in dismissal under the Conduct Regulations. That, however, was not because the vetting or regulation 13 processes unlawfully subverted the outcome of the misconduct proceedings but instead because those processes were applied properly and by reference to the criteria applicable and relevant to them in the particular circumstances. It follows that the Vetting Decision was not unlawful even though it led to the discharge of the Claimant.</a:t>
            </a:r>
            <a:endParaRPr lang="en-GB" dirty="0"/>
          </a:p>
          <a:p>
            <a:endParaRPr lang="en-GB" dirty="0"/>
          </a:p>
        </p:txBody>
      </p:sp>
    </p:spTree>
    <p:extLst>
      <p:ext uri="{BB962C8B-B14F-4D97-AF65-F5344CB8AC3E}">
        <p14:creationId xmlns:p14="http://schemas.microsoft.com/office/powerpoint/2010/main" val="2154497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693" y="1338834"/>
            <a:ext cx="8209979" cy="566167"/>
          </a:xfrm>
        </p:spPr>
        <p:txBody>
          <a:bodyPr/>
          <a:lstStyle/>
          <a:p>
            <a:r>
              <a:rPr lang="en-GB" sz="2400" dirty="0"/>
              <a:t>Op Assure</a:t>
            </a:r>
          </a:p>
        </p:txBody>
      </p:sp>
      <p:sp>
        <p:nvSpPr>
          <p:cNvPr id="4" name="Text Placeholder 3"/>
          <p:cNvSpPr>
            <a:spLocks noGrp="1"/>
          </p:cNvSpPr>
          <p:nvPr>
            <p:ph type="body" sz="quarter" idx="11"/>
          </p:nvPr>
        </p:nvSpPr>
        <p:spPr>
          <a:xfrm>
            <a:off x="351693" y="2065020"/>
            <a:ext cx="8209979" cy="2914174"/>
          </a:xfrm>
        </p:spPr>
        <p:txBody>
          <a:bodyPr/>
          <a:lstStyle/>
          <a:p>
            <a:r>
              <a:rPr lang="en-GB" sz="1500" dirty="0"/>
              <a:t>Op Assure is the process for MPS police officer / staff vetting review, appeal and subsequent referral to the applicable process for removal from the organisation be that pursuant to the Police (Performance) Regulations 2020, a staff employment process or via the probationer dismissal route pursuant to regulation 13 of the Police Regulations 2003.</a:t>
            </a:r>
          </a:p>
          <a:p>
            <a:r>
              <a:rPr lang="en-GB" sz="1500" dirty="0"/>
              <a:t>Op Assure is described at p.72 of Annex B to A New Met for London as:</a:t>
            </a:r>
          </a:p>
          <a:p>
            <a:r>
              <a:rPr lang="en-GB" dirty="0"/>
              <a:t> …</a:t>
            </a:r>
            <a:r>
              <a:rPr lang="en-GB" sz="1500" i="1" dirty="0"/>
              <a:t>a new process for reviewing vetting of serving officers where there have been identified concerns regarding their behaviour</a:t>
            </a:r>
          </a:p>
        </p:txBody>
      </p:sp>
    </p:spTree>
    <p:extLst>
      <p:ext uri="{BB962C8B-B14F-4D97-AF65-F5344CB8AC3E}">
        <p14:creationId xmlns:p14="http://schemas.microsoft.com/office/powerpoint/2010/main" val="2526295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693" y="1338834"/>
            <a:ext cx="8122835" cy="566167"/>
          </a:xfrm>
        </p:spPr>
        <p:txBody>
          <a:bodyPr/>
          <a:lstStyle/>
          <a:p>
            <a:r>
              <a:rPr lang="en-GB" dirty="0"/>
              <a:t>Concluding remarks</a:t>
            </a:r>
          </a:p>
        </p:txBody>
      </p:sp>
      <p:sp>
        <p:nvSpPr>
          <p:cNvPr id="4" name="Text Placeholder 3"/>
          <p:cNvSpPr>
            <a:spLocks noGrp="1"/>
          </p:cNvSpPr>
          <p:nvPr>
            <p:ph type="body" sz="quarter" idx="11"/>
          </p:nvPr>
        </p:nvSpPr>
        <p:spPr>
          <a:xfrm>
            <a:off x="351693" y="2065020"/>
            <a:ext cx="8122835" cy="2914174"/>
          </a:xfrm>
        </p:spPr>
        <p:txBody>
          <a:bodyPr/>
          <a:lstStyle/>
          <a:p>
            <a:endParaRPr lang="en-GB" dirty="0"/>
          </a:p>
        </p:txBody>
      </p:sp>
    </p:spTree>
    <p:extLst>
      <p:ext uri="{BB962C8B-B14F-4D97-AF65-F5344CB8AC3E}">
        <p14:creationId xmlns:p14="http://schemas.microsoft.com/office/powerpoint/2010/main" val="984766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8BC351-33F9-4E74-D699-2C313FD907EA}"/>
              </a:ext>
            </a:extLst>
          </p:cNvPr>
          <p:cNvSpPr>
            <a:spLocks noGrp="1"/>
          </p:cNvSpPr>
          <p:nvPr>
            <p:ph type="body" sz="quarter" idx="10"/>
          </p:nvPr>
        </p:nvSpPr>
        <p:spPr/>
        <p:txBody>
          <a:bodyPr/>
          <a:lstStyle/>
          <a:p>
            <a:r>
              <a:rPr lang="en-US" dirty="0"/>
              <a:t>ARDL Conference 2023</a:t>
            </a:r>
          </a:p>
        </p:txBody>
      </p:sp>
    </p:spTree>
    <p:extLst>
      <p:ext uri="{BB962C8B-B14F-4D97-AF65-F5344CB8AC3E}">
        <p14:creationId xmlns:p14="http://schemas.microsoft.com/office/powerpoint/2010/main" val="3742284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2"/>
          </p:nvPr>
        </p:nvSpPr>
        <p:spPr>
          <a:xfrm>
            <a:off x="1705056" y="2964996"/>
            <a:ext cx="5733885" cy="1581150"/>
          </a:xfrm>
          <a:prstGeom prst="rect">
            <a:avLst/>
          </a:prstGeom>
        </p:spPr>
        <p:txBody>
          <a:bodyPr lIns="91440" tIns="45720" rIns="91440" bIns="45720" anchor="t"/>
          <a:lstStyle>
            <a:lvl1pPr marL="0" indent="0" algn="ctr">
              <a:buNone/>
              <a:defRPr baseline="0">
                <a:solidFill>
                  <a:schemeClr val="bg1"/>
                </a:solidFill>
                <a:latin typeface="Futura Book" pitchFamily="50" charset="0"/>
              </a:defRPr>
            </a:lvl1pPr>
          </a:lstStyle>
          <a:p>
            <a:r>
              <a:rPr lang="en-US" dirty="0"/>
              <a:t>Obtaining Records from Family Court Proceedings for Use by Regulators</a:t>
            </a:r>
          </a:p>
        </p:txBody>
      </p:sp>
      <p:sp>
        <p:nvSpPr>
          <p:cNvPr id="2" name="TextBox 1">
            <a:extLst>
              <a:ext uri="{FF2B5EF4-FFF2-40B4-BE49-F238E27FC236}">
                <a16:creationId xmlns:a16="http://schemas.microsoft.com/office/drawing/2014/main" id="{E826480A-0598-89B5-3D07-7652E2E7EF92}"/>
              </a:ext>
            </a:extLst>
          </p:cNvPr>
          <p:cNvSpPr txBox="1"/>
          <p:nvPr/>
        </p:nvSpPr>
        <p:spPr>
          <a:xfrm>
            <a:off x="1183357" y="5482646"/>
            <a:ext cx="6777284"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 closer look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Re Z (Disclosure to Social Work England: Findings of Domestic Abuse) [2023] EWHC 447 (Fam)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Jessica Purchase</a:t>
            </a:r>
          </a:p>
        </p:txBody>
      </p:sp>
    </p:spTree>
    <p:extLst>
      <p:ext uri="{BB962C8B-B14F-4D97-AF65-F5344CB8AC3E}">
        <p14:creationId xmlns:p14="http://schemas.microsoft.com/office/powerpoint/2010/main" val="244521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6507" y="1588970"/>
            <a:ext cx="6915353" cy="4909801"/>
          </a:xfrm>
        </p:spPr>
        <p:txBody>
          <a:bodyPr/>
          <a:lstStyle/>
          <a:p>
            <a:r>
              <a:rPr lang="en-GB" sz="1600" dirty="0">
                <a:solidFill>
                  <a:schemeClr val="bg1"/>
                </a:solidFill>
              </a:rPr>
              <a:t>Private law proceedings with allegations of domestic abuse</a:t>
            </a:r>
          </a:p>
          <a:p>
            <a:endParaRPr lang="en-GB" sz="1600" dirty="0">
              <a:solidFill>
                <a:schemeClr val="bg1"/>
              </a:solidFill>
            </a:endParaRPr>
          </a:p>
          <a:p>
            <a:r>
              <a:rPr lang="en-GB" sz="1600" dirty="0">
                <a:solidFill>
                  <a:schemeClr val="bg1"/>
                </a:solidFill>
              </a:rPr>
              <a:t>Feb 2022: Fact-finding hearing before HHJ Ahmed</a:t>
            </a:r>
          </a:p>
          <a:p>
            <a:endParaRPr lang="en-GB" sz="1600" dirty="0">
              <a:solidFill>
                <a:schemeClr val="bg1"/>
              </a:solidFill>
            </a:endParaRPr>
          </a:p>
          <a:p>
            <a:r>
              <a:rPr lang="en-GB" sz="1600" dirty="0">
                <a:solidFill>
                  <a:schemeClr val="bg1"/>
                </a:solidFill>
              </a:rPr>
              <a:t>28 Feb 2022: Findings made against the father (a senior social worker)</a:t>
            </a:r>
          </a:p>
          <a:p>
            <a:endParaRPr lang="en-GB" sz="1600" dirty="0">
              <a:solidFill>
                <a:schemeClr val="bg1"/>
              </a:solidFill>
            </a:endParaRPr>
          </a:p>
          <a:p>
            <a:r>
              <a:rPr lang="en-GB" sz="1600" dirty="0">
                <a:solidFill>
                  <a:schemeClr val="bg1"/>
                </a:solidFill>
              </a:rPr>
              <a:t>22 Jun 2022: Social Work England apply for a transcript of the fact-finding judgment</a:t>
            </a:r>
          </a:p>
          <a:p>
            <a:endParaRPr lang="en-GB" sz="1600" dirty="0">
              <a:solidFill>
                <a:schemeClr val="bg1"/>
              </a:solidFill>
            </a:endParaRPr>
          </a:p>
          <a:p>
            <a:r>
              <a:rPr lang="en-GB" sz="1600" dirty="0">
                <a:solidFill>
                  <a:schemeClr val="bg1"/>
                </a:solidFill>
              </a:rPr>
              <a:t>26 Aug 2022: HHJ Ahmed refuses SWE’s application</a:t>
            </a:r>
          </a:p>
          <a:p>
            <a:endParaRPr lang="en-GB" sz="1600" dirty="0">
              <a:solidFill>
                <a:schemeClr val="bg1"/>
              </a:solidFill>
            </a:endParaRPr>
          </a:p>
          <a:p>
            <a:r>
              <a:rPr lang="en-GB" sz="1600" dirty="0">
                <a:solidFill>
                  <a:schemeClr val="bg1"/>
                </a:solidFill>
              </a:rPr>
              <a:t>Mother sought permission to appeal</a:t>
            </a:r>
          </a:p>
          <a:p>
            <a:endParaRPr lang="en-GB" sz="1600" dirty="0">
              <a:solidFill>
                <a:schemeClr val="bg1"/>
              </a:solidFill>
            </a:endParaRPr>
          </a:p>
          <a:p>
            <a:r>
              <a:rPr lang="en-GB" sz="1600" dirty="0">
                <a:solidFill>
                  <a:schemeClr val="bg1"/>
                </a:solidFill>
              </a:rPr>
              <a:t>18 Nov 2022: Mother given permission to appeal, SWE invited to intervene</a:t>
            </a:r>
          </a:p>
          <a:p>
            <a:endParaRPr lang="en-GB" sz="1600" dirty="0">
              <a:solidFill>
                <a:schemeClr val="bg1"/>
              </a:solidFill>
            </a:endParaRPr>
          </a:p>
          <a:p>
            <a:r>
              <a:rPr lang="en-GB" sz="1600" dirty="0">
                <a:solidFill>
                  <a:schemeClr val="bg1"/>
                </a:solidFill>
              </a:rPr>
              <a:t>19 Dec 2022: SWE confirmed intention to intervene</a:t>
            </a:r>
          </a:p>
          <a:p>
            <a:pPr marL="342900" indent="-342900">
              <a:buFont typeface="Arial" panose="020B0604020202020204" pitchFamily="34" charset="0"/>
              <a:buChar char="•"/>
            </a:pPr>
            <a:endParaRPr lang="en-GB" dirty="0">
              <a:solidFill>
                <a:schemeClr val="bg1"/>
              </a:solidFill>
            </a:endParaRPr>
          </a:p>
          <a:p>
            <a:pPr marL="342900" indent="-342900">
              <a:buFont typeface="Arial" panose="020B0604020202020204" pitchFamily="34" charset="0"/>
              <a:buChar char="•"/>
            </a:pPr>
            <a:endParaRPr lang="en-GB" dirty="0">
              <a:solidFill>
                <a:schemeClr val="bg1"/>
              </a:solidFill>
            </a:endParaRPr>
          </a:p>
          <a:p>
            <a:pPr marL="342900" indent="-342900">
              <a:buFont typeface="Arial" panose="020B0604020202020204" pitchFamily="34" charset="0"/>
              <a:buChar char="•"/>
            </a:pPr>
            <a:endParaRPr lang="en-GB" dirty="0">
              <a:solidFill>
                <a:schemeClr val="bg1"/>
              </a:solidFill>
            </a:endParaRPr>
          </a:p>
        </p:txBody>
      </p:sp>
      <p:sp>
        <p:nvSpPr>
          <p:cNvPr id="3" name="Text Placeholder 2"/>
          <p:cNvSpPr>
            <a:spLocks noGrp="1"/>
          </p:cNvSpPr>
          <p:nvPr>
            <p:ph type="body" sz="quarter" idx="12"/>
          </p:nvPr>
        </p:nvSpPr>
        <p:spPr/>
        <p:txBody>
          <a:bodyPr/>
          <a:lstStyle/>
          <a:p>
            <a:r>
              <a:rPr lang="en-GB" dirty="0"/>
              <a:t>Re Z: General background</a:t>
            </a:r>
          </a:p>
        </p:txBody>
      </p:sp>
    </p:spTree>
    <p:extLst>
      <p:ext uri="{BB962C8B-B14F-4D97-AF65-F5344CB8AC3E}">
        <p14:creationId xmlns:p14="http://schemas.microsoft.com/office/powerpoint/2010/main" val="1478761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67490" y="1586139"/>
            <a:ext cx="6533790" cy="4428581"/>
          </a:xfrm>
        </p:spPr>
        <p:txBody>
          <a:bodyPr/>
          <a:lstStyle/>
          <a:p>
            <a:pPr>
              <a:lnSpc>
                <a:spcPct val="150000"/>
              </a:lnSpc>
            </a:pPr>
            <a:r>
              <a:rPr lang="en-GB" i="1" u="sng" dirty="0">
                <a:solidFill>
                  <a:schemeClr val="bg1"/>
                </a:solidFill>
              </a:rPr>
              <a:t>Communication of information: general</a:t>
            </a:r>
          </a:p>
          <a:p>
            <a:pPr>
              <a:lnSpc>
                <a:spcPct val="150000"/>
              </a:lnSpc>
            </a:pPr>
            <a:r>
              <a:rPr lang="en-GB" dirty="0">
                <a:solidFill>
                  <a:schemeClr val="bg1"/>
                </a:solidFill>
              </a:rPr>
              <a:t>Information relating to proceedings held in private may be communicated</a:t>
            </a:r>
          </a:p>
          <a:p>
            <a:pPr marL="457200" indent="-457200">
              <a:lnSpc>
                <a:spcPct val="150000"/>
              </a:lnSpc>
              <a:buAutoNum type="alphaLcParenBoth"/>
            </a:pPr>
            <a:r>
              <a:rPr lang="en-GB" dirty="0">
                <a:solidFill>
                  <a:schemeClr val="bg1"/>
                </a:solidFill>
              </a:rPr>
              <a:t>To a specified list of individuals set out in r.12.73(1)(a), or</a:t>
            </a:r>
          </a:p>
          <a:p>
            <a:pPr marL="457200" indent="-457200">
              <a:lnSpc>
                <a:spcPct val="150000"/>
              </a:lnSpc>
              <a:buAutoNum type="alphaLcParenBoth"/>
            </a:pPr>
            <a:r>
              <a:rPr lang="en-GB" dirty="0">
                <a:solidFill>
                  <a:schemeClr val="bg1"/>
                </a:solidFill>
              </a:rPr>
              <a:t>Where the court gives permission, or</a:t>
            </a:r>
          </a:p>
          <a:p>
            <a:pPr marL="457200" indent="-457200">
              <a:lnSpc>
                <a:spcPct val="150000"/>
              </a:lnSpc>
              <a:buAutoNum type="alphaLcParenBoth"/>
            </a:pPr>
            <a:r>
              <a:rPr lang="en-GB" dirty="0">
                <a:solidFill>
                  <a:schemeClr val="bg1"/>
                </a:solidFill>
              </a:rPr>
              <a:t>Subject to any direction of the court, in accordance with r.12.75 and PD 12G</a:t>
            </a:r>
          </a:p>
          <a:p>
            <a:pPr>
              <a:lnSpc>
                <a:spcPct val="150000"/>
              </a:lnSpc>
            </a:pPr>
            <a:endParaRPr lang="en-GB" dirty="0">
              <a:solidFill>
                <a:schemeClr val="bg1"/>
              </a:solidFill>
            </a:endParaRPr>
          </a:p>
        </p:txBody>
      </p:sp>
      <p:sp>
        <p:nvSpPr>
          <p:cNvPr id="3" name="Text Placeholder 2"/>
          <p:cNvSpPr>
            <a:spLocks noGrp="1"/>
          </p:cNvSpPr>
          <p:nvPr>
            <p:ph type="body" sz="quarter" idx="12"/>
          </p:nvPr>
        </p:nvSpPr>
        <p:spPr/>
        <p:txBody>
          <a:bodyPr/>
          <a:lstStyle/>
          <a:p>
            <a:r>
              <a:rPr lang="en-GB" dirty="0"/>
              <a:t>Rules on disclosure: FPR 12.73</a:t>
            </a:r>
          </a:p>
        </p:txBody>
      </p:sp>
    </p:spTree>
    <p:extLst>
      <p:ext uri="{BB962C8B-B14F-4D97-AF65-F5344CB8AC3E}">
        <p14:creationId xmlns:p14="http://schemas.microsoft.com/office/powerpoint/2010/main" val="447909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67490" y="1586139"/>
            <a:ext cx="6915354" cy="4684032"/>
          </a:xfrm>
        </p:spPr>
        <p:txBody>
          <a:bodyPr/>
          <a:lstStyle/>
          <a:p>
            <a:r>
              <a:rPr lang="en-GB" sz="1600" i="1" u="sng" dirty="0">
                <a:solidFill>
                  <a:schemeClr val="bg1"/>
                </a:solidFill>
              </a:rPr>
              <a:t>Communication of information for purposes connected with the proceedings</a:t>
            </a:r>
          </a:p>
          <a:p>
            <a:endParaRPr lang="en-GB" sz="1600" dirty="0">
              <a:solidFill>
                <a:schemeClr val="bg1"/>
              </a:solidFill>
            </a:endParaRPr>
          </a:p>
          <a:p>
            <a:r>
              <a:rPr lang="en-GB" sz="1600" dirty="0">
                <a:solidFill>
                  <a:schemeClr val="bg1"/>
                </a:solidFill>
              </a:rPr>
              <a:t>A party or legal representative of a party (upon instructions) may communicate information relating to the proceedings to any person where necessary to enable that party to make and pursue a complaint against a person or body concerned in the proceedings (</a:t>
            </a:r>
            <a:r>
              <a:rPr lang="en-GB" sz="1600" i="1" dirty="0">
                <a:solidFill>
                  <a:schemeClr val="bg1"/>
                </a:solidFill>
              </a:rPr>
              <a:t>r.12.75(1)(c)</a:t>
            </a:r>
            <a:r>
              <a:rPr lang="en-GB" sz="1600" dirty="0">
                <a:solidFill>
                  <a:schemeClr val="bg1"/>
                </a:solidFill>
              </a:rPr>
              <a:t>)</a:t>
            </a:r>
            <a:endParaRPr lang="en-GB" sz="1600" i="1" dirty="0">
              <a:solidFill>
                <a:schemeClr val="bg1"/>
              </a:solidFill>
            </a:endParaRPr>
          </a:p>
          <a:p>
            <a:endParaRPr lang="en-GB" sz="1600" dirty="0">
              <a:solidFill>
                <a:schemeClr val="bg1"/>
              </a:solidFill>
            </a:endParaRPr>
          </a:p>
          <a:p>
            <a:r>
              <a:rPr lang="en-GB" sz="1600" dirty="0">
                <a:solidFill>
                  <a:schemeClr val="bg1"/>
                </a:solidFill>
              </a:rPr>
              <a:t>The information may be successively communicated to and by further recipients on as many occasions as may be necessary to fulfil the purpose for which the information was originally communicated, provided:</a:t>
            </a:r>
          </a:p>
          <a:p>
            <a:pPr marL="457200" indent="-457200">
              <a:buAutoNum type="alphaLcParenBoth"/>
            </a:pPr>
            <a:r>
              <a:rPr lang="en-GB" sz="1600" dirty="0">
                <a:solidFill>
                  <a:schemeClr val="bg1"/>
                </a:solidFill>
              </a:rPr>
              <a:t>The party who initially communicated the information consents, and</a:t>
            </a:r>
          </a:p>
          <a:p>
            <a:pPr marL="457200" indent="-457200">
              <a:buAutoNum type="alphaLcParenBoth"/>
            </a:pPr>
            <a:r>
              <a:rPr lang="en-GB" sz="1600" dirty="0">
                <a:solidFill>
                  <a:schemeClr val="bg1"/>
                </a:solidFill>
              </a:rPr>
              <a:t>The further communication is made only for the purpose for which the party made the initial communication</a:t>
            </a:r>
          </a:p>
          <a:p>
            <a:r>
              <a:rPr lang="en-GB" sz="1600" dirty="0">
                <a:solidFill>
                  <a:schemeClr val="bg1"/>
                </a:solidFill>
              </a:rPr>
              <a:t>(</a:t>
            </a:r>
            <a:r>
              <a:rPr lang="en-GB" sz="1600" i="1" dirty="0">
                <a:solidFill>
                  <a:schemeClr val="bg1"/>
                </a:solidFill>
              </a:rPr>
              <a:t>r.12.75(3)</a:t>
            </a:r>
            <a:r>
              <a:rPr lang="en-GB" sz="1600" dirty="0">
                <a:solidFill>
                  <a:schemeClr val="bg1"/>
                </a:solidFill>
              </a:rPr>
              <a:t>)</a:t>
            </a:r>
          </a:p>
          <a:p>
            <a:endParaRPr lang="en-GB" sz="1600" dirty="0">
              <a:solidFill>
                <a:schemeClr val="bg1"/>
              </a:solidFill>
            </a:endParaRPr>
          </a:p>
          <a:p>
            <a:r>
              <a:rPr lang="en-GB" sz="1600" dirty="0">
                <a:solidFill>
                  <a:schemeClr val="bg1"/>
                </a:solidFill>
              </a:rPr>
              <a:t>Relevant case: </a:t>
            </a:r>
            <a:r>
              <a:rPr lang="en-GB" sz="1600" i="1" dirty="0">
                <a:solidFill>
                  <a:schemeClr val="bg1"/>
                </a:solidFill>
              </a:rPr>
              <a:t>Re N (A Child) [2009] EWHC 1663 (Fam)</a:t>
            </a:r>
            <a:endParaRPr lang="en-GB" sz="1600" dirty="0">
              <a:solidFill>
                <a:schemeClr val="bg1"/>
              </a:solidFill>
            </a:endParaRPr>
          </a:p>
          <a:p>
            <a:pPr marL="457200" indent="-457200">
              <a:buAutoNum type="alphaLcParenBoth"/>
            </a:pPr>
            <a:endParaRPr lang="en-GB" dirty="0">
              <a:solidFill>
                <a:schemeClr val="bg1"/>
              </a:solidFill>
            </a:endParaRPr>
          </a:p>
        </p:txBody>
      </p:sp>
      <p:sp>
        <p:nvSpPr>
          <p:cNvPr id="3" name="Text Placeholder 2"/>
          <p:cNvSpPr>
            <a:spLocks noGrp="1"/>
          </p:cNvSpPr>
          <p:nvPr>
            <p:ph type="body" sz="quarter" idx="12"/>
          </p:nvPr>
        </p:nvSpPr>
        <p:spPr/>
        <p:txBody>
          <a:bodyPr/>
          <a:lstStyle/>
          <a:p>
            <a:r>
              <a:rPr lang="en-GB" dirty="0"/>
              <a:t>An aside on FPR 12.75</a:t>
            </a:r>
          </a:p>
        </p:txBody>
      </p:sp>
    </p:spTree>
    <p:extLst>
      <p:ext uri="{BB962C8B-B14F-4D97-AF65-F5344CB8AC3E}">
        <p14:creationId xmlns:p14="http://schemas.microsoft.com/office/powerpoint/2010/main" val="96610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ontent Placeholder 1"/>
          <p:cNvSpPr txBox="1">
            <a:spLocks noGrp="1"/>
          </p:cNvSpPr>
          <p:nvPr>
            <p:ph type="body" idx="1"/>
          </p:nvPr>
        </p:nvSpPr>
        <p:spPr>
          <a:xfrm>
            <a:off x="539998" y="1689581"/>
            <a:ext cx="7803903" cy="3933980"/>
          </a:xfrm>
          <a:prstGeom prst="rect">
            <a:avLst/>
          </a:prstGeom>
        </p:spPr>
        <p:txBody>
          <a:bodyPr/>
          <a:lstStyle/>
          <a:p>
            <a:pPr marL="342900" indent="-342900">
              <a:spcBef>
                <a:spcPts val="600"/>
              </a:spcBef>
              <a:tabLst>
                <a:tab pos="12700" algn="l"/>
                <a:tab pos="177800" algn="l"/>
              </a:tabLst>
              <a:defRPr sz="1600">
                <a:solidFill>
                  <a:srgbClr val="211227"/>
                </a:solidFill>
              </a:defRPr>
            </a:pPr>
            <a:r>
              <a:t>complaints or conduct matters arising from the same incident as one where conduct falling within the above criteria is alleged; or </a:t>
            </a:r>
          </a:p>
          <a:p>
            <a:pPr marL="342900" indent="-342900">
              <a:spcBef>
                <a:spcPts val="600"/>
              </a:spcBef>
              <a:tabLst>
                <a:tab pos="12700" algn="l"/>
                <a:tab pos="177800" algn="l"/>
              </a:tabLst>
              <a:defRPr sz="1600">
                <a:solidFill>
                  <a:srgbClr val="211227"/>
                </a:solidFill>
              </a:defRPr>
            </a:pPr>
            <a:r>
              <a:t>any conduct matter relating to a chief officer (or the Deputy Commissioner of the Metropolitan Police Service) and any complaint relating to a chief officer (or the Deputy Commissioner of the Metropolitan Police Service) where the appropriate authority is unable to satisfy itself, from the complaint alone, that the conduct complained of, if it were proved, would not justify the bringing of criminal or disciplinary proceedings </a:t>
            </a:r>
          </a:p>
          <a:p>
            <a:pPr marL="342900" indent="-342900">
              <a:spcBef>
                <a:spcPts val="600"/>
              </a:spcBef>
              <a:tabLst>
                <a:tab pos="12700" algn="l"/>
                <a:tab pos="177800" algn="l"/>
              </a:tabLst>
              <a:defRPr sz="1600">
                <a:solidFill>
                  <a:srgbClr val="211227"/>
                </a:solidFill>
              </a:defRPr>
            </a:pPr>
            <a:r>
              <a:t>An appropriate authority must also refer complaints which arise from the same incident about which there is a complaint alleging that the conduct complained of resulted in death or serious injury.</a:t>
            </a:r>
            <a:r>
              <a:rPr baseline="30000"/>
              <a:t>2  </a:t>
            </a:r>
          </a:p>
          <a:p>
            <a:pPr marL="342900" indent="-342900">
              <a:spcBef>
                <a:spcPts val="600"/>
              </a:spcBef>
              <a:tabLst>
                <a:tab pos="12700" algn="l"/>
                <a:tab pos="177800" algn="l"/>
              </a:tabLst>
              <a:defRPr sz="1600">
                <a:solidFill>
                  <a:srgbClr val="211227"/>
                </a:solidFill>
              </a:defRPr>
            </a:pPr>
            <a:r>
              <a:t>the IOPC notifies the appropriate authority that it must refer. </a:t>
            </a:r>
          </a:p>
          <a:p>
            <a:pPr marL="0" indent="0">
              <a:spcBef>
                <a:spcPts val="600"/>
              </a:spcBef>
              <a:buSzTx/>
              <a:buNone/>
              <a:tabLst>
                <a:tab pos="12700" algn="l"/>
                <a:tab pos="177800" algn="l"/>
              </a:tabLst>
              <a:defRPr sz="1600" baseline="30000">
                <a:solidFill>
                  <a:srgbClr val="353530"/>
                </a:solidFill>
              </a:defRPr>
            </a:pPr>
            <a:endParaRPr/>
          </a:p>
          <a:p>
            <a:pPr marL="0" indent="0">
              <a:spcBef>
                <a:spcPts val="600"/>
              </a:spcBef>
              <a:buSzTx/>
              <a:buNone/>
              <a:tabLst>
                <a:tab pos="12700" algn="l"/>
                <a:tab pos="177800" algn="l"/>
              </a:tabLst>
              <a:defRPr sz="1600" baseline="30000">
                <a:solidFill>
                  <a:srgbClr val="353530"/>
                </a:solidFill>
              </a:defRPr>
            </a:pPr>
            <a:endParaRPr/>
          </a:p>
          <a:p>
            <a:pPr marL="0" indent="0">
              <a:spcBef>
                <a:spcPts val="600"/>
              </a:spcBef>
              <a:buSzTx/>
              <a:buNone/>
              <a:tabLst>
                <a:tab pos="12700" algn="l"/>
                <a:tab pos="177800" algn="l"/>
              </a:tabLst>
              <a:defRPr sz="1600" baseline="30000">
                <a:solidFill>
                  <a:srgbClr val="353530"/>
                </a:solidFill>
              </a:defRPr>
            </a:pPr>
            <a:r>
              <a:t>2</a:t>
            </a:r>
            <a:r>
              <a:rPr sz="1300" baseline="0"/>
              <a:t> Regulation 4 and 7, Police (Complaints and Misconduct) Regulations 2020</a:t>
            </a:r>
          </a:p>
        </p:txBody>
      </p:sp>
      <p:sp>
        <p:nvSpPr>
          <p:cNvPr id="90" name="Slide Number Placeholder 2"/>
          <p:cNvSpPr txBox="1">
            <a:spLocks noGrp="1"/>
          </p:cNvSpPr>
          <p:nvPr>
            <p:ph type="sldNum" sz="quarter" idx="2"/>
          </p:nvPr>
        </p:nvSpPr>
        <p:spPr>
          <a:xfrm>
            <a:off x="559111" y="6414015"/>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91"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Mandatory referral criteria</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a:t>Disclosure: General caselaw</a:t>
            </a:r>
          </a:p>
        </p:txBody>
      </p:sp>
      <p:graphicFrame>
        <p:nvGraphicFramePr>
          <p:cNvPr id="6" name="Table 5">
            <a:extLst>
              <a:ext uri="{FF2B5EF4-FFF2-40B4-BE49-F238E27FC236}">
                <a16:creationId xmlns:a16="http://schemas.microsoft.com/office/drawing/2014/main" id="{784CA701-881F-3C47-23E6-44D654F45A10}"/>
              </a:ext>
            </a:extLst>
          </p:cNvPr>
          <p:cNvGraphicFramePr>
            <a:graphicFrameLocks noGrp="1"/>
          </p:cNvGraphicFramePr>
          <p:nvPr/>
        </p:nvGraphicFramePr>
        <p:xfrm>
          <a:off x="421184" y="1381760"/>
          <a:ext cx="8316415" cy="5008880"/>
        </p:xfrm>
        <a:graphic>
          <a:graphicData uri="http://schemas.openxmlformats.org/drawingml/2006/table">
            <a:tbl>
              <a:tblPr firstRow="1" bandRow="1">
                <a:tableStyleId>{21E4AEA4-8DFA-4A89-87EB-49C32662AFE0}</a:tableStyleId>
              </a:tblPr>
              <a:tblGrid>
                <a:gridCol w="3433772">
                  <a:extLst>
                    <a:ext uri="{9D8B030D-6E8A-4147-A177-3AD203B41FA5}">
                      <a16:colId xmlns:a16="http://schemas.microsoft.com/office/drawing/2014/main" val="1032543504"/>
                    </a:ext>
                  </a:extLst>
                </a:gridCol>
                <a:gridCol w="4882643">
                  <a:extLst>
                    <a:ext uri="{9D8B030D-6E8A-4147-A177-3AD203B41FA5}">
                      <a16:colId xmlns:a16="http://schemas.microsoft.com/office/drawing/2014/main" val="2100750055"/>
                    </a:ext>
                  </a:extLst>
                </a:gridCol>
              </a:tblGrid>
              <a:tr h="368969">
                <a:tc>
                  <a:txBody>
                    <a:bodyPr/>
                    <a:lstStyle/>
                    <a:p>
                      <a:r>
                        <a:rPr lang="en-US" sz="1600" i="1" dirty="0"/>
                        <a:t>Case</a:t>
                      </a:r>
                    </a:p>
                  </a:txBody>
                  <a:tcPr/>
                </a:tc>
                <a:tc>
                  <a:txBody>
                    <a:bodyPr/>
                    <a:lstStyle/>
                    <a:p>
                      <a:r>
                        <a:rPr lang="en-US" sz="1600" i="1" dirty="0"/>
                        <a:t>Principle</a:t>
                      </a:r>
                    </a:p>
                  </a:txBody>
                  <a:tcPr/>
                </a:tc>
                <a:extLst>
                  <a:ext uri="{0D108BD9-81ED-4DB2-BD59-A6C34878D82A}">
                    <a16:rowId xmlns:a16="http://schemas.microsoft.com/office/drawing/2014/main" val="287434764"/>
                  </a:ext>
                </a:extLst>
              </a:tr>
              <a:tr h="3002295">
                <a:tc>
                  <a:txBody>
                    <a:bodyPr/>
                    <a:lstStyle/>
                    <a:p>
                      <a:r>
                        <a:rPr lang="en-US" sz="1200" dirty="0"/>
                        <a:t>Re C  (A minor) (Care Proceedings: Disclosure) [1997] Fam 76 </a:t>
                      </a:r>
                    </a:p>
                    <a:p>
                      <a:endParaRPr lang="en-US" sz="1200" dirty="0"/>
                    </a:p>
                    <a:p>
                      <a:r>
                        <a:rPr lang="en-US" sz="1200" dirty="0"/>
                        <a:t>(</a:t>
                      </a:r>
                      <a:r>
                        <a:rPr lang="en-US" sz="1200" i="1" dirty="0"/>
                        <a:t>Also reported as Re EC [1996] 2 FLR 725</a:t>
                      </a:r>
                      <a:r>
                        <a:rPr lang="en-US" sz="1200" i="0" dirty="0"/>
                        <a:t>)</a:t>
                      </a:r>
                      <a:endParaRPr lang="en-US" sz="1200" dirty="0"/>
                    </a:p>
                  </a:txBody>
                  <a:tcPr/>
                </a:tc>
                <a:tc>
                  <a:txBody>
                    <a:bodyPr/>
                    <a:lstStyle/>
                    <a:p>
                      <a:r>
                        <a:rPr lang="en-US" sz="1200" dirty="0"/>
                        <a:t>Ten factors likely to be relevant when determining app for disclosure:</a:t>
                      </a:r>
                    </a:p>
                    <a:p>
                      <a:pPr marL="228600" indent="-228600">
                        <a:buAutoNum type="arabicPeriod"/>
                      </a:pPr>
                      <a:r>
                        <a:rPr lang="en-US" sz="1200" dirty="0"/>
                        <a:t>Welfare and interests of the child(ren) concerned</a:t>
                      </a:r>
                    </a:p>
                    <a:p>
                      <a:pPr marL="228600" indent="-228600">
                        <a:buAutoNum type="arabicPeriod"/>
                      </a:pPr>
                      <a:r>
                        <a:rPr lang="en-US" sz="1200" dirty="0"/>
                        <a:t>Welfare and interests of other children generally</a:t>
                      </a:r>
                    </a:p>
                    <a:p>
                      <a:pPr marL="228600" indent="-228600">
                        <a:buAutoNum type="arabicPeriod"/>
                      </a:pPr>
                      <a:r>
                        <a:rPr lang="en-US" sz="1200" dirty="0"/>
                        <a:t>Maintenance of confidentiality in children’s cases</a:t>
                      </a:r>
                    </a:p>
                    <a:p>
                      <a:pPr marL="228600" indent="-228600">
                        <a:buAutoNum type="arabicPeriod"/>
                      </a:pPr>
                      <a:r>
                        <a:rPr lang="en-US" sz="1200" dirty="0"/>
                        <a:t>Importance of encouraging frankness in children’s cases</a:t>
                      </a:r>
                    </a:p>
                    <a:p>
                      <a:pPr marL="228600" indent="-228600">
                        <a:buAutoNum type="arabicPeriod"/>
                      </a:pPr>
                      <a:r>
                        <a:rPr lang="en-US" sz="1200" dirty="0"/>
                        <a:t>Public interest in administration of justice</a:t>
                      </a:r>
                    </a:p>
                    <a:p>
                      <a:pPr marL="228600" indent="-228600">
                        <a:buAutoNum type="arabicPeriod"/>
                      </a:pPr>
                      <a:r>
                        <a:rPr lang="en-US" sz="1200" dirty="0"/>
                        <a:t>Public interest in prosecution of serious crime and punishment of offenders</a:t>
                      </a:r>
                    </a:p>
                    <a:p>
                      <a:pPr marL="228600" indent="-228600">
                        <a:buAutoNum type="arabicPeriod"/>
                      </a:pPr>
                      <a:r>
                        <a:rPr lang="en-US" sz="1200" dirty="0"/>
                        <a:t>Gravity of the alleged offence and relevance of the evidence to it</a:t>
                      </a:r>
                    </a:p>
                    <a:p>
                      <a:pPr marL="228600" indent="-228600">
                        <a:buAutoNum type="arabicPeriod"/>
                      </a:pPr>
                      <a:r>
                        <a:rPr lang="en-US" sz="1200" dirty="0"/>
                        <a:t>Desirability of co-operation between various agencies concerned with the welfare of children</a:t>
                      </a:r>
                    </a:p>
                    <a:p>
                      <a:pPr marL="228600" indent="-228600">
                        <a:buAutoNum type="arabicPeriod"/>
                      </a:pPr>
                      <a:r>
                        <a:rPr lang="en-US" sz="1200" dirty="0"/>
                        <a:t>In cases where s.98)2) CA 1989 applies, the terms of the section itself</a:t>
                      </a:r>
                    </a:p>
                    <a:p>
                      <a:pPr marL="228600" indent="-228600">
                        <a:buAutoNum type="arabicPeriod"/>
                      </a:pPr>
                      <a:r>
                        <a:rPr lang="en-US" sz="1200" dirty="0"/>
                        <a:t>Any other material disclosure which has already taken place</a:t>
                      </a:r>
                    </a:p>
                  </a:txBody>
                  <a:tcPr/>
                </a:tc>
                <a:extLst>
                  <a:ext uri="{0D108BD9-81ED-4DB2-BD59-A6C34878D82A}">
                    <a16:rowId xmlns:a16="http://schemas.microsoft.com/office/drawing/2014/main" val="186283199"/>
                  </a:ext>
                </a:extLst>
              </a:tr>
              <a:tr h="818808">
                <a:tc>
                  <a:txBody>
                    <a:bodyPr/>
                    <a:lstStyle/>
                    <a:p>
                      <a:r>
                        <a:rPr lang="en-US" sz="1200" dirty="0"/>
                        <a:t>Re M (Children) [2019] EWCA Civ 1364</a:t>
                      </a:r>
                    </a:p>
                  </a:txBody>
                  <a:tcPr/>
                </a:tc>
                <a:tc>
                  <a:txBody>
                    <a:bodyPr/>
                    <a:lstStyle/>
                    <a:p>
                      <a:r>
                        <a:rPr lang="en-US" sz="1200" dirty="0"/>
                        <a:t>Reaffirms factors set out in Re C [1997] and the need for a balance to be struck between the competing factors. Obiter by McFarlane P that disclosure should only be granted if the criteria in Re C are satisfied.</a:t>
                      </a:r>
                    </a:p>
                  </a:txBody>
                  <a:tcPr/>
                </a:tc>
                <a:extLst>
                  <a:ext uri="{0D108BD9-81ED-4DB2-BD59-A6C34878D82A}">
                    <a16:rowId xmlns:a16="http://schemas.microsoft.com/office/drawing/2014/main" val="1988234463"/>
                  </a:ext>
                </a:extLst>
              </a:tr>
              <a:tr h="818808">
                <a:tc>
                  <a:txBody>
                    <a:bodyPr/>
                    <a:lstStyle/>
                    <a:p>
                      <a:r>
                        <a:rPr lang="en-US" sz="1200" dirty="0"/>
                        <a:t>Re P (Children) (Disclosure) [2022] EWCA Civ 495</a:t>
                      </a:r>
                    </a:p>
                  </a:txBody>
                  <a:tcPr/>
                </a:tc>
                <a:tc>
                  <a:txBody>
                    <a:bodyPr/>
                    <a:lstStyle/>
                    <a:p>
                      <a:r>
                        <a:rPr lang="en-US" sz="1200" dirty="0"/>
                        <a:t>Endorsement of approach in Re C [1997]. The circumstances in which disclosure will be made will be variable and will require the Court to make an evaluative judgment. Re C does not create a presumption of disclosure.</a:t>
                      </a:r>
                    </a:p>
                  </a:txBody>
                  <a:tcPr/>
                </a:tc>
                <a:extLst>
                  <a:ext uri="{0D108BD9-81ED-4DB2-BD59-A6C34878D82A}">
                    <a16:rowId xmlns:a16="http://schemas.microsoft.com/office/drawing/2014/main" val="4232994242"/>
                  </a:ext>
                </a:extLst>
              </a:tr>
            </a:tbl>
          </a:graphicData>
        </a:graphic>
      </p:graphicFrame>
    </p:spTree>
    <p:extLst>
      <p:ext uri="{BB962C8B-B14F-4D97-AF65-F5344CB8AC3E}">
        <p14:creationId xmlns:p14="http://schemas.microsoft.com/office/powerpoint/2010/main" val="3451232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4323" y="1629410"/>
            <a:ext cx="6915354" cy="3836670"/>
          </a:xfrm>
        </p:spPr>
        <p:txBody>
          <a:bodyPr/>
          <a:lstStyle/>
          <a:p>
            <a:pPr marL="285750" indent="-285750">
              <a:buFont typeface="Arial" panose="020B0604020202020204" pitchFamily="34" charset="0"/>
              <a:buChar char="•"/>
            </a:pPr>
            <a:r>
              <a:rPr lang="en-GB" sz="1600" dirty="0">
                <a:solidFill>
                  <a:schemeClr val="bg1"/>
                </a:solidFill>
              </a:rPr>
              <a:t>Disclosure not in Z’s welfare interests and would likely cause “serious harm”</a:t>
            </a:r>
          </a:p>
          <a:p>
            <a:pPr marL="1028700" lvl="1">
              <a:buFont typeface="Arial" panose="020B0604020202020204" pitchFamily="34" charset="0"/>
              <a:buChar char="•"/>
            </a:pPr>
            <a:r>
              <a:rPr lang="en-GB" sz="1600" i="1" dirty="0">
                <a:solidFill>
                  <a:schemeClr val="bg1"/>
                </a:solidFill>
              </a:rPr>
              <a:t>Real risk that F would lose his job</a:t>
            </a:r>
          </a:p>
          <a:p>
            <a:pPr marL="1028700" lvl="1">
              <a:buFont typeface="Arial" panose="020B0604020202020204" pitchFamily="34" charset="0"/>
              <a:buChar char="•"/>
            </a:pPr>
            <a:r>
              <a:rPr lang="en-GB" sz="1600" i="1" dirty="0">
                <a:solidFill>
                  <a:schemeClr val="bg1"/>
                </a:solidFill>
              </a:rPr>
              <a:t>F would be unable to meet his maintenance and support obligations to the same level</a:t>
            </a:r>
          </a:p>
          <a:p>
            <a:pPr lvl="1" indent="0">
              <a:buNone/>
            </a:pP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rPr>
              <a:t>Need for confidentiality to be maintained for Z</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rPr>
              <a:t>Need to encourage frankness in children’s cases</a:t>
            </a:r>
          </a:p>
          <a:p>
            <a:pPr marL="1028700" lvl="1">
              <a:buFont typeface="Arial" panose="020B0604020202020204" pitchFamily="34" charset="0"/>
              <a:buChar char="•"/>
            </a:pPr>
            <a:r>
              <a:rPr lang="en-GB" sz="1600" i="1" dirty="0">
                <a:solidFill>
                  <a:schemeClr val="bg1"/>
                </a:solidFill>
              </a:rPr>
              <a:t>F’s frankness in certain parts of his evidence was helpful to the Court</a:t>
            </a:r>
          </a:p>
          <a:p>
            <a:pPr marL="1028700" lvl="1">
              <a:buFont typeface="Arial" panose="020B0604020202020204" pitchFamily="34" charset="0"/>
              <a:buChar char="•"/>
            </a:pPr>
            <a:r>
              <a:rPr lang="en-GB" sz="1600" i="1" dirty="0">
                <a:solidFill>
                  <a:schemeClr val="bg1"/>
                </a:solidFill>
              </a:rPr>
              <a:t>F’s evidence had been relied on as it contained admissions</a:t>
            </a:r>
            <a:endParaRPr lang="en-GB" sz="800" i="1" dirty="0">
              <a:solidFill>
                <a:schemeClr val="bg1"/>
              </a:solidFill>
            </a:endParaRPr>
          </a:p>
          <a:p>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rPr>
              <a:t>SWE could conduct its own investigation without the judgment</a:t>
            </a:r>
          </a:p>
          <a:p>
            <a:endParaRPr lang="en-GB" sz="1600" dirty="0">
              <a:solidFill>
                <a:schemeClr val="bg1"/>
              </a:solidFill>
            </a:endParaRPr>
          </a:p>
          <a:p>
            <a:pPr marL="285750"/>
            <a:endParaRPr lang="en-GB" sz="100" i="1" dirty="0">
              <a:solidFill>
                <a:schemeClr val="bg1"/>
              </a:solidFill>
            </a:endParaRPr>
          </a:p>
        </p:txBody>
      </p:sp>
      <p:sp>
        <p:nvSpPr>
          <p:cNvPr id="3" name="Text Placeholder 2"/>
          <p:cNvSpPr>
            <a:spLocks noGrp="1"/>
          </p:cNvSpPr>
          <p:nvPr>
            <p:ph type="body" sz="quarter" idx="12"/>
          </p:nvPr>
        </p:nvSpPr>
        <p:spPr/>
        <p:txBody>
          <a:bodyPr/>
          <a:lstStyle/>
          <a:p>
            <a:r>
              <a:rPr lang="en-GB" dirty="0"/>
              <a:t>Reasons for refusal: Balancing of Re P [2022]</a:t>
            </a:r>
          </a:p>
        </p:txBody>
      </p:sp>
    </p:spTree>
    <p:extLst>
      <p:ext uri="{BB962C8B-B14F-4D97-AF65-F5344CB8AC3E}">
        <p14:creationId xmlns:p14="http://schemas.microsoft.com/office/powerpoint/2010/main" val="3017999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6507" y="1588970"/>
            <a:ext cx="6915353" cy="4909801"/>
          </a:xfrm>
        </p:spPr>
        <p:txBody>
          <a:bodyPr/>
          <a:lstStyle/>
          <a:p>
            <a:r>
              <a:rPr lang="en-GB" sz="1600" dirty="0">
                <a:solidFill>
                  <a:schemeClr val="bg1"/>
                </a:solidFill>
              </a:rPr>
              <a:t>Ground 1: </a:t>
            </a:r>
          </a:p>
          <a:p>
            <a:r>
              <a:rPr lang="en-GB" sz="1600" dirty="0">
                <a:solidFill>
                  <a:schemeClr val="bg1"/>
                </a:solidFill>
              </a:rPr>
              <a:t>The judge had failed to balance the public interest in disclosing the fact-finding judgment to SWE in order for them to conduct a further risk assessment of the father and to ensure the father did not pose a risk to the public</a:t>
            </a:r>
          </a:p>
          <a:p>
            <a:endParaRPr lang="en-GB" sz="1600" dirty="0">
              <a:solidFill>
                <a:schemeClr val="bg1"/>
              </a:solidFill>
            </a:endParaRPr>
          </a:p>
          <a:p>
            <a:r>
              <a:rPr lang="en-GB" sz="1600" dirty="0">
                <a:solidFill>
                  <a:schemeClr val="bg1"/>
                </a:solidFill>
              </a:rPr>
              <a:t>Ground 2:</a:t>
            </a:r>
          </a:p>
          <a:p>
            <a:r>
              <a:rPr lang="en-GB" sz="1600" dirty="0">
                <a:solidFill>
                  <a:schemeClr val="bg1"/>
                </a:solidFill>
              </a:rPr>
              <a:t>The judge was wrong to find that SWE could conduct its own investigation without disclosure of the fact-finding judgment</a:t>
            </a:r>
          </a:p>
          <a:p>
            <a:pPr marL="342900" indent="-342900">
              <a:buFont typeface="Arial" panose="020B0604020202020204" pitchFamily="34" charset="0"/>
              <a:buChar char="•"/>
            </a:pPr>
            <a:endParaRPr lang="en-GB" dirty="0">
              <a:solidFill>
                <a:schemeClr val="bg1"/>
              </a:solidFill>
            </a:endParaRPr>
          </a:p>
          <a:p>
            <a:pPr marL="342900" indent="-342900">
              <a:buFont typeface="Arial" panose="020B0604020202020204" pitchFamily="34" charset="0"/>
              <a:buChar char="•"/>
            </a:pPr>
            <a:endParaRPr lang="en-GB" dirty="0">
              <a:solidFill>
                <a:schemeClr val="bg1"/>
              </a:solidFill>
            </a:endParaRPr>
          </a:p>
          <a:p>
            <a:pPr marL="342900" indent="-342900">
              <a:buFont typeface="Arial" panose="020B0604020202020204" pitchFamily="34" charset="0"/>
              <a:buChar char="•"/>
            </a:pPr>
            <a:endParaRPr lang="en-GB" dirty="0">
              <a:solidFill>
                <a:schemeClr val="bg1"/>
              </a:solidFill>
            </a:endParaRPr>
          </a:p>
        </p:txBody>
      </p:sp>
      <p:sp>
        <p:nvSpPr>
          <p:cNvPr id="3" name="Text Placeholder 2"/>
          <p:cNvSpPr>
            <a:spLocks noGrp="1"/>
          </p:cNvSpPr>
          <p:nvPr>
            <p:ph type="body" sz="quarter" idx="12"/>
          </p:nvPr>
        </p:nvSpPr>
        <p:spPr/>
        <p:txBody>
          <a:bodyPr/>
          <a:lstStyle/>
          <a:p>
            <a:r>
              <a:rPr lang="en-GB" dirty="0"/>
              <a:t>Re Z: Grounds of appeal</a:t>
            </a:r>
          </a:p>
        </p:txBody>
      </p:sp>
    </p:spTree>
    <p:extLst>
      <p:ext uri="{BB962C8B-B14F-4D97-AF65-F5344CB8AC3E}">
        <p14:creationId xmlns:p14="http://schemas.microsoft.com/office/powerpoint/2010/main" val="1439842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ndra Bullock Blindfolded Blank Template - Imgflip">
            <a:extLst>
              <a:ext uri="{FF2B5EF4-FFF2-40B4-BE49-F238E27FC236}">
                <a16:creationId xmlns:a16="http://schemas.microsoft.com/office/drawing/2014/main" id="{BEC6072E-A254-6F7F-F65D-784050B29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801" y="2270760"/>
            <a:ext cx="3561080" cy="3561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771250" y="1590040"/>
            <a:ext cx="4034429" cy="4922520"/>
          </a:xfrm>
        </p:spPr>
        <p:txBody>
          <a:bodyPr/>
          <a:lstStyle/>
          <a:p>
            <a:r>
              <a:rPr lang="en-GB" dirty="0">
                <a:solidFill>
                  <a:schemeClr val="bg1"/>
                </a:solidFill>
              </a:rPr>
              <a:t>HHJ Ahmed had ignored:</a:t>
            </a:r>
          </a:p>
          <a:p>
            <a:pPr marL="342900" indent="-342900">
              <a:buFont typeface="Arial" panose="020B0604020202020204" pitchFamily="34" charset="0"/>
              <a:buChar char="•"/>
            </a:pPr>
            <a:r>
              <a:rPr lang="en-GB" dirty="0">
                <a:solidFill>
                  <a:schemeClr val="bg1"/>
                </a:solidFill>
              </a:rPr>
              <a:t>All of the specifically relevant caselaw</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Safeguards that could be put in place by SWE or the Court</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SWE’s functions, statutory duties, obligations and frameworks for fitness to practise proceedings</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Relevance of the findings to whether professional standards had been breached</a:t>
            </a:r>
          </a:p>
        </p:txBody>
      </p:sp>
      <p:sp>
        <p:nvSpPr>
          <p:cNvPr id="3" name="Text Placeholder 2"/>
          <p:cNvSpPr>
            <a:spLocks noGrp="1"/>
          </p:cNvSpPr>
          <p:nvPr>
            <p:ph type="body" sz="quarter" idx="12"/>
          </p:nvPr>
        </p:nvSpPr>
        <p:spPr/>
        <p:txBody>
          <a:bodyPr/>
          <a:lstStyle/>
          <a:p>
            <a:r>
              <a:rPr lang="en-GB" dirty="0"/>
              <a:t>Position argued by SWE</a:t>
            </a:r>
          </a:p>
        </p:txBody>
      </p:sp>
    </p:spTree>
    <p:extLst>
      <p:ext uri="{BB962C8B-B14F-4D97-AF65-F5344CB8AC3E}">
        <p14:creationId xmlns:p14="http://schemas.microsoft.com/office/powerpoint/2010/main" val="698961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a:t>Case law on disclosure to professional bodies</a:t>
            </a:r>
          </a:p>
        </p:txBody>
      </p:sp>
      <p:graphicFrame>
        <p:nvGraphicFramePr>
          <p:cNvPr id="4" name="Table 3">
            <a:extLst>
              <a:ext uri="{FF2B5EF4-FFF2-40B4-BE49-F238E27FC236}">
                <a16:creationId xmlns:a16="http://schemas.microsoft.com/office/drawing/2014/main" id="{DDAE6C89-E1A5-E7A8-84F0-C91BBDB378C7}"/>
              </a:ext>
            </a:extLst>
          </p:cNvPr>
          <p:cNvGraphicFramePr>
            <a:graphicFrameLocks noGrp="1"/>
          </p:cNvGraphicFramePr>
          <p:nvPr/>
        </p:nvGraphicFramePr>
        <p:xfrm>
          <a:off x="233680" y="1376680"/>
          <a:ext cx="8432800" cy="5363281"/>
        </p:xfrm>
        <a:graphic>
          <a:graphicData uri="http://schemas.openxmlformats.org/drawingml/2006/table">
            <a:tbl>
              <a:tblPr firstRow="1" bandRow="1">
                <a:tableStyleId>{21E4AEA4-8DFA-4A89-87EB-49C32662AFE0}</a:tableStyleId>
              </a:tblPr>
              <a:tblGrid>
                <a:gridCol w="2592225">
                  <a:extLst>
                    <a:ext uri="{9D8B030D-6E8A-4147-A177-3AD203B41FA5}">
                      <a16:colId xmlns:a16="http://schemas.microsoft.com/office/drawing/2014/main" val="718623764"/>
                    </a:ext>
                  </a:extLst>
                </a:gridCol>
                <a:gridCol w="2420127">
                  <a:extLst>
                    <a:ext uri="{9D8B030D-6E8A-4147-A177-3AD203B41FA5}">
                      <a16:colId xmlns:a16="http://schemas.microsoft.com/office/drawing/2014/main" val="2957122828"/>
                    </a:ext>
                  </a:extLst>
                </a:gridCol>
                <a:gridCol w="3420448">
                  <a:extLst>
                    <a:ext uri="{9D8B030D-6E8A-4147-A177-3AD203B41FA5}">
                      <a16:colId xmlns:a16="http://schemas.microsoft.com/office/drawing/2014/main" val="1872403373"/>
                    </a:ext>
                  </a:extLst>
                </a:gridCol>
              </a:tblGrid>
              <a:tr h="456886">
                <a:tc>
                  <a:txBody>
                    <a:bodyPr/>
                    <a:lstStyle/>
                    <a:p>
                      <a:r>
                        <a:rPr lang="en-US" sz="1400" i="1" dirty="0"/>
                        <a:t>Case</a:t>
                      </a:r>
                    </a:p>
                  </a:txBody>
                  <a:tcPr/>
                </a:tc>
                <a:tc>
                  <a:txBody>
                    <a:bodyPr/>
                    <a:lstStyle/>
                    <a:p>
                      <a:r>
                        <a:rPr lang="en-US" sz="1400" i="1" dirty="0"/>
                        <a:t>Disclosure to</a:t>
                      </a:r>
                    </a:p>
                  </a:txBody>
                  <a:tcPr/>
                </a:tc>
                <a:tc>
                  <a:txBody>
                    <a:bodyPr/>
                    <a:lstStyle/>
                    <a:p>
                      <a:r>
                        <a:rPr lang="en-US" sz="1400" i="1" dirty="0"/>
                        <a:t>Principle</a:t>
                      </a:r>
                    </a:p>
                  </a:txBody>
                  <a:tcPr/>
                </a:tc>
                <a:extLst>
                  <a:ext uri="{0D108BD9-81ED-4DB2-BD59-A6C34878D82A}">
                    <a16:rowId xmlns:a16="http://schemas.microsoft.com/office/drawing/2014/main" val="916542777"/>
                  </a:ext>
                </a:extLst>
              </a:tr>
              <a:tr h="1126568">
                <a:tc>
                  <a:txBody>
                    <a:bodyPr/>
                    <a:lstStyle/>
                    <a:p>
                      <a:r>
                        <a:rPr lang="en-US" sz="1200" i="0" dirty="0"/>
                        <a:t>A County Council v W and Others [1997] 1 FLR 574</a:t>
                      </a:r>
                    </a:p>
                  </a:txBody>
                  <a:tcPr/>
                </a:tc>
                <a:tc>
                  <a:txBody>
                    <a:bodyPr/>
                    <a:lstStyle/>
                    <a:p>
                      <a:r>
                        <a:rPr lang="en-US" sz="1200" dirty="0"/>
                        <a:t>General Medical Council (F’s regulatory body)</a:t>
                      </a:r>
                    </a:p>
                  </a:txBody>
                  <a:tcPr/>
                </a:tc>
                <a:tc>
                  <a:txBody>
                    <a:bodyPr/>
                    <a:lstStyle/>
                    <a:p>
                      <a:r>
                        <a:rPr lang="en-US" sz="1200" dirty="0"/>
                        <a:t>Overwhelming and overriding public interest that the GMC be in a position to determine whether it should bring charges.</a:t>
                      </a:r>
                    </a:p>
                  </a:txBody>
                  <a:tcPr/>
                </a:tc>
                <a:extLst>
                  <a:ext uri="{0D108BD9-81ED-4DB2-BD59-A6C34878D82A}">
                    <a16:rowId xmlns:a16="http://schemas.microsoft.com/office/drawing/2014/main" val="1420137947"/>
                  </a:ext>
                </a:extLst>
              </a:tr>
              <a:tr h="788598">
                <a:tc>
                  <a:txBody>
                    <a:bodyPr/>
                    <a:lstStyle/>
                    <a:p>
                      <a:r>
                        <a:rPr lang="en-US" sz="1200" i="0" dirty="0"/>
                        <a:t>Re R (Disclosure) [1998] 1 FLR 433</a:t>
                      </a:r>
                    </a:p>
                  </a:txBody>
                  <a:tcPr/>
                </a:tc>
                <a:tc>
                  <a:txBody>
                    <a:bodyPr/>
                    <a:lstStyle/>
                    <a:p>
                      <a:r>
                        <a:rPr lang="en-US" sz="1200" dirty="0"/>
                        <a:t>Probation Service (F’s employer)</a:t>
                      </a:r>
                    </a:p>
                  </a:txBody>
                  <a:tcPr/>
                </a:tc>
                <a:tc>
                  <a:txBody>
                    <a:bodyPr/>
                    <a:lstStyle/>
                    <a:p>
                      <a:r>
                        <a:rPr lang="en-US" sz="1200" dirty="0"/>
                        <a:t>Chief probation officer has a duty to ensure that the probation officers are suitable to do that work. Weighed against conflicting considerations, the public interest questions fall heavily in favour of disclosure.</a:t>
                      </a:r>
                    </a:p>
                    <a:p>
                      <a:endParaRPr lang="en-US" sz="1200" dirty="0"/>
                    </a:p>
                  </a:txBody>
                  <a:tcPr/>
                </a:tc>
                <a:extLst>
                  <a:ext uri="{0D108BD9-81ED-4DB2-BD59-A6C34878D82A}">
                    <a16:rowId xmlns:a16="http://schemas.microsoft.com/office/drawing/2014/main" val="1782777713"/>
                  </a:ext>
                </a:extLst>
              </a:tr>
              <a:tr h="1464539">
                <a:tc>
                  <a:txBody>
                    <a:bodyPr/>
                    <a:lstStyle/>
                    <a:p>
                      <a:r>
                        <a:rPr lang="en-US" sz="1200" i="0" dirty="0"/>
                        <a:t>Re L (Care Proceedings: Disclosure to Third Party) [2000] 1 FLR 913</a:t>
                      </a:r>
                    </a:p>
                  </a:txBody>
                  <a:tcPr/>
                </a:tc>
                <a:tc>
                  <a:txBody>
                    <a:bodyPr/>
                    <a:lstStyle/>
                    <a:p>
                      <a:r>
                        <a:rPr lang="en-US" sz="1200" dirty="0"/>
                        <a:t>UK Central Council for Nursing, Midwifery and Health Visiting (M’s regulatory body)</a:t>
                      </a:r>
                    </a:p>
                  </a:txBody>
                  <a:tcPr/>
                </a:tc>
                <a:tc>
                  <a:txBody>
                    <a:bodyPr/>
                    <a:lstStyle/>
                    <a:p>
                      <a:r>
                        <a:rPr lang="en-US" sz="1200" dirty="0"/>
                        <a:t>The UKCC as a statutory body has an obligation to ensure nurses are fit to practice and an obligation to protect vulnerable members of the public. Weighed against other factors in Re C, balance is in favour of public interest.</a:t>
                      </a:r>
                    </a:p>
                  </a:txBody>
                  <a:tcPr/>
                </a:tc>
                <a:extLst>
                  <a:ext uri="{0D108BD9-81ED-4DB2-BD59-A6C34878D82A}">
                    <a16:rowId xmlns:a16="http://schemas.microsoft.com/office/drawing/2014/main" val="1434964014"/>
                  </a:ext>
                </a:extLst>
              </a:tr>
              <a:tr h="1126568">
                <a:tc>
                  <a:txBody>
                    <a:bodyPr/>
                    <a:lstStyle/>
                    <a:p>
                      <a:r>
                        <a:rPr lang="en-US" sz="1200" i="0" dirty="0"/>
                        <a:t>A Local Authority v SK &amp; HK [2007] EWHC 1250 (Fam)</a:t>
                      </a:r>
                    </a:p>
                  </a:txBody>
                  <a:tcPr/>
                </a:tc>
                <a:tc>
                  <a:txBody>
                    <a:bodyPr/>
                    <a:lstStyle/>
                    <a:p>
                      <a:r>
                        <a:rPr lang="en-US" sz="1200" dirty="0"/>
                        <a:t>M’s employers and the relevant local authority</a:t>
                      </a:r>
                    </a:p>
                  </a:txBody>
                  <a:tcPr/>
                </a:tc>
                <a:tc>
                  <a:txBody>
                    <a:bodyPr/>
                    <a:lstStyle/>
                    <a:p>
                      <a:r>
                        <a:rPr lang="en-US" sz="1200" dirty="0"/>
                        <a:t>The impact on the child is important but not paramount. Public interest is enhanced when there is a statutory duty to be discharged, and a clearly established procedure on how information should be managed.</a:t>
                      </a:r>
                    </a:p>
                  </a:txBody>
                  <a:tcPr/>
                </a:tc>
                <a:extLst>
                  <a:ext uri="{0D108BD9-81ED-4DB2-BD59-A6C34878D82A}">
                    <a16:rowId xmlns:a16="http://schemas.microsoft.com/office/drawing/2014/main" val="3713836332"/>
                  </a:ext>
                </a:extLst>
              </a:tr>
            </a:tbl>
          </a:graphicData>
        </a:graphic>
      </p:graphicFrame>
    </p:spTree>
    <p:extLst>
      <p:ext uri="{BB962C8B-B14F-4D97-AF65-F5344CB8AC3E}">
        <p14:creationId xmlns:p14="http://schemas.microsoft.com/office/powerpoint/2010/main" val="1989578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83920" y="1781810"/>
            <a:ext cx="6915354" cy="4314190"/>
          </a:xfrm>
        </p:spPr>
        <p:txBody>
          <a:bodyPr/>
          <a:lstStyle/>
          <a:p>
            <a:r>
              <a:rPr lang="en-GB" dirty="0">
                <a:solidFill>
                  <a:schemeClr val="bg1"/>
                </a:solidFill>
              </a:rPr>
              <a:t>Balancing exercise of </a:t>
            </a:r>
            <a:r>
              <a:rPr lang="en-GB" i="1" dirty="0">
                <a:solidFill>
                  <a:schemeClr val="bg1"/>
                </a:solidFill>
              </a:rPr>
              <a:t>Re C</a:t>
            </a:r>
            <a:r>
              <a:rPr lang="en-GB" dirty="0">
                <a:solidFill>
                  <a:schemeClr val="bg1"/>
                </a:solidFill>
              </a:rPr>
              <a:t> and </a:t>
            </a:r>
            <a:r>
              <a:rPr lang="en-GB" i="1" dirty="0">
                <a:solidFill>
                  <a:schemeClr val="bg1"/>
                </a:solidFill>
              </a:rPr>
              <a:t>Re P</a:t>
            </a:r>
            <a:r>
              <a:rPr lang="en-GB" dirty="0">
                <a:solidFill>
                  <a:schemeClr val="bg1"/>
                </a:solidFill>
              </a:rPr>
              <a:t> still to be undertaken when considering disclosure, but taking into account:</a:t>
            </a:r>
          </a:p>
          <a:p>
            <a:pPr marL="342900" indent="-342900">
              <a:buFont typeface="Arial" panose="020B0604020202020204" pitchFamily="34" charset="0"/>
              <a:buChar char="•"/>
            </a:pPr>
            <a:r>
              <a:rPr lang="en-GB" i="1" dirty="0">
                <a:solidFill>
                  <a:schemeClr val="bg1"/>
                </a:solidFill>
              </a:rPr>
              <a:t>Statutory duties of the regulatory body</a:t>
            </a:r>
          </a:p>
          <a:p>
            <a:pPr marL="342900" indent="-342900">
              <a:buFont typeface="Arial" panose="020B0604020202020204" pitchFamily="34" charset="0"/>
              <a:buChar char="•"/>
            </a:pPr>
            <a:r>
              <a:rPr lang="en-GB" i="1" dirty="0">
                <a:solidFill>
                  <a:schemeClr val="bg1"/>
                </a:solidFill>
              </a:rPr>
              <a:t>Obligations of the regulatory body</a:t>
            </a:r>
          </a:p>
          <a:p>
            <a:pPr marL="342900" indent="-342900">
              <a:buFont typeface="Arial" panose="020B0604020202020204" pitchFamily="34" charset="0"/>
              <a:buChar char="•"/>
            </a:pPr>
            <a:r>
              <a:rPr lang="en-GB" i="1" dirty="0">
                <a:solidFill>
                  <a:schemeClr val="bg1"/>
                </a:solidFill>
              </a:rPr>
              <a:t>Applicability of Re C factors when welfare of vulnerable adults at stake</a:t>
            </a:r>
          </a:p>
          <a:p>
            <a:pPr marL="342900" indent="-342900">
              <a:buFont typeface="Arial" panose="020B0604020202020204" pitchFamily="34" charset="0"/>
              <a:buChar char="•"/>
            </a:pPr>
            <a:r>
              <a:rPr lang="en-GB" i="1" dirty="0">
                <a:solidFill>
                  <a:schemeClr val="bg1"/>
                </a:solidFill>
              </a:rPr>
              <a:t>Safeguards that can be ordered, e.g. anonymisation</a:t>
            </a:r>
          </a:p>
          <a:p>
            <a:pPr marL="342900" indent="-342900">
              <a:buFont typeface="Arial" panose="020B0604020202020204" pitchFamily="34" charset="0"/>
              <a:buChar char="•"/>
            </a:pPr>
            <a:endParaRPr lang="en-GB" i="1" dirty="0">
              <a:solidFill>
                <a:schemeClr val="bg1"/>
              </a:solidFill>
            </a:endParaRPr>
          </a:p>
          <a:p>
            <a:endParaRPr lang="en-GB" i="1" dirty="0">
              <a:solidFill>
                <a:schemeClr val="bg1"/>
              </a:solidFill>
            </a:endParaRPr>
          </a:p>
          <a:p>
            <a:endParaRPr lang="en-GB" i="1" dirty="0">
              <a:solidFill>
                <a:schemeClr val="bg1"/>
              </a:solidFill>
            </a:endParaRPr>
          </a:p>
          <a:p>
            <a:endParaRPr lang="en-GB" i="1" dirty="0">
              <a:solidFill>
                <a:schemeClr val="bg1"/>
              </a:solidFill>
            </a:endParaRPr>
          </a:p>
          <a:p>
            <a:endParaRPr lang="en-GB" i="1" dirty="0">
              <a:solidFill>
                <a:schemeClr val="bg1"/>
              </a:solidFill>
            </a:endParaRPr>
          </a:p>
        </p:txBody>
      </p:sp>
      <p:sp>
        <p:nvSpPr>
          <p:cNvPr id="3" name="Text Placeholder 2"/>
          <p:cNvSpPr>
            <a:spLocks noGrp="1"/>
          </p:cNvSpPr>
          <p:nvPr>
            <p:ph type="body" sz="quarter" idx="12"/>
          </p:nvPr>
        </p:nvSpPr>
        <p:spPr/>
        <p:txBody>
          <a:bodyPr/>
          <a:lstStyle/>
          <a:p>
            <a:r>
              <a:rPr lang="en-GB" dirty="0"/>
              <a:t>Re Z Judgment: Ground 1</a:t>
            </a:r>
          </a:p>
        </p:txBody>
      </p:sp>
    </p:spTree>
    <p:extLst>
      <p:ext uri="{BB962C8B-B14F-4D97-AF65-F5344CB8AC3E}">
        <p14:creationId xmlns:p14="http://schemas.microsoft.com/office/powerpoint/2010/main" val="3854428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83920" y="1781810"/>
            <a:ext cx="6915354" cy="4314190"/>
          </a:xfrm>
        </p:spPr>
        <p:txBody>
          <a:bodyPr/>
          <a:lstStyle/>
          <a:p>
            <a:r>
              <a:rPr lang="en-GB" i="1" dirty="0">
                <a:solidFill>
                  <a:schemeClr val="bg1"/>
                </a:solidFill>
              </a:rPr>
              <a:t>“The decision that SWE could conduct its own investigation in the absence of the fact-finding judgment was misconceived.”</a:t>
            </a:r>
          </a:p>
          <a:p>
            <a:endParaRPr lang="en-GB" i="1" dirty="0">
              <a:solidFill>
                <a:schemeClr val="bg1"/>
              </a:solidFill>
            </a:endParaRPr>
          </a:p>
          <a:p>
            <a:pPr marL="342900" indent="-342900">
              <a:buFont typeface="Arial" panose="020B0604020202020204" pitchFamily="34" charset="0"/>
              <a:buChar char="•"/>
            </a:pPr>
            <a:r>
              <a:rPr lang="en-GB" dirty="0">
                <a:solidFill>
                  <a:schemeClr val="bg1"/>
                </a:solidFill>
              </a:rPr>
              <a:t>Dependent on honesty of F during </a:t>
            </a:r>
            <a:r>
              <a:rPr lang="en-GB" dirty="0" err="1">
                <a:solidFill>
                  <a:schemeClr val="bg1"/>
                </a:solidFill>
              </a:rPr>
              <a:t>FtP</a:t>
            </a:r>
            <a:r>
              <a:rPr lang="en-GB" dirty="0">
                <a:solidFill>
                  <a:schemeClr val="bg1"/>
                </a:solidFill>
              </a:rPr>
              <a:t> proceedings</a:t>
            </a:r>
            <a:endParaRPr lang="en-GB" i="1" dirty="0">
              <a:solidFill>
                <a:schemeClr val="bg1"/>
              </a:solidFill>
            </a:endParaRPr>
          </a:p>
          <a:p>
            <a:pPr marL="342900" indent="-342900">
              <a:buFont typeface="Arial" panose="020B0604020202020204" pitchFamily="34" charset="0"/>
              <a:buChar char="•"/>
            </a:pPr>
            <a:r>
              <a:rPr lang="en-GB" dirty="0">
                <a:solidFill>
                  <a:schemeClr val="bg1"/>
                </a:solidFill>
              </a:rPr>
              <a:t>Risk of parties being in contempt</a:t>
            </a:r>
          </a:p>
          <a:p>
            <a:pPr marL="342900" indent="-342900">
              <a:buFont typeface="Arial" panose="020B0604020202020204" pitchFamily="34" charset="0"/>
              <a:buChar char="•"/>
            </a:pPr>
            <a:r>
              <a:rPr lang="en-GB" dirty="0">
                <a:solidFill>
                  <a:schemeClr val="bg1"/>
                </a:solidFill>
              </a:rPr>
              <a:t>Risk of child’s identity being unprotected</a:t>
            </a:r>
          </a:p>
        </p:txBody>
      </p:sp>
      <p:sp>
        <p:nvSpPr>
          <p:cNvPr id="3" name="Text Placeholder 2"/>
          <p:cNvSpPr>
            <a:spLocks noGrp="1"/>
          </p:cNvSpPr>
          <p:nvPr>
            <p:ph type="body" sz="quarter" idx="12"/>
          </p:nvPr>
        </p:nvSpPr>
        <p:spPr/>
        <p:txBody>
          <a:bodyPr/>
          <a:lstStyle/>
          <a:p>
            <a:r>
              <a:rPr lang="en-GB" dirty="0"/>
              <a:t>Re Z Judgment: Ground 2</a:t>
            </a:r>
          </a:p>
        </p:txBody>
      </p:sp>
    </p:spTree>
    <p:extLst>
      <p:ext uri="{BB962C8B-B14F-4D97-AF65-F5344CB8AC3E}">
        <p14:creationId xmlns:p14="http://schemas.microsoft.com/office/powerpoint/2010/main" val="2549931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83920" y="1412240"/>
            <a:ext cx="6915354" cy="4683760"/>
          </a:xfrm>
        </p:spPr>
        <p:txBody>
          <a:bodyPr/>
          <a:lstStyle/>
          <a:p>
            <a:endParaRPr lang="en-GB" dirty="0">
              <a:solidFill>
                <a:schemeClr val="bg1"/>
              </a:solidFill>
            </a:endParaRPr>
          </a:p>
          <a:p>
            <a:pPr marL="342900" indent="-342900">
              <a:buFont typeface="Arial" panose="020B0604020202020204" pitchFamily="34" charset="0"/>
              <a:buChar char="•"/>
            </a:pPr>
            <a:r>
              <a:rPr lang="en-GB" i="1" dirty="0">
                <a:solidFill>
                  <a:schemeClr val="bg1"/>
                </a:solidFill>
              </a:rPr>
              <a:t>Re C f</a:t>
            </a:r>
            <a:r>
              <a:rPr lang="en-GB" dirty="0">
                <a:solidFill>
                  <a:schemeClr val="bg1"/>
                </a:solidFill>
              </a:rPr>
              <a:t>actor of interests of children generally taken to include interests of vulnerable adults generally</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Robust safeguards can mitigate adverse impact of disclosure on the child</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Need for frankness does not tilt the balance towards refusing disclosure in private law cases</a:t>
            </a:r>
          </a:p>
          <a:p>
            <a:pPr marL="1085850" lvl="1" indent="-342900">
              <a:buFont typeface="Arial" panose="020B0604020202020204" pitchFamily="34" charset="0"/>
              <a:buChar char="•"/>
            </a:pPr>
            <a:r>
              <a:rPr lang="en-GB" sz="1600" i="1" dirty="0">
                <a:solidFill>
                  <a:schemeClr val="bg1"/>
                </a:solidFill>
              </a:rPr>
              <a:t>”Frankness cuts both ways in the circumstances of this particular case”</a:t>
            </a:r>
          </a:p>
          <a:p>
            <a:pPr lvl="1" indent="0">
              <a:buNone/>
            </a:pPr>
            <a:endParaRPr lang="en-GB" sz="1600" i="1" dirty="0">
              <a:solidFill>
                <a:schemeClr val="bg1"/>
              </a:solidFill>
            </a:endParaRPr>
          </a:p>
          <a:p>
            <a:pPr marL="342900" indent="-342900">
              <a:buFont typeface="Arial" panose="020B0604020202020204" pitchFamily="34" charset="0"/>
              <a:buChar char="•"/>
            </a:pPr>
            <a:r>
              <a:rPr lang="en-GB" dirty="0">
                <a:solidFill>
                  <a:schemeClr val="bg1"/>
                </a:solidFill>
              </a:rPr>
              <a:t>Public interest is enhanced when the body is a creature of statute and has clear, transparent duties</a:t>
            </a:r>
          </a:p>
        </p:txBody>
      </p:sp>
      <p:sp>
        <p:nvSpPr>
          <p:cNvPr id="3" name="Text Placeholder 2"/>
          <p:cNvSpPr>
            <a:spLocks noGrp="1"/>
          </p:cNvSpPr>
          <p:nvPr>
            <p:ph type="body" sz="quarter" idx="12"/>
          </p:nvPr>
        </p:nvSpPr>
        <p:spPr/>
        <p:txBody>
          <a:bodyPr/>
          <a:lstStyle/>
          <a:p>
            <a:r>
              <a:rPr lang="en-GB" dirty="0"/>
              <a:t>Guidance: Balancing exercise</a:t>
            </a:r>
          </a:p>
        </p:txBody>
      </p:sp>
    </p:spTree>
    <p:extLst>
      <p:ext uri="{BB962C8B-B14F-4D97-AF65-F5344CB8AC3E}">
        <p14:creationId xmlns:p14="http://schemas.microsoft.com/office/powerpoint/2010/main" val="511396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83920" y="1412240"/>
            <a:ext cx="6915354" cy="5280660"/>
          </a:xfrm>
        </p:spPr>
        <p:txBody>
          <a:bodyPr/>
          <a:lstStyle/>
          <a:p>
            <a:pPr marL="342900" indent="-342900">
              <a:buFont typeface="Arial" panose="020B0604020202020204" pitchFamily="34" charset="0"/>
              <a:buChar char="•"/>
            </a:pPr>
            <a:r>
              <a:rPr lang="en-GB" sz="1500" dirty="0">
                <a:solidFill>
                  <a:schemeClr val="bg1"/>
                </a:solidFill>
              </a:rPr>
              <a:t>Where a party to proceedings works with vulnerable people or children and has had findings made against them which may engage or call into question their fitness to perform their role, court should consider whether its findings and judgment should be disclosed to the relevant regulatory body</a:t>
            </a:r>
          </a:p>
          <a:p>
            <a:endParaRPr lang="en-GB" sz="1500" dirty="0">
              <a:solidFill>
                <a:schemeClr val="bg1"/>
              </a:solidFill>
            </a:endParaRPr>
          </a:p>
          <a:p>
            <a:pPr marL="342900" indent="-342900">
              <a:buFont typeface="Arial" panose="020B0604020202020204" pitchFamily="34" charset="0"/>
              <a:buChar char="•"/>
            </a:pPr>
            <a:r>
              <a:rPr lang="en-GB" sz="1500" dirty="0">
                <a:solidFill>
                  <a:schemeClr val="bg1"/>
                </a:solidFill>
              </a:rPr>
              <a:t>It is desirable that the court takes responsibility for considering any onward disclosure</a:t>
            </a:r>
          </a:p>
          <a:p>
            <a:endParaRPr lang="en-GB" sz="1500" dirty="0">
              <a:solidFill>
                <a:schemeClr val="bg1"/>
              </a:solidFill>
            </a:endParaRPr>
          </a:p>
          <a:p>
            <a:pPr marL="342900" indent="-342900">
              <a:buFont typeface="Arial" panose="020B0604020202020204" pitchFamily="34" charset="0"/>
              <a:buChar char="•"/>
            </a:pPr>
            <a:r>
              <a:rPr lang="en-GB" sz="1500" dirty="0">
                <a:solidFill>
                  <a:schemeClr val="bg1"/>
                </a:solidFill>
              </a:rPr>
              <a:t>Parties should be invited to confirm their positions with respect to disclosure</a:t>
            </a:r>
          </a:p>
          <a:p>
            <a:endParaRPr lang="en-GB" sz="1500" dirty="0">
              <a:solidFill>
                <a:schemeClr val="bg1"/>
              </a:solidFill>
            </a:endParaRPr>
          </a:p>
          <a:p>
            <a:pPr marL="342900" indent="-342900">
              <a:buFont typeface="Arial" panose="020B0604020202020204" pitchFamily="34" charset="0"/>
              <a:buChar char="•"/>
            </a:pPr>
            <a:r>
              <a:rPr lang="en-GB" sz="1500" dirty="0">
                <a:solidFill>
                  <a:schemeClr val="bg1"/>
                </a:solidFill>
              </a:rPr>
              <a:t>If disclosure is opposed, court should consider inviting the relevant regulatory body to intervene and disclose limited information to assist body in deciding whether disclosure is sought</a:t>
            </a:r>
          </a:p>
          <a:p>
            <a:endParaRPr lang="en-GB" sz="1500" dirty="0">
              <a:solidFill>
                <a:schemeClr val="bg1"/>
              </a:solidFill>
            </a:endParaRPr>
          </a:p>
          <a:p>
            <a:pPr marL="342900" indent="-342900">
              <a:buFont typeface="Arial" panose="020B0604020202020204" pitchFamily="34" charset="0"/>
              <a:buChar char="•"/>
            </a:pPr>
            <a:r>
              <a:rPr lang="en-GB" sz="1500" dirty="0">
                <a:solidFill>
                  <a:schemeClr val="bg1"/>
                </a:solidFill>
              </a:rPr>
              <a:t>Issue should be considered at an attended hearing with the regulatory body present</a:t>
            </a:r>
          </a:p>
          <a:p>
            <a:endParaRPr lang="en-GB" sz="1500" dirty="0">
              <a:solidFill>
                <a:schemeClr val="bg1"/>
              </a:solidFill>
            </a:endParaRPr>
          </a:p>
          <a:p>
            <a:pPr marL="342900" indent="-342900">
              <a:buFont typeface="Arial" panose="020B0604020202020204" pitchFamily="34" charset="0"/>
              <a:buChar char="•"/>
            </a:pPr>
            <a:r>
              <a:rPr lang="en-GB" sz="1500" dirty="0">
                <a:solidFill>
                  <a:schemeClr val="bg1"/>
                </a:solidFill>
              </a:rPr>
              <a:t>In the event disclosure is refused, court must send disclosure judgment promptly to the regulatory body</a:t>
            </a:r>
          </a:p>
        </p:txBody>
      </p:sp>
      <p:sp>
        <p:nvSpPr>
          <p:cNvPr id="3" name="Text Placeholder 2"/>
          <p:cNvSpPr>
            <a:spLocks noGrp="1"/>
          </p:cNvSpPr>
          <p:nvPr>
            <p:ph type="body" sz="quarter" idx="12"/>
          </p:nvPr>
        </p:nvSpPr>
        <p:spPr/>
        <p:txBody>
          <a:bodyPr/>
          <a:lstStyle/>
          <a:p>
            <a:r>
              <a:rPr lang="en-GB" dirty="0"/>
              <a:t>Observations on process in similar cases</a:t>
            </a:r>
          </a:p>
        </p:txBody>
      </p:sp>
    </p:spTree>
    <p:extLst>
      <p:ext uri="{BB962C8B-B14F-4D97-AF65-F5344CB8AC3E}">
        <p14:creationId xmlns:p14="http://schemas.microsoft.com/office/powerpoint/2010/main" val="2639168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ontent Placeholder 1"/>
          <p:cNvSpPr txBox="1">
            <a:spLocks noGrp="1"/>
          </p:cNvSpPr>
          <p:nvPr>
            <p:ph type="body" idx="1"/>
          </p:nvPr>
        </p:nvSpPr>
        <p:spPr>
          <a:xfrm>
            <a:off x="539998" y="1689581"/>
            <a:ext cx="7803903" cy="3933980"/>
          </a:xfrm>
          <a:prstGeom prst="rect">
            <a:avLst/>
          </a:prstGeom>
        </p:spPr>
        <p:txBody>
          <a:bodyPr/>
          <a:lstStyle/>
          <a:p>
            <a:pPr marL="0" indent="0">
              <a:lnSpc>
                <a:spcPct val="150000"/>
              </a:lnSpc>
              <a:spcBef>
                <a:spcPts val="1200"/>
              </a:spcBef>
              <a:buSzTx/>
              <a:buNone/>
              <a:tabLst>
                <a:tab pos="12700" algn="l"/>
                <a:tab pos="177800" algn="l"/>
              </a:tabLst>
              <a:defRPr sz="1600">
                <a:solidFill>
                  <a:srgbClr val="211227"/>
                </a:solidFill>
              </a:defRPr>
            </a:pPr>
            <a:r>
              <a:t>(i) Voluntary referrals </a:t>
            </a:r>
          </a:p>
          <a:p>
            <a:pPr marL="0" indent="0">
              <a:lnSpc>
                <a:spcPct val="150000"/>
              </a:lnSpc>
              <a:spcBef>
                <a:spcPts val="1200"/>
              </a:spcBef>
              <a:buSzTx/>
              <a:buNone/>
              <a:tabLst>
                <a:tab pos="12700" algn="l"/>
                <a:tab pos="177800" algn="l"/>
              </a:tabLst>
              <a:defRPr sz="1600">
                <a:solidFill>
                  <a:srgbClr val="211227"/>
                </a:solidFill>
              </a:defRPr>
            </a:pPr>
            <a:r>
              <a:t>The IOPC encourages appropriate authorities to use their ability to refer complaints or recordable conduct matters that do not have to be referred, but where the gravity of the subject matter or exceptional circumstances justify referral</a:t>
            </a:r>
            <a:r>
              <a:rPr baseline="30000"/>
              <a:t>58</a:t>
            </a:r>
            <a:r>
              <a:t>. This may be, for example, because the complaint or recordable conduct matter could have a significant impact on public confidence, or the confidence of particular communities, or the appropriate authority otherwise feels there is a need for independent involvement in the investigation. </a:t>
            </a:r>
          </a:p>
          <a:p>
            <a:pPr marL="0" indent="0">
              <a:lnSpc>
                <a:spcPct val="150000"/>
              </a:lnSpc>
              <a:spcBef>
                <a:spcPts val="1200"/>
              </a:spcBef>
              <a:buSzTx/>
              <a:buNone/>
              <a:tabLst>
                <a:tab pos="12700" algn="l"/>
                <a:tab pos="177800" algn="l"/>
              </a:tabLst>
              <a:defRPr sz="1600"/>
            </a:pPr>
            <a:r>
              <a:t>(ii) Conduct matters that are the subject of local (internal police) investigation.  </a:t>
            </a:r>
          </a:p>
        </p:txBody>
      </p:sp>
      <p:sp>
        <p:nvSpPr>
          <p:cNvPr id="94" name="Slide Number Placeholder 2"/>
          <p:cNvSpPr txBox="1">
            <a:spLocks noGrp="1"/>
          </p:cNvSpPr>
          <p:nvPr>
            <p:ph type="sldNum" sz="quarter" idx="2"/>
          </p:nvPr>
        </p:nvSpPr>
        <p:spPr>
          <a:xfrm>
            <a:off x="559111" y="6414015"/>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95"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Other types of investigations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DF45-D0F5-09C7-C6A5-AD102950E47E}"/>
              </a:ext>
            </a:extLst>
          </p:cNvPr>
          <p:cNvSpPr>
            <a:spLocks noGrp="1"/>
          </p:cNvSpPr>
          <p:nvPr>
            <p:ph type="ctrTitle"/>
          </p:nvPr>
        </p:nvSpPr>
        <p:spPr/>
        <p:txBody>
          <a:bodyPr/>
          <a:lstStyle/>
          <a:p>
            <a:r>
              <a:rPr lang="en-GB" sz="2800" dirty="0"/>
              <a:t>Mansaray v Nursing and Midwifery Council [2023] EWHC 730 (Admin)</a:t>
            </a:r>
          </a:p>
        </p:txBody>
      </p:sp>
      <p:sp>
        <p:nvSpPr>
          <p:cNvPr id="3" name="Text Placeholder 2">
            <a:extLst>
              <a:ext uri="{FF2B5EF4-FFF2-40B4-BE49-F238E27FC236}">
                <a16:creationId xmlns:a16="http://schemas.microsoft.com/office/drawing/2014/main" id="{367F02B1-FBC2-2ACA-268E-B3F8197F71A0}"/>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46DFFFBB-FE32-AF76-CEAC-998B73485250}"/>
              </a:ext>
            </a:extLst>
          </p:cNvPr>
          <p:cNvSpPr>
            <a:spLocks noGrp="1"/>
          </p:cNvSpPr>
          <p:nvPr>
            <p:ph type="body" sz="quarter" idx="11"/>
          </p:nvPr>
        </p:nvSpPr>
        <p:spPr/>
        <p:txBody>
          <a:bodyPr/>
          <a:lstStyle/>
          <a:p>
            <a:r>
              <a:rPr lang="en-GB" sz="1400" dirty="0"/>
              <a:t>Matthew Cassells, NMC Senior Lawyer</a:t>
            </a:r>
          </a:p>
        </p:txBody>
      </p:sp>
    </p:spTree>
    <p:extLst>
      <p:ext uri="{BB962C8B-B14F-4D97-AF65-F5344CB8AC3E}">
        <p14:creationId xmlns:p14="http://schemas.microsoft.com/office/powerpoint/2010/main" val="2512630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A0F4-E6BA-115D-D134-F7832961852A}"/>
              </a:ext>
            </a:extLst>
          </p:cNvPr>
          <p:cNvSpPr>
            <a:spLocks noGrp="1"/>
          </p:cNvSpPr>
          <p:nvPr>
            <p:ph type="title"/>
          </p:nvPr>
        </p:nvSpPr>
        <p:spPr/>
        <p:txBody>
          <a:bodyPr/>
          <a:lstStyle/>
          <a:p>
            <a:r>
              <a:rPr lang="en-GB" dirty="0"/>
              <a:t> Background</a:t>
            </a:r>
          </a:p>
        </p:txBody>
      </p:sp>
      <p:sp>
        <p:nvSpPr>
          <p:cNvPr id="3" name="Text Placeholder 2">
            <a:extLst>
              <a:ext uri="{FF2B5EF4-FFF2-40B4-BE49-F238E27FC236}">
                <a16:creationId xmlns:a16="http://schemas.microsoft.com/office/drawing/2014/main" id="{B17FB715-B1EA-CA73-069E-310892976A6E}"/>
              </a:ext>
            </a:extLst>
          </p:cNvPr>
          <p:cNvSpPr>
            <a:spLocks noGrp="1"/>
          </p:cNvSpPr>
          <p:nvPr>
            <p:ph type="body" sz="quarter" idx="13"/>
          </p:nvPr>
        </p:nvSpPr>
        <p:spPr/>
        <p:txBody>
          <a:bodyPr/>
          <a:lstStyle/>
          <a:p>
            <a:pPr marL="342900" indent="-342900">
              <a:buAutoNum type="arabicPeriod"/>
            </a:pPr>
            <a:r>
              <a:rPr lang="en-GB" dirty="0"/>
              <a:t>In May 2018, Patient A </a:t>
            </a:r>
            <a:r>
              <a:rPr lang="en-GB" dirty="0">
                <a:ea typeface="Times New Roman" panose="02020603050405020304" pitchFamily="18" charset="0"/>
              </a:rPr>
              <a:t>was detained under Section 3 of the Mental Health Act 1983.</a:t>
            </a:r>
          </a:p>
          <a:p>
            <a:pPr marL="342900" indent="-342900">
              <a:buAutoNum type="arabicPeriod"/>
            </a:pPr>
            <a:endParaRPr lang="en-GB" dirty="0"/>
          </a:p>
          <a:p>
            <a:pPr marL="342900" indent="-342900">
              <a:buAutoNum type="arabicPeriod"/>
            </a:pPr>
            <a:r>
              <a:rPr lang="en-GB" dirty="0"/>
              <a:t>The Appellant was a Clinical Nurse Specialist and Patient A’s key worker until his discharge on 27/28 July 2018.</a:t>
            </a:r>
          </a:p>
          <a:p>
            <a:pPr marL="342900" indent="-342900">
              <a:buAutoNum type="arabicPeriod"/>
            </a:pPr>
            <a:endParaRPr lang="en-GB" dirty="0"/>
          </a:p>
          <a:p>
            <a:pPr marL="342900" indent="-342900">
              <a:buAutoNum type="arabicPeriod"/>
            </a:pPr>
            <a:r>
              <a:rPr lang="en-GB" dirty="0"/>
              <a:t>After Patient A’s discharge, the Appellant had a relationship with Patient A which was in breach of professional boundaries.</a:t>
            </a:r>
          </a:p>
          <a:p>
            <a:pPr marL="342900" indent="-342900">
              <a:buAutoNum type="arabicPeriod"/>
            </a:pPr>
            <a:endParaRPr lang="en-GB" dirty="0"/>
          </a:p>
          <a:p>
            <a:pPr marL="342900" indent="-342900">
              <a:buAutoNum type="arabicPeriod"/>
            </a:pPr>
            <a:r>
              <a:rPr lang="en-GB" dirty="0"/>
              <a:t>The case at first instance was concerned with when the relationship began (pre or post discharge) and the nature of the relationship (inappropriate but altruistic or sexual).</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p:txBody>
      </p:sp>
      <p:sp>
        <p:nvSpPr>
          <p:cNvPr id="4" name="Text Placeholder 3">
            <a:extLst>
              <a:ext uri="{FF2B5EF4-FFF2-40B4-BE49-F238E27FC236}">
                <a16:creationId xmlns:a16="http://schemas.microsoft.com/office/drawing/2014/main" id="{7E169183-82DE-80A0-A88C-99610C4051A6}"/>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3817992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2098-BEB2-3DE6-CB1C-B551F5B6482A}"/>
              </a:ext>
            </a:extLst>
          </p:cNvPr>
          <p:cNvSpPr>
            <a:spLocks noGrp="1"/>
          </p:cNvSpPr>
          <p:nvPr>
            <p:ph type="title"/>
          </p:nvPr>
        </p:nvSpPr>
        <p:spPr/>
        <p:txBody>
          <a:bodyPr/>
          <a:lstStyle/>
          <a:p>
            <a:r>
              <a:rPr lang="en-GB" dirty="0"/>
              <a:t>Background (2)</a:t>
            </a:r>
          </a:p>
        </p:txBody>
      </p:sp>
      <p:sp>
        <p:nvSpPr>
          <p:cNvPr id="3" name="Text Placeholder 2">
            <a:extLst>
              <a:ext uri="{FF2B5EF4-FFF2-40B4-BE49-F238E27FC236}">
                <a16:creationId xmlns:a16="http://schemas.microsoft.com/office/drawing/2014/main" id="{FE394FE4-59ED-83BD-C493-6FBB20B03C2E}"/>
              </a:ext>
            </a:extLst>
          </p:cNvPr>
          <p:cNvSpPr>
            <a:spLocks noGrp="1"/>
          </p:cNvSpPr>
          <p:nvPr>
            <p:ph type="body" sz="quarter" idx="13"/>
          </p:nvPr>
        </p:nvSpPr>
        <p:spPr/>
        <p:txBody>
          <a:bodyPr/>
          <a:lstStyle/>
          <a:p>
            <a:pPr marL="342900" indent="-342900">
              <a:buFont typeface="+mj-lt"/>
              <a:buAutoNum type="arabicPeriod" startAt="5"/>
            </a:pPr>
            <a:r>
              <a:rPr lang="en-GB" dirty="0"/>
              <a:t>That the relationship was sexual and had begun whilst Patient A was detained under Section 3 was first alleged when Patient A was interviewed by the NMC on 23 August 2019, with a view to a witness statement being taken. </a:t>
            </a:r>
          </a:p>
          <a:p>
            <a:pPr marL="342900" indent="-342900">
              <a:buFont typeface="+mj-lt"/>
              <a:buAutoNum type="arabicPeriod" startAt="5"/>
            </a:pPr>
            <a:endParaRPr lang="en-GB" dirty="0"/>
          </a:p>
          <a:p>
            <a:pPr marL="342900" indent="-342900">
              <a:buFont typeface="+mj-lt"/>
              <a:buAutoNum type="arabicPeriod" startAt="5"/>
            </a:pPr>
            <a:r>
              <a:rPr lang="en-GB" dirty="0"/>
              <a:t>On 12 September 2019, the NMC was informed by Patient A’s consultant psychiatrist that he had attempted suicide. In the light of this, no further contact was made by the NMC and the account he had given was not formalised into a witness statement.</a:t>
            </a:r>
          </a:p>
          <a:p>
            <a:pPr marL="342900" indent="-342900">
              <a:buFont typeface="+mj-lt"/>
              <a:buAutoNum type="arabicPeriod" startAt="5"/>
            </a:pPr>
            <a:endParaRPr lang="en-GB" dirty="0"/>
          </a:p>
          <a:p>
            <a:pPr marL="342900" indent="-342900">
              <a:buFont typeface="+mj-lt"/>
              <a:buAutoNum type="arabicPeriod" startAt="5"/>
            </a:pPr>
            <a:r>
              <a:rPr lang="en-GB" dirty="0"/>
              <a:t>On 05 February 2020, Patient A died by suicide.</a:t>
            </a:r>
          </a:p>
          <a:p>
            <a:endParaRPr lang="en-GB" dirty="0"/>
          </a:p>
        </p:txBody>
      </p:sp>
      <p:sp>
        <p:nvSpPr>
          <p:cNvPr id="4" name="Text Placeholder 3">
            <a:extLst>
              <a:ext uri="{FF2B5EF4-FFF2-40B4-BE49-F238E27FC236}">
                <a16:creationId xmlns:a16="http://schemas.microsoft.com/office/drawing/2014/main" id="{2C5F7F85-FDB5-E33C-AEB3-A55D5DD07071}"/>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8465832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4BE1-08CC-3F70-9DD2-59E6C5B15A21}"/>
              </a:ext>
            </a:extLst>
          </p:cNvPr>
          <p:cNvSpPr>
            <a:spLocks noGrp="1"/>
          </p:cNvSpPr>
          <p:nvPr>
            <p:ph type="title"/>
          </p:nvPr>
        </p:nvSpPr>
        <p:spPr/>
        <p:txBody>
          <a:bodyPr/>
          <a:lstStyle/>
          <a:p>
            <a:r>
              <a:rPr lang="en-GB" dirty="0"/>
              <a:t>Fitness to Practise Committee</a:t>
            </a:r>
          </a:p>
        </p:txBody>
      </p:sp>
      <p:sp>
        <p:nvSpPr>
          <p:cNvPr id="3" name="Text Placeholder 2">
            <a:extLst>
              <a:ext uri="{FF2B5EF4-FFF2-40B4-BE49-F238E27FC236}">
                <a16:creationId xmlns:a16="http://schemas.microsoft.com/office/drawing/2014/main" id="{649336EA-A059-C055-2DF9-E95BDE483200}"/>
              </a:ext>
            </a:extLst>
          </p:cNvPr>
          <p:cNvSpPr>
            <a:spLocks noGrp="1"/>
          </p:cNvSpPr>
          <p:nvPr>
            <p:ph type="body" sz="quarter" idx="13"/>
          </p:nvPr>
        </p:nvSpPr>
        <p:spPr/>
        <p:txBody>
          <a:bodyPr/>
          <a:lstStyle/>
          <a:p>
            <a:pPr marL="342900" indent="-342900">
              <a:buAutoNum type="arabicPeriod"/>
            </a:pPr>
            <a:r>
              <a:rPr lang="en-GB" dirty="0"/>
              <a:t>The Fitness to Practise Committee admitted the hearsay evidence of Patient A, as contained within the notes of interview. </a:t>
            </a:r>
          </a:p>
          <a:p>
            <a:pPr marL="342900" indent="-342900">
              <a:buAutoNum type="arabicPeriod"/>
            </a:pPr>
            <a:endParaRPr lang="en-GB" dirty="0"/>
          </a:p>
          <a:p>
            <a:pPr marL="342900" indent="-342900">
              <a:buAutoNum type="arabicPeriod"/>
            </a:pPr>
            <a:r>
              <a:rPr lang="en-GB" dirty="0"/>
              <a:t>Where Patient A and the Appellant’s accounts differed, the Fitness to Practise Committee preferred Patient A’s account. </a:t>
            </a:r>
          </a:p>
          <a:p>
            <a:pPr marL="342900" indent="-342900">
              <a:buAutoNum type="arabicPeriod"/>
            </a:pPr>
            <a:endParaRPr lang="en-GB" dirty="0"/>
          </a:p>
          <a:p>
            <a:pPr marL="342900" indent="-342900">
              <a:buAutoNum type="arabicPeriod"/>
            </a:pPr>
            <a:r>
              <a:rPr lang="en-GB" dirty="0"/>
              <a:t>Accordingly, it was found that the Appellant had a sexual relationship with Patient A which began whilst Patient A was detained under Section 3 and continued after he had been discharged.</a:t>
            </a:r>
          </a:p>
          <a:p>
            <a:pPr marL="342900" indent="-342900">
              <a:buAutoNum type="arabicPeriod"/>
            </a:pPr>
            <a:endParaRPr lang="en-GB" dirty="0"/>
          </a:p>
          <a:p>
            <a:pPr marL="342900" indent="-342900">
              <a:buAutoNum type="arabicPeriod"/>
            </a:pPr>
            <a:r>
              <a:rPr lang="en-GB" dirty="0"/>
              <a:t>Unsurprisingly, the Fitness to Practise Committee imposed a striking off order.</a:t>
            </a:r>
          </a:p>
          <a:p>
            <a:pPr marL="342900" indent="-342900">
              <a:buAutoNum type="arabicPeriod"/>
            </a:pPr>
            <a:endParaRPr lang="en-GB" dirty="0"/>
          </a:p>
        </p:txBody>
      </p:sp>
      <p:sp>
        <p:nvSpPr>
          <p:cNvPr id="4" name="Text Placeholder 3">
            <a:extLst>
              <a:ext uri="{FF2B5EF4-FFF2-40B4-BE49-F238E27FC236}">
                <a16:creationId xmlns:a16="http://schemas.microsoft.com/office/drawing/2014/main" id="{D2D663DB-FB11-C7FD-E3B4-F187BB7CDC76}"/>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470440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B22B-F933-91D3-63F9-6EE7F12066C4}"/>
              </a:ext>
            </a:extLst>
          </p:cNvPr>
          <p:cNvSpPr>
            <a:spLocks noGrp="1"/>
          </p:cNvSpPr>
          <p:nvPr>
            <p:ph type="title"/>
          </p:nvPr>
        </p:nvSpPr>
        <p:spPr/>
        <p:txBody>
          <a:bodyPr/>
          <a:lstStyle/>
          <a:p>
            <a:r>
              <a:rPr lang="en-GB" dirty="0"/>
              <a:t>Appeal - Grounds</a:t>
            </a:r>
          </a:p>
        </p:txBody>
      </p:sp>
      <p:sp>
        <p:nvSpPr>
          <p:cNvPr id="3" name="Text Placeholder 2">
            <a:extLst>
              <a:ext uri="{FF2B5EF4-FFF2-40B4-BE49-F238E27FC236}">
                <a16:creationId xmlns:a16="http://schemas.microsoft.com/office/drawing/2014/main" id="{CC754E65-FDB0-53CB-E59B-67F29C62F213}"/>
              </a:ext>
            </a:extLst>
          </p:cNvPr>
          <p:cNvSpPr>
            <a:spLocks noGrp="1"/>
          </p:cNvSpPr>
          <p:nvPr>
            <p:ph type="body" sz="quarter" idx="13"/>
          </p:nvPr>
        </p:nvSpPr>
        <p:spPr/>
        <p:txBody>
          <a:bodyPr/>
          <a:lstStyle/>
          <a:p>
            <a:pPr marL="342900" indent="-342900">
              <a:buFont typeface="+mj-lt"/>
              <a:buAutoNum type="arabicPeriod"/>
            </a:pPr>
            <a:r>
              <a:rPr lang="en-GB" dirty="0"/>
              <a:t>The panel’s reasoning on the hearsay application was flawed and unjust.</a:t>
            </a:r>
          </a:p>
          <a:p>
            <a:pPr marL="342900" indent="-342900">
              <a:buAutoNum type="arabicPeriod"/>
            </a:pPr>
            <a:endParaRPr lang="en-GB" dirty="0"/>
          </a:p>
          <a:p>
            <a:pPr marL="342900" indent="-342900">
              <a:buAutoNum type="arabicPeriod"/>
            </a:pPr>
            <a:r>
              <a:rPr lang="en-GB" dirty="0"/>
              <a:t>The panel’s reasoning following the admission of the hearsay evidence was wrong in law.</a:t>
            </a:r>
          </a:p>
          <a:p>
            <a:pPr marL="342900" indent="-342900">
              <a:buAutoNum type="arabicPeriod"/>
            </a:pPr>
            <a:endParaRPr lang="en-GB" dirty="0"/>
          </a:p>
          <a:p>
            <a:pPr marL="342900" indent="-342900">
              <a:buAutoNum type="arabicPeriod"/>
            </a:pPr>
            <a:r>
              <a:rPr lang="en-GB" dirty="0"/>
              <a:t>The Appellant’s right to a fair trial was breached. </a:t>
            </a:r>
          </a:p>
          <a:p>
            <a:pPr marL="342900" indent="-342900">
              <a:buAutoNum type="arabicPeriod"/>
            </a:pPr>
            <a:endParaRPr lang="en-GB" dirty="0"/>
          </a:p>
          <a:p>
            <a:pPr marL="342900" indent="-342900">
              <a:buAutoNum type="arabicPeriod"/>
            </a:pPr>
            <a:r>
              <a:rPr lang="en-GB" dirty="0"/>
              <a:t>It was a procedural irregularity for the panel to have been provided with hearsay evidence in the same bundle as non-hearsay evidence before ruling on the hearsay evidence’s admissibility.</a:t>
            </a:r>
          </a:p>
          <a:p>
            <a:pPr marL="342900" indent="-342900">
              <a:buAutoNum type="arabicPeriod"/>
            </a:pPr>
            <a:endParaRPr lang="en-GB" dirty="0"/>
          </a:p>
        </p:txBody>
      </p:sp>
      <p:sp>
        <p:nvSpPr>
          <p:cNvPr id="4" name="Text Placeholder 3">
            <a:extLst>
              <a:ext uri="{FF2B5EF4-FFF2-40B4-BE49-F238E27FC236}">
                <a16:creationId xmlns:a16="http://schemas.microsoft.com/office/drawing/2014/main" id="{BA7323A8-C9EB-1F5A-4DEB-BCC2231A6537}"/>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831983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1E34-0DF5-6746-6A5F-381F9CDDE936}"/>
              </a:ext>
            </a:extLst>
          </p:cNvPr>
          <p:cNvSpPr>
            <a:spLocks noGrp="1"/>
          </p:cNvSpPr>
          <p:nvPr>
            <p:ph type="title"/>
          </p:nvPr>
        </p:nvSpPr>
        <p:spPr/>
        <p:txBody>
          <a:bodyPr/>
          <a:lstStyle/>
          <a:p>
            <a:r>
              <a:rPr lang="en-GB" dirty="0"/>
              <a:t>Appeal - Law</a:t>
            </a:r>
          </a:p>
        </p:txBody>
      </p:sp>
      <p:sp>
        <p:nvSpPr>
          <p:cNvPr id="3" name="Text Placeholder 2">
            <a:extLst>
              <a:ext uri="{FF2B5EF4-FFF2-40B4-BE49-F238E27FC236}">
                <a16:creationId xmlns:a16="http://schemas.microsoft.com/office/drawing/2014/main" id="{EF92FDD0-4E27-1072-5466-7ED746E4F655}"/>
              </a:ext>
            </a:extLst>
          </p:cNvPr>
          <p:cNvSpPr>
            <a:spLocks noGrp="1"/>
          </p:cNvSpPr>
          <p:nvPr>
            <p:ph type="body" sz="quarter" idx="13"/>
          </p:nvPr>
        </p:nvSpPr>
        <p:spPr/>
        <p:txBody>
          <a:bodyPr/>
          <a:lstStyle/>
          <a:p>
            <a:pPr marL="342900" indent="-342900">
              <a:buFont typeface="+mj-lt"/>
              <a:buAutoNum type="arabicPeriod"/>
            </a:pPr>
            <a:r>
              <a:rPr lang="en-GB" dirty="0"/>
              <a:t>The law on admissibility of hearsay evidence is as set out in </a:t>
            </a:r>
            <a:r>
              <a:rPr lang="en-GB" i="1" dirty="0"/>
              <a:t>Thorneycroft v Nursing and Midwifery Council </a:t>
            </a:r>
            <a:r>
              <a:rPr lang="en-GB" dirty="0"/>
              <a:t>[2014] EWHC 1565 (Admin) @ para 45 and 56.</a:t>
            </a:r>
          </a:p>
          <a:p>
            <a:pPr marL="342900" indent="-342900">
              <a:buFont typeface="+mj-lt"/>
              <a:buAutoNum type="arabicPeriod"/>
            </a:pPr>
            <a:endParaRPr lang="en-GB" dirty="0"/>
          </a:p>
          <a:p>
            <a:pPr marL="342900" indent="-342900">
              <a:buFont typeface="+mj-lt"/>
              <a:buAutoNum type="arabicPeriod"/>
            </a:pPr>
            <a:r>
              <a:rPr lang="en-GB" dirty="0"/>
              <a:t>There is no blanket prohibition on hearsay evidence, but its admission is not a routine matter.</a:t>
            </a:r>
          </a:p>
          <a:p>
            <a:pPr marL="342900" indent="-342900">
              <a:buFont typeface="+mj-lt"/>
              <a:buAutoNum type="arabicPeriod"/>
            </a:pPr>
            <a:endParaRPr lang="en-GB" dirty="0"/>
          </a:p>
          <a:p>
            <a:pPr marL="342900" indent="-342900">
              <a:buFont typeface="+mj-lt"/>
              <a:buAutoNum type="arabicPeriod"/>
            </a:pPr>
            <a:r>
              <a:rPr lang="en-GB" dirty="0"/>
              <a:t>Rather, the admissibility of hearsay evidence requires a consideration of the evidence in line with the </a:t>
            </a:r>
            <a:r>
              <a:rPr lang="en-GB" i="1" dirty="0"/>
              <a:t>Thorneycroft </a:t>
            </a:r>
            <a:r>
              <a:rPr lang="en-GB" dirty="0"/>
              <a:t>principles.</a:t>
            </a:r>
          </a:p>
          <a:p>
            <a:pPr marL="342900" indent="-342900">
              <a:buFont typeface="+mj-lt"/>
              <a:buAutoNum type="arabicPeriod"/>
            </a:pPr>
            <a:endParaRPr lang="en-GB" dirty="0"/>
          </a:p>
        </p:txBody>
      </p:sp>
      <p:sp>
        <p:nvSpPr>
          <p:cNvPr id="4" name="Text Placeholder 3">
            <a:extLst>
              <a:ext uri="{FF2B5EF4-FFF2-40B4-BE49-F238E27FC236}">
                <a16:creationId xmlns:a16="http://schemas.microsoft.com/office/drawing/2014/main" id="{BE4A52A1-6D3F-1408-B2FF-E5DDE8C5BB63}"/>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639734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23CE-1E93-23E3-D881-B25C44BA2E03}"/>
              </a:ext>
            </a:extLst>
          </p:cNvPr>
          <p:cNvSpPr>
            <a:spLocks noGrp="1"/>
          </p:cNvSpPr>
          <p:nvPr>
            <p:ph type="title"/>
          </p:nvPr>
        </p:nvSpPr>
        <p:spPr/>
        <p:txBody>
          <a:bodyPr/>
          <a:lstStyle/>
          <a:p>
            <a:r>
              <a:rPr lang="en-GB" dirty="0">
                <a:solidFill>
                  <a:srgbClr val="495AD4"/>
                </a:solidFill>
              </a:rPr>
              <a:t>Appeal – Law (2)</a:t>
            </a:r>
            <a:endParaRPr lang="en-GB" dirty="0"/>
          </a:p>
        </p:txBody>
      </p:sp>
      <p:sp>
        <p:nvSpPr>
          <p:cNvPr id="3" name="Text Placeholder 2">
            <a:extLst>
              <a:ext uri="{FF2B5EF4-FFF2-40B4-BE49-F238E27FC236}">
                <a16:creationId xmlns:a16="http://schemas.microsoft.com/office/drawing/2014/main" id="{36AE55E0-2736-226A-096F-AF5B14F729DB}"/>
              </a:ext>
            </a:extLst>
          </p:cNvPr>
          <p:cNvSpPr>
            <a:spLocks noGrp="1"/>
          </p:cNvSpPr>
          <p:nvPr>
            <p:ph type="body" sz="quarter" idx="13"/>
          </p:nvPr>
        </p:nvSpPr>
        <p:spPr/>
        <p:txBody>
          <a:bodyPr/>
          <a:lstStyle/>
          <a:p>
            <a:pPr marL="342900" indent="-342900">
              <a:buFont typeface="+mj-lt"/>
              <a:buAutoNum type="arabicPeriod" startAt="3"/>
              <a:defRPr/>
            </a:pPr>
            <a:r>
              <a:rPr lang="en-GB" dirty="0">
                <a:solidFill>
                  <a:srgbClr val="005A9B"/>
                </a:solidFill>
                <a:latin typeface="Arial"/>
              </a:rPr>
              <a:t>Those principles can be distilled into consideration of (1) the quality of the evidence; (2) how the evidence was obtained; (3) the </a:t>
            </a:r>
            <a:r>
              <a:rPr lang="en-US" dirty="0">
                <a:solidFill>
                  <a:srgbClr val="005A9B"/>
                </a:solidFill>
                <a:latin typeface="Arial"/>
              </a:rPr>
              <a:t>safeguards in place to </a:t>
            </a:r>
            <a:r>
              <a:rPr lang="en-US" dirty="0" err="1">
                <a:solidFill>
                  <a:srgbClr val="005A9B"/>
                </a:solidFill>
                <a:latin typeface="Arial"/>
              </a:rPr>
              <a:t>minimise</a:t>
            </a:r>
            <a:r>
              <a:rPr lang="en-US" dirty="0">
                <a:solidFill>
                  <a:srgbClr val="005A9B"/>
                </a:solidFill>
                <a:latin typeface="Arial"/>
              </a:rPr>
              <a:t> the handicap to the appellant through the inability to cross-examine the maker of the statement.</a:t>
            </a:r>
          </a:p>
          <a:p>
            <a:pPr marL="342900" indent="-342900">
              <a:buFont typeface="+mj-lt"/>
              <a:buAutoNum type="arabicPeriod" startAt="3"/>
              <a:defRPr/>
            </a:pPr>
            <a:endParaRPr lang="en-US" dirty="0">
              <a:solidFill>
                <a:srgbClr val="005A9B"/>
              </a:solidFill>
              <a:latin typeface="Arial"/>
            </a:endParaRPr>
          </a:p>
          <a:p>
            <a:pPr marL="342900" indent="-342900">
              <a:buFont typeface="+mj-lt"/>
              <a:buAutoNum type="arabicPeriod" startAt="3"/>
              <a:defRPr/>
            </a:pPr>
            <a:r>
              <a:rPr lang="en-US" dirty="0">
                <a:solidFill>
                  <a:srgbClr val="005A9B"/>
                </a:solidFill>
                <a:latin typeface="Arial"/>
              </a:rPr>
              <a:t>Weight should be considered as part of the consideration of admissibility:</a:t>
            </a:r>
          </a:p>
          <a:p>
            <a:pPr>
              <a:defRPr/>
            </a:pPr>
            <a:endParaRPr lang="en-US" dirty="0">
              <a:solidFill>
                <a:srgbClr val="005A9B"/>
              </a:solidFill>
              <a:latin typeface="Arial"/>
            </a:endParaRPr>
          </a:p>
          <a:p>
            <a:pPr>
              <a:defRPr/>
            </a:pPr>
            <a:r>
              <a:rPr lang="en-US" dirty="0">
                <a:solidFill>
                  <a:srgbClr val="005A9B"/>
                </a:solidFill>
                <a:latin typeface="Arial"/>
              </a:rPr>
              <a:t>	‘[56] </a:t>
            </a:r>
            <a:r>
              <a:rPr lang="en-US" i="1" dirty="0">
                <a:solidFill>
                  <a:srgbClr val="005A9B"/>
                </a:solidFill>
                <a:latin typeface="Arial"/>
              </a:rPr>
              <a:t>In order to assess the degree of demonstrable 	reliability and the capability of it being tested in order to 	decide whether to admit it, it is to some extent necessary to 	weigh the evidence itself. That is a separate exercise to the 	weighing of the evidence and testing it against all the other 	evidence… in order to make findings of fact’.</a:t>
            </a:r>
            <a:endParaRPr lang="en-GB" i="1" dirty="0"/>
          </a:p>
        </p:txBody>
      </p:sp>
      <p:sp>
        <p:nvSpPr>
          <p:cNvPr id="4" name="Text Placeholder 3">
            <a:extLst>
              <a:ext uri="{FF2B5EF4-FFF2-40B4-BE49-F238E27FC236}">
                <a16:creationId xmlns:a16="http://schemas.microsoft.com/office/drawing/2014/main" id="{31EB389B-903D-3C86-D86B-87A5F5E7BE53}"/>
              </a:ext>
            </a:extLst>
          </p:cNvPr>
          <p:cNvSpPr>
            <a:spLocks noGrp="1"/>
          </p:cNvSpPr>
          <p:nvPr>
            <p:ph type="body" sz="quarter" idx="14"/>
          </p:nvPr>
        </p:nvSpPr>
        <p:spPr/>
        <p:txBody>
          <a:bodyPr/>
          <a:lstStyle/>
          <a:p>
            <a:r>
              <a:rPr lang="en-GB" dirty="0"/>
              <a:t>		</a:t>
            </a:r>
          </a:p>
        </p:txBody>
      </p:sp>
    </p:spTree>
    <p:extLst>
      <p:ext uri="{BB962C8B-B14F-4D97-AF65-F5344CB8AC3E}">
        <p14:creationId xmlns:p14="http://schemas.microsoft.com/office/powerpoint/2010/main" val="11149784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AA8F-6115-2813-EFC1-A3521F49CD46}"/>
              </a:ext>
            </a:extLst>
          </p:cNvPr>
          <p:cNvSpPr>
            <a:spLocks noGrp="1"/>
          </p:cNvSpPr>
          <p:nvPr>
            <p:ph type="title"/>
          </p:nvPr>
        </p:nvSpPr>
        <p:spPr/>
        <p:txBody>
          <a:bodyPr/>
          <a:lstStyle/>
          <a:p>
            <a:r>
              <a:rPr lang="en-GB" dirty="0"/>
              <a:t>Appeal – Disposal</a:t>
            </a:r>
          </a:p>
        </p:txBody>
      </p:sp>
      <p:sp>
        <p:nvSpPr>
          <p:cNvPr id="3" name="Text Placeholder 2">
            <a:extLst>
              <a:ext uri="{FF2B5EF4-FFF2-40B4-BE49-F238E27FC236}">
                <a16:creationId xmlns:a16="http://schemas.microsoft.com/office/drawing/2014/main" id="{E2042C58-94DC-7595-9F63-71B0D0478587}"/>
              </a:ext>
            </a:extLst>
          </p:cNvPr>
          <p:cNvSpPr>
            <a:spLocks noGrp="1"/>
          </p:cNvSpPr>
          <p:nvPr>
            <p:ph type="body" sz="quarter" idx="13"/>
          </p:nvPr>
        </p:nvSpPr>
        <p:spPr/>
        <p:txBody>
          <a:bodyPr/>
          <a:lstStyle/>
          <a:p>
            <a:pPr marL="342900" indent="-342900">
              <a:buAutoNum type="arabicPeriod"/>
            </a:pPr>
            <a:r>
              <a:rPr lang="en-GB" dirty="0"/>
              <a:t>Grounds 1 and 3 - Despite some ‘</a:t>
            </a:r>
            <a:r>
              <a:rPr lang="en-GB" i="1" dirty="0"/>
              <a:t>infelicitous wording</a:t>
            </a:r>
            <a:r>
              <a:rPr lang="en-GB" dirty="0"/>
              <a:t>’ when paraphrasing the </a:t>
            </a:r>
            <a:r>
              <a:rPr lang="en-GB" i="1" dirty="0"/>
              <a:t>Thorneycroft </a:t>
            </a:r>
            <a:r>
              <a:rPr lang="en-GB" dirty="0"/>
              <a:t>principles and when considering the evidence in respect of one charge, it was apparent that the panel had carefully considered the admissibility of Patient A’s evidence within the correct legal framework and appropriately tested it against all the other evidence. </a:t>
            </a:r>
          </a:p>
          <a:p>
            <a:pPr marL="342900" indent="-342900">
              <a:buAutoNum type="arabicPeriod"/>
            </a:pPr>
            <a:endParaRPr lang="en-GB" dirty="0"/>
          </a:p>
          <a:p>
            <a:pPr marL="342900" indent="-342900">
              <a:buAutoNum type="arabicPeriod"/>
            </a:pPr>
            <a:r>
              <a:rPr lang="en-GB" dirty="0"/>
              <a:t>Ground 2 - The panel’s approach to Patient A’s evidence was unimpeachable ‘[59] </a:t>
            </a:r>
            <a:r>
              <a:rPr lang="en-US" i="1" dirty="0"/>
              <a:t>it tested Patient A's evidence with the other evidence specific to each allegation, testing its inherent reliability, checking for inconsistencies and after considering all the other evidence before reaching its conclusion’.</a:t>
            </a:r>
          </a:p>
        </p:txBody>
      </p:sp>
      <p:sp>
        <p:nvSpPr>
          <p:cNvPr id="4" name="Text Placeholder 3">
            <a:extLst>
              <a:ext uri="{FF2B5EF4-FFF2-40B4-BE49-F238E27FC236}">
                <a16:creationId xmlns:a16="http://schemas.microsoft.com/office/drawing/2014/main" id="{6F271A3D-E988-F97A-5DBD-CF7AE29369CE}"/>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22266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C1FC-5AEF-C9F5-2F2E-D8203804F2C2}"/>
              </a:ext>
            </a:extLst>
          </p:cNvPr>
          <p:cNvSpPr>
            <a:spLocks noGrp="1"/>
          </p:cNvSpPr>
          <p:nvPr>
            <p:ph type="title"/>
          </p:nvPr>
        </p:nvSpPr>
        <p:spPr/>
        <p:txBody>
          <a:bodyPr/>
          <a:lstStyle/>
          <a:p>
            <a:r>
              <a:rPr lang="en-GB" dirty="0"/>
              <a:t>Appeal – Disposal</a:t>
            </a:r>
          </a:p>
        </p:txBody>
      </p:sp>
      <p:sp>
        <p:nvSpPr>
          <p:cNvPr id="3" name="Text Placeholder 2">
            <a:extLst>
              <a:ext uri="{FF2B5EF4-FFF2-40B4-BE49-F238E27FC236}">
                <a16:creationId xmlns:a16="http://schemas.microsoft.com/office/drawing/2014/main" id="{40F401E0-9B10-7E7B-5218-BCDCD36918F4}"/>
              </a:ext>
            </a:extLst>
          </p:cNvPr>
          <p:cNvSpPr>
            <a:spLocks noGrp="1"/>
          </p:cNvSpPr>
          <p:nvPr>
            <p:ph type="body" sz="quarter" idx="13"/>
          </p:nvPr>
        </p:nvSpPr>
        <p:spPr/>
        <p:txBody>
          <a:bodyPr/>
          <a:lstStyle/>
          <a:p>
            <a:r>
              <a:rPr lang="en-GB" dirty="0"/>
              <a:t>3. </a:t>
            </a:r>
            <a:r>
              <a:rPr lang="en-US" dirty="0"/>
              <a:t>Ground 4 – The ‘[66] </a:t>
            </a:r>
            <a:r>
              <a:rPr lang="en-US" i="1" dirty="0"/>
              <a:t>mere fact that the pages were contained in the bundle, as opposed to being kept separate until after the determination of the admissibility point, </a:t>
            </a:r>
            <a:r>
              <a:rPr lang="en-US" dirty="0"/>
              <a:t>[did] </a:t>
            </a:r>
            <a:r>
              <a:rPr lang="en-US" i="1" dirty="0"/>
              <a:t>not amount to a procedural error’ </a:t>
            </a:r>
            <a:r>
              <a:rPr lang="en-US" dirty="0"/>
              <a:t>particularly when the panel had to read the hearsay evidence and have regard to the other evidence in the case to consider its admissibility, something which involved ‘[64] </a:t>
            </a:r>
            <a:r>
              <a:rPr lang="en-US" i="1" dirty="0"/>
              <a:t>a consideration of its reliability and … any corroborative or circumstantial or other supporting evidence’</a:t>
            </a:r>
            <a:r>
              <a:rPr lang="en-US" dirty="0"/>
              <a:t>.</a:t>
            </a:r>
            <a:endParaRPr lang="en-US" i="1" dirty="0"/>
          </a:p>
          <a:p>
            <a:endParaRPr lang="en-GB" dirty="0"/>
          </a:p>
        </p:txBody>
      </p:sp>
      <p:sp>
        <p:nvSpPr>
          <p:cNvPr id="4" name="Text Placeholder 3">
            <a:extLst>
              <a:ext uri="{FF2B5EF4-FFF2-40B4-BE49-F238E27FC236}">
                <a16:creationId xmlns:a16="http://schemas.microsoft.com/office/drawing/2014/main" id="{BF93AB86-3220-8474-C160-389E237E7DF4}"/>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271855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28DD-6006-50C0-DD7A-9A59741DD7E6}"/>
              </a:ext>
            </a:extLst>
          </p:cNvPr>
          <p:cNvSpPr>
            <a:spLocks noGrp="1"/>
          </p:cNvSpPr>
          <p:nvPr>
            <p:ph type="title"/>
          </p:nvPr>
        </p:nvSpPr>
        <p:spPr>
          <a:xfrm>
            <a:off x="1969536" y="2565602"/>
            <a:ext cx="4193938" cy="795304"/>
          </a:xfrm>
        </p:spPr>
        <p:txBody>
          <a:bodyPr/>
          <a:lstStyle/>
          <a:p>
            <a:pPr algn="ctr"/>
            <a:r>
              <a:rPr lang="en-GB" sz="2800" dirty="0"/>
              <a:t>Thank you</a:t>
            </a:r>
            <a:br>
              <a:rPr lang="en-GB" dirty="0"/>
            </a:br>
            <a:br>
              <a:rPr lang="en-GB" dirty="0"/>
            </a:br>
            <a:r>
              <a:rPr lang="en-GB" sz="1400" dirty="0"/>
              <a:t>Contact details: Matthew.Cassells@nmc-uk.org</a:t>
            </a:r>
            <a:endParaRPr lang="en-GB" dirty="0"/>
          </a:p>
        </p:txBody>
      </p:sp>
    </p:spTree>
    <p:extLst>
      <p:ext uri="{BB962C8B-B14F-4D97-AF65-F5344CB8AC3E}">
        <p14:creationId xmlns:p14="http://schemas.microsoft.com/office/powerpoint/2010/main" val="54203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ontent Placeholder 1"/>
          <p:cNvSpPr txBox="1">
            <a:spLocks noGrp="1"/>
          </p:cNvSpPr>
          <p:nvPr>
            <p:ph type="body" idx="1"/>
          </p:nvPr>
        </p:nvSpPr>
        <p:spPr>
          <a:xfrm>
            <a:off x="514131" y="1094639"/>
            <a:ext cx="7803903" cy="3933979"/>
          </a:xfrm>
          <a:prstGeom prst="rect">
            <a:avLst/>
          </a:prstGeom>
        </p:spPr>
        <p:txBody>
          <a:bodyPr/>
          <a:lstStyle/>
          <a:p>
            <a:pPr marL="0" indent="0" algn="ctr">
              <a:lnSpc>
                <a:spcPct val="150000"/>
              </a:lnSpc>
              <a:buSzTx/>
              <a:buNone/>
              <a:defRPr sz="1800" i="1">
                <a:solidFill>
                  <a:srgbClr val="121212"/>
                </a:solidFill>
              </a:defRPr>
            </a:pPr>
            <a:r>
              <a:t>“</a:t>
            </a:r>
            <a:r>
              <a:rPr b="1"/>
              <a:t>We’ve got some officers who we sacked, but other legal bodies, who have a power to reinstate them, did. So I’ve got officers who we determined shouldn’t be police officers and yet I have to keep them. It sounds bizarre – I’m the Commissioner, yet I can’t decide who my own workforce is.”   </a:t>
            </a:r>
          </a:p>
          <a:p>
            <a:pPr marL="0" indent="0">
              <a:lnSpc>
                <a:spcPct val="150000"/>
              </a:lnSpc>
              <a:buSzTx/>
              <a:buNone/>
              <a:defRPr sz="1800" i="1">
                <a:solidFill>
                  <a:srgbClr val="121212"/>
                </a:solidFill>
              </a:defRPr>
            </a:pPr>
            <a:endParaRPr b="1"/>
          </a:p>
          <a:p>
            <a:pPr marL="0" indent="0" algn="ctr">
              <a:lnSpc>
                <a:spcPct val="150000"/>
              </a:lnSpc>
              <a:buSzTx/>
              <a:buNone/>
              <a:defRPr sz="1800">
                <a:solidFill>
                  <a:srgbClr val="121212"/>
                </a:solidFill>
              </a:defRPr>
            </a:pPr>
            <a:r>
              <a:t>Commissioner of Police Mark Rowley Guardian, 12</a:t>
            </a:r>
            <a:r>
              <a:rPr baseline="30000"/>
              <a:t>th</a:t>
            </a:r>
            <a:r>
              <a:t> Jan 2023</a:t>
            </a:r>
          </a:p>
        </p:txBody>
      </p:sp>
      <p:sp>
        <p:nvSpPr>
          <p:cNvPr id="98" name="Slide Number Placeholder 2"/>
          <p:cNvSpPr txBox="1">
            <a:spLocks noGrp="1"/>
          </p:cNvSpPr>
          <p:nvPr>
            <p:ph type="sldNum" sz="quarter" idx="2"/>
          </p:nvPr>
        </p:nvSpPr>
        <p:spPr>
          <a:xfrm>
            <a:off x="559111" y="6414015"/>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a:xfrm>
            <a:off x="697781" y="2769501"/>
            <a:ext cx="6858000" cy="775597"/>
          </a:xfrm>
        </p:spPr>
        <p:txBody>
          <a:bodyPr/>
          <a:lstStyle/>
          <a:p>
            <a:r>
              <a:rPr lang="en-GB" dirty="0">
                <a:latin typeface="Arial"/>
                <a:cs typeface="Arial"/>
              </a:rPr>
              <a:t>Reform of regulation of health and care professionals</a:t>
            </a:r>
          </a:p>
        </p:txBody>
      </p:sp>
      <p:sp>
        <p:nvSpPr>
          <p:cNvPr id="5" name="Subtitle 4">
            <a:extLst>
              <a:ext uri="{FF2B5EF4-FFF2-40B4-BE49-F238E27FC236}">
                <a16:creationId xmlns:a16="http://schemas.microsoft.com/office/drawing/2014/main" id="{F9E4C3DD-0C15-4059-95FA-4122D45E2BAB}"/>
              </a:ext>
            </a:extLst>
          </p:cNvPr>
          <p:cNvSpPr>
            <a:spLocks noGrp="1"/>
          </p:cNvSpPr>
          <p:nvPr>
            <p:ph type="subTitle" idx="1"/>
          </p:nvPr>
        </p:nvSpPr>
        <p:spPr>
          <a:xfrm>
            <a:off x="697781" y="3974415"/>
            <a:ext cx="6858000" cy="822533"/>
          </a:xfrm>
        </p:spPr>
        <p:txBody>
          <a:bodyPr/>
          <a:lstStyle/>
          <a:p>
            <a:r>
              <a:rPr lang="en-GB" dirty="0"/>
              <a:t>Summary of key proposals</a:t>
            </a:r>
          </a:p>
          <a:p>
            <a:endParaRPr lang="en-GB" dirty="0"/>
          </a:p>
          <a:p>
            <a:r>
              <a:rPr lang="en-GB" sz="1050" dirty="0"/>
              <a:t>Sean Marchesi-Denham – Deputy Branch Head, </a:t>
            </a:r>
            <a:r>
              <a:rPr lang="en-GB" sz="1050"/>
              <a:t>Professional Regulation, DHSC</a:t>
            </a:r>
          </a:p>
        </p:txBody>
      </p:sp>
      <p:sp>
        <p:nvSpPr>
          <p:cNvPr id="6" name="Text Placeholder 5">
            <a:extLst>
              <a:ext uri="{FF2B5EF4-FFF2-40B4-BE49-F238E27FC236}">
                <a16:creationId xmlns:a16="http://schemas.microsoft.com/office/drawing/2014/main" id="{CB69CF3D-3ED7-4E40-8980-547EF27F078A}"/>
              </a:ext>
            </a:extLst>
          </p:cNvPr>
          <p:cNvSpPr>
            <a:spLocks noGrp="1"/>
          </p:cNvSpPr>
          <p:nvPr>
            <p:ph type="body" sz="quarter" idx="13"/>
          </p:nvPr>
        </p:nvSpPr>
        <p:spPr>
          <a:xfrm>
            <a:off x="697780" y="5110775"/>
            <a:ext cx="3043238" cy="214674"/>
          </a:xfrm>
        </p:spPr>
        <p:txBody>
          <a:bodyPr/>
          <a:lstStyle/>
          <a:p>
            <a:r>
              <a:rPr lang="en-GB" dirty="0"/>
              <a:t>November 2022</a:t>
            </a:r>
          </a:p>
        </p:txBody>
      </p:sp>
    </p:spTree>
    <p:extLst>
      <p:ext uri="{BB962C8B-B14F-4D97-AF65-F5344CB8AC3E}">
        <p14:creationId xmlns:p14="http://schemas.microsoft.com/office/powerpoint/2010/main" val="3176832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07BE-98AD-49E6-A8AD-C818B0476317}"/>
              </a:ext>
            </a:extLst>
          </p:cNvPr>
          <p:cNvSpPr>
            <a:spLocks noGrp="1"/>
          </p:cNvSpPr>
          <p:nvPr>
            <p:ph type="title"/>
          </p:nvPr>
        </p:nvSpPr>
        <p:spPr/>
        <p:txBody>
          <a:bodyPr>
            <a:normAutofit/>
          </a:bodyPr>
          <a:lstStyle/>
          <a:p>
            <a:r>
              <a:rPr lang="en-GB"/>
              <a:t>Reform of regulation of health and care professionals</a:t>
            </a:r>
          </a:p>
        </p:txBody>
      </p:sp>
      <p:sp>
        <p:nvSpPr>
          <p:cNvPr id="3" name="Content Placeholder 2">
            <a:extLst>
              <a:ext uri="{FF2B5EF4-FFF2-40B4-BE49-F238E27FC236}">
                <a16:creationId xmlns:a16="http://schemas.microsoft.com/office/drawing/2014/main" id="{7DB6DEF4-0ACD-4F71-95AC-3DC2800E73FD}"/>
              </a:ext>
            </a:extLst>
          </p:cNvPr>
          <p:cNvSpPr>
            <a:spLocks noGrp="1"/>
          </p:cNvSpPr>
          <p:nvPr>
            <p:ph idx="1"/>
          </p:nvPr>
        </p:nvSpPr>
        <p:spPr>
          <a:xfrm>
            <a:off x="270000" y="1646304"/>
            <a:ext cx="8584622" cy="3734455"/>
          </a:xfrm>
        </p:spPr>
        <p:txBody>
          <a:bodyPr>
            <a:normAutofit fontScale="92500" lnSpcReduction="20000"/>
          </a:bodyPr>
          <a:lstStyle/>
          <a:p>
            <a:pPr eaLnBrk="0" fontAlgn="base" hangingPunct="0">
              <a:lnSpc>
                <a:spcPct val="100000"/>
              </a:lnSpc>
              <a:spcBef>
                <a:spcPct val="0"/>
              </a:spcBef>
              <a:spcAft>
                <a:spcPct val="0"/>
              </a:spcAft>
            </a:pPr>
            <a:r>
              <a:rPr lang="en-GB" sz="1350"/>
              <a:t>What is professional regulation?</a:t>
            </a:r>
          </a:p>
          <a:p>
            <a:pPr eaLnBrk="0" fontAlgn="base" hangingPunct="0">
              <a:lnSpc>
                <a:spcPct val="100000"/>
              </a:lnSpc>
              <a:spcBef>
                <a:spcPct val="0"/>
              </a:spcBef>
              <a:spcAft>
                <a:spcPct val="0"/>
              </a:spcAft>
            </a:pPr>
            <a:endParaRPr lang="en-GB" sz="1350"/>
          </a:p>
          <a:p>
            <a:pPr eaLnBrk="0" fontAlgn="base" hangingPunct="0">
              <a:lnSpc>
                <a:spcPct val="100000"/>
              </a:lnSpc>
              <a:spcBef>
                <a:spcPct val="0"/>
              </a:spcBef>
              <a:spcAft>
                <a:spcPct val="0"/>
              </a:spcAft>
            </a:pPr>
            <a:r>
              <a:rPr lang="en-GB" sz="1350" b="0"/>
              <a:t>Professional regulation is in place to protect the public from the risks of poor practice by health and care professionals by ensuring professionals work to minimum standards of care for safe and effective practice.</a:t>
            </a:r>
          </a:p>
          <a:p>
            <a:pPr eaLnBrk="0" fontAlgn="base" hangingPunct="0">
              <a:lnSpc>
                <a:spcPct val="100000"/>
              </a:lnSpc>
              <a:spcBef>
                <a:spcPct val="0"/>
              </a:spcBef>
              <a:spcAft>
                <a:spcPct val="0"/>
              </a:spcAft>
            </a:pPr>
            <a:endParaRPr lang="en-GB" sz="1350">
              <a:cs typeface="Arial"/>
            </a:endParaRPr>
          </a:p>
          <a:p>
            <a:pPr eaLnBrk="0" fontAlgn="base" hangingPunct="0">
              <a:lnSpc>
                <a:spcPct val="100000"/>
              </a:lnSpc>
              <a:spcBef>
                <a:spcPct val="0"/>
              </a:spcBef>
              <a:spcAft>
                <a:spcPct val="0"/>
              </a:spcAft>
            </a:pPr>
            <a:endParaRPr lang="en-GB" sz="1350">
              <a:cs typeface="Arial"/>
            </a:endParaRPr>
          </a:p>
          <a:p>
            <a:pPr eaLnBrk="0" fontAlgn="base" hangingPunct="0">
              <a:lnSpc>
                <a:spcPct val="100000"/>
              </a:lnSpc>
              <a:spcBef>
                <a:spcPct val="0"/>
              </a:spcBef>
              <a:spcAft>
                <a:spcPct val="0"/>
              </a:spcAft>
            </a:pPr>
            <a:r>
              <a:rPr lang="en-GB" sz="1350">
                <a:cs typeface="Arial"/>
              </a:rPr>
              <a:t>Aim of reform programme</a:t>
            </a:r>
          </a:p>
          <a:p>
            <a:pPr eaLnBrk="0" fontAlgn="base" hangingPunct="0">
              <a:lnSpc>
                <a:spcPct val="100000"/>
              </a:lnSpc>
              <a:spcBef>
                <a:spcPct val="0"/>
              </a:spcBef>
              <a:spcAft>
                <a:spcPct val="0"/>
              </a:spcAft>
            </a:pPr>
            <a:endParaRPr lang="en-GB" sz="135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lang="en-GB" sz="1350" b="0">
                <a:cs typeface="Arial"/>
              </a:rPr>
              <a:t>To deliver modern and efficient fitness to practise processes, better supported healthcare professionals, and more responsive and accountable regulation. </a:t>
            </a:r>
            <a:endParaRPr lang="en-GB" sz="1350" b="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endParaRPr lang="en-GB" sz="1350" b="0">
              <a:latin typeface="Arial" panose="020B0604020202020204" pitchFamily="34" charset="0"/>
              <a:cs typeface="Arial" panose="020B0604020202020204" pitchFamily="34" charset="0"/>
            </a:endParaRPr>
          </a:p>
          <a:p>
            <a:pPr lvl="0" eaLnBrk="0" fontAlgn="base" hangingPunct="0">
              <a:lnSpc>
                <a:spcPct val="100000"/>
              </a:lnSpc>
              <a:spcBef>
                <a:spcPct val="0"/>
              </a:spcBef>
              <a:spcAft>
                <a:spcPct val="0"/>
              </a:spcAft>
            </a:pPr>
            <a:r>
              <a:rPr lang="en-GB" altLang="en-US" sz="1350">
                <a:cs typeface="Arial"/>
              </a:rPr>
              <a:t>O</a:t>
            </a:r>
            <a:r>
              <a:rPr lang="en-GB" altLang="en-US" sz="1350">
                <a:ea typeface="Calibri" panose="020F0502020204030204" pitchFamily="34" charset="0"/>
                <a:cs typeface="Arial"/>
              </a:rPr>
              <a:t>verarching principles</a:t>
            </a:r>
            <a:r>
              <a:rPr lang="en-GB" altLang="en-US" sz="1350" bmk="">
                <a:ea typeface="Calibri" panose="020F0502020204030204" pitchFamily="34" charset="0"/>
                <a:cs typeface="Arial"/>
              </a:rPr>
              <a:t>:</a:t>
            </a:r>
            <a:endParaRPr lang="en-GB" altLang="en-US" sz="1350">
              <a:ea typeface="Calibri" panose="020F0502020204030204" pitchFamily="34" charset="0"/>
              <a:cs typeface="Arial"/>
            </a:endParaRPr>
          </a:p>
          <a:p>
            <a:pPr marL="559594" lvl="4" indent="-214313">
              <a:lnSpc>
                <a:spcPct val="150000"/>
              </a:lnSpc>
              <a:spcBef>
                <a:spcPct val="0"/>
              </a:spcBef>
              <a:buFont typeface="Courier New" panose="02070309020205020404" pitchFamily="49" charset="0"/>
              <a:buChar char="o"/>
            </a:pPr>
            <a:r>
              <a:rPr lang="en-GB" altLang="en-US" sz="1350" bmk="">
                <a:cs typeface="Arial"/>
              </a:rPr>
              <a:t>public safety is the purpose of professional regulation</a:t>
            </a:r>
            <a:endParaRPr lang="en-GB" altLang="en-US" sz="1350">
              <a:cs typeface="Arial"/>
            </a:endParaRPr>
          </a:p>
          <a:p>
            <a:pPr marL="559594" lvl="4" indent="-214313">
              <a:lnSpc>
                <a:spcPct val="150000"/>
              </a:lnSpc>
              <a:spcBef>
                <a:spcPct val="0"/>
              </a:spcBef>
              <a:buFont typeface="Courier New" panose="02070309020205020404" pitchFamily="49" charset="0"/>
              <a:buChar char="o"/>
            </a:pPr>
            <a:r>
              <a:rPr lang="en-GB" altLang="en-US" sz="1350" bmk="">
                <a:cs typeface="Arial"/>
              </a:rPr>
              <a:t>registrants’ rights must be protected </a:t>
            </a:r>
            <a:endParaRPr lang="en-GB" altLang="en-US" sz="1350">
              <a:latin typeface="Arial" panose="020B0604020202020204" pitchFamily="34" charset="0"/>
              <a:cs typeface="Arial" panose="020B0604020202020204" pitchFamily="34" charset="0"/>
            </a:endParaRPr>
          </a:p>
          <a:p>
            <a:pPr marL="559594" lvl="4" indent="-214313">
              <a:lnSpc>
                <a:spcPct val="150000"/>
              </a:lnSpc>
              <a:spcBef>
                <a:spcPct val="0"/>
              </a:spcBef>
              <a:buFont typeface="Courier New" panose="02070309020205020404" pitchFamily="49" charset="0"/>
              <a:buChar char="o"/>
            </a:pPr>
            <a:r>
              <a:rPr lang="en-GB" altLang="en-US" sz="1350" bmk="">
                <a:cs typeface="Arial"/>
              </a:rPr>
              <a:t>the legislative framework should set out regulators’ high-level duties and powers, and the outcomes they should deliver, but leave regulators to determine how those duties and powers are fulfilled</a:t>
            </a:r>
            <a:endParaRPr lang="en-GB" altLang="en-US" sz="1350">
              <a:cs typeface="Arial"/>
            </a:endParaRPr>
          </a:p>
          <a:p>
            <a:pPr marL="559594" lvl="4" indent="-214313">
              <a:lnSpc>
                <a:spcPct val="150000"/>
              </a:lnSpc>
              <a:spcBef>
                <a:spcPct val="0"/>
              </a:spcBef>
              <a:buFont typeface="Courier New" panose="02070309020205020404" pitchFamily="49" charset="0"/>
              <a:buChar char="o"/>
            </a:pPr>
            <a:r>
              <a:rPr lang="en-GB" altLang="en-US" sz="1350" bmk="">
                <a:cs typeface="Arial"/>
              </a:rPr>
              <a:t>regulators should have broadly equivalent powers</a:t>
            </a:r>
            <a:endParaRPr lang="en-GB" altLang="en-US" sz="1350">
              <a:cs typeface="Arial"/>
            </a:endParaRPr>
          </a:p>
          <a:p>
            <a:pPr marL="559594" lvl="4" indent="-214313">
              <a:lnSpc>
                <a:spcPct val="150000"/>
              </a:lnSpc>
              <a:spcBef>
                <a:spcPct val="0"/>
              </a:spcBef>
              <a:buFont typeface="Courier New" panose="02070309020205020404" pitchFamily="49" charset="0"/>
              <a:buChar char="o"/>
            </a:pPr>
            <a:r>
              <a:rPr lang="en-GB" altLang="en-US" sz="1350" bmk="">
                <a:cs typeface="Arial"/>
              </a:rPr>
              <a:t>regulators should have greater autonomy to set out their own operating processes and procedures</a:t>
            </a:r>
            <a:endParaRPr lang="en-GB" altLang="en-US" sz="1350">
              <a:cs typeface="Arial"/>
            </a:endParaRPr>
          </a:p>
          <a:p>
            <a:pPr marL="559594" lvl="4" indent="-214313">
              <a:lnSpc>
                <a:spcPct val="150000"/>
              </a:lnSpc>
              <a:spcBef>
                <a:spcPct val="0"/>
              </a:spcBef>
              <a:buFont typeface="Courier New" panose="02070309020205020404" pitchFamily="49" charset="0"/>
              <a:buChar char="o"/>
            </a:pPr>
            <a:r>
              <a:rPr lang="en-GB" altLang="en-US" sz="1350" bmk="">
                <a:cs typeface="Arial"/>
              </a:rPr>
              <a:t>overly prescriptive legislation should be repealed or revoked</a:t>
            </a:r>
          </a:p>
          <a:p>
            <a:endParaRPr lang="en-GB"/>
          </a:p>
        </p:txBody>
      </p:sp>
    </p:spTree>
    <p:extLst>
      <p:ext uri="{BB962C8B-B14F-4D97-AF65-F5344CB8AC3E}">
        <p14:creationId xmlns:p14="http://schemas.microsoft.com/office/powerpoint/2010/main" val="2083835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Lst>
          </p:cNvPr>
          <p:cNvSpPr>
            <a:spLocks noGrp="1"/>
          </p:cNvSpPr>
          <p:nvPr>
            <p:ph type="title"/>
          </p:nvPr>
        </p:nvSpPr>
        <p:spPr>
          <a:xfrm>
            <a:off x="270001" y="1127250"/>
            <a:ext cx="8584622" cy="395872"/>
          </a:xfrm>
        </p:spPr>
        <p:txBody>
          <a:bodyPr>
            <a:normAutofit fontScale="90000"/>
          </a:bodyPr>
          <a:lstStyle/>
          <a:p>
            <a:r>
              <a:rPr lang="en-GB">
                <a:cs typeface="Arial"/>
              </a:rPr>
              <a:t>General Approach</a:t>
            </a:r>
            <a:endParaRPr lang="en-GB"/>
          </a:p>
        </p:txBody>
      </p:sp>
      <p:sp>
        <p:nvSpPr>
          <p:cNvPr id="7" name="Content Placeholder 6">
            <a:extLst>
              <a:ext uri="{FF2B5EF4-FFF2-40B4-BE49-F238E27FC236}">
                <a16:creationId xmlns:a16="http://schemas.microsoft.com/office/drawing/2014/main" id="{B45199DD-EC17-4660-B97D-D0A24B0C8A59}"/>
              </a:ext>
            </a:extLst>
          </p:cNvPr>
          <p:cNvSpPr>
            <a:spLocks noGrp="1"/>
          </p:cNvSpPr>
          <p:nvPr>
            <p:ph idx="1"/>
          </p:nvPr>
        </p:nvSpPr>
        <p:spPr>
          <a:xfrm>
            <a:off x="279689" y="1616292"/>
            <a:ext cx="8584622" cy="3289177"/>
          </a:xfrm>
        </p:spPr>
        <p:txBody>
          <a:bodyPr vert="horz" lIns="68580" tIns="34290" rIns="68580" bIns="34290" rtlCol="0" anchor="t">
            <a:noAutofit/>
          </a:bodyPr>
          <a:lstStyle/>
          <a:p>
            <a:pPr marL="214313" indent="-214313">
              <a:lnSpc>
                <a:spcPct val="100000"/>
              </a:lnSpc>
              <a:spcBef>
                <a:spcPct val="0"/>
              </a:spcBef>
              <a:spcAft>
                <a:spcPct val="0"/>
              </a:spcAft>
              <a:buFont typeface="Arial" panose="020B0604020202020204" pitchFamily="34" charset="0"/>
              <a:buChar char="•"/>
            </a:pPr>
            <a:r>
              <a:rPr lang="en-GB" sz="1350" b="0">
                <a:latin typeface="Arial"/>
                <a:cs typeface="Arial"/>
              </a:rPr>
              <a:t>Programme to modernise the professional regulation framework for health and care professionals through a series of secondary legislation (Section 60) Orders.</a:t>
            </a:r>
          </a:p>
          <a:p>
            <a:pPr marL="214313" indent="-214313">
              <a:lnSpc>
                <a:spcPct val="100000"/>
              </a:lnSpc>
              <a:spcBef>
                <a:spcPct val="0"/>
              </a:spcBef>
              <a:spcAft>
                <a:spcPct val="0"/>
              </a:spcAft>
              <a:buFont typeface="Arial" panose="020B0604020202020204" pitchFamily="34" charset="0"/>
              <a:buChar char="•"/>
            </a:pPr>
            <a:endParaRPr lang="en-GB" sz="1350" b="0">
              <a:latin typeface="Arial"/>
              <a:cs typeface="Arial"/>
            </a:endParaRPr>
          </a:p>
          <a:p>
            <a:pPr marL="214313" indent="-214313">
              <a:lnSpc>
                <a:spcPct val="100000"/>
              </a:lnSpc>
              <a:spcBef>
                <a:spcPct val="0"/>
              </a:spcBef>
              <a:spcAft>
                <a:spcPct val="0"/>
              </a:spcAft>
              <a:buFont typeface="Arial" panose="020B0604020202020204" pitchFamily="34" charset="0"/>
              <a:buChar char="•"/>
            </a:pPr>
            <a:r>
              <a:rPr lang="en-GB" sz="1350" b="0">
                <a:latin typeface="Arial"/>
                <a:cs typeface="Arial"/>
              </a:rPr>
              <a:t>The programme takes in to account the reforms recommended by the Law Commission which aimed to consolidate and simplify the existing legal framework and introduce greater consistency across the regulatory bodies.  There are also a number of reports that have been published in recent years which have had a bearing on our proposals, such as the Francis and Paterson inquiries and the Williams, </a:t>
            </a:r>
            <a:r>
              <a:rPr lang="en-GB" sz="1350" b="0" err="1">
                <a:latin typeface="Arial"/>
                <a:cs typeface="Arial"/>
              </a:rPr>
              <a:t>Kirkup</a:t>
            </a:r>
            <a:r>
              <a:rPr lang="en-GB" sz="1350" b="0">
                <a:latin typeface="Arial"/>
                <a:cs typeface="Arial"/>
              </a:rPr>
              <a:t> and </a:t>
            </a:r>
            <a:r>
              <a:rPr lang="en-GB" sz="1350" b="0" err="1">
                <a:latin typeface="Arial"/>
                <a:cs typeface="Arial"/>
              </a:rPr>
              <a:t>Cumberlege</a:t>
            </a:r>
            <a:r>
              <a:rPr lang="en-GB" sz="1350" b="0">
                <a:latin typeface="Arial"/>
                <a:cs typeface="Arial"/>
              </a:rPr>
              <a:t> reviews. </a:t>
            </a:r>
          </a:p>
          <a:p>
            <a:pPr marL="214313" indent="-214313">
              <a:lnSpc>
                <a:spcPct val="100000"/>
              </a:lnSpc>
              <a:spcBef>
                <a:spcPct val="0"/>
              </a:spcBef>
              <a:spcAft>
                <a:spcPct val="0"/>
              </a:spcAft>
              <a:buFont typeface="Arial" panose="020B0604020202020204" pitchFamily="34" charset="0"/>
              <a:buChar char="•"/>
            </a:pPr>
            <a:endParaRPr lang="en-GB" sz="1350" b="0">
              <a:latin typeface="Arial"/>
              <a:cs typeface="Arial"/>
            </a:endParaRPr>
          </a:p>
          <a:p>
            <a:pPr marL="214313" indent="-214313">
              <a:lnSpc>
                <a:spcPct val="100000"/>
              </a:lnSpc>
              <a:spcBef>
                <a:spcPct val="0"/>
              </a:spcBef>
              <a:spcAft>
                <a:spcPct val="0"/>
              </a:spcAft>
              <a:buFont typeface="Arial" panose="020B0604020202020204" pitchFamily="34" charset="0"/>
              <a:buChar char="•"/>
            </a:pPr>
            <a:r>
              <a:rPr lang="en-GB" sz="1350" b="0">
                <a:latin typeface="Arial"/>
                <a:cs typeface="Arial"/>
              </a:rPr>
              <a:t>We will start with legislation for the GMC, which will bring Anaesthesia Associates and Physician Associates into regulation under the new reforms. </a:t>
            </a:r>
          </a:p>
          <a:p>
            <a:pPr marL="214313" indent="-214313">
              <a:lnSpc>
                <a:spcPct val="100000"/>
              </a:lnSpc>
              <a:spcBef>
                <a:spcPct val="0"/>
              </a:spcBef>
              <a:spcAft>
                <a:spcPct val="0"/>
              </a:spcAft>
              <a:buFont typeface="Arial" panose="020B0604020202020204" pitchFamily="34" charset="0"/>
              <a:buChar char="•"/>
            </a:pPr>
            <a:endParaRPr lang="en-GB" sz="1350" b="0">
              <a:latin typeface="Arial"/>
              <a:cs typeface="Arial"/>
            </a:endParaRPr>
          </a:p>
          <a:p>
            <a:pPr marL="214313" indent="-214313">
              <a:lnSpc>
                <a:spcPct val="100000"/>
              </a:lnSpc>
              <a:spcBef>
                <a:spcPct val="0"/>
              </a:spcBef>
              <a:spcAft>
                <a:spcPct val="0"/>
              </a:spcAft>
              <a:buFont typeface="Arial" panose="020B0604020202020204" pitchFamily="34" charset="0"/>
              <a:buChar char="•"/>
            </a:pPr>
            <a:r>
              <a:rPr lang="en-GB" sz="1350" b="0">
                <a:latin typeface="Arial"/>
                <a:cs typeface="Arial"/>
              </a:rPr>
              <a:t>This will be followed by further legislative changes to extend these power to medical practitioners and to the other regulators.</a:t>
            </a:r>
            <a:endParaRPr lang="en-GB" altLang="en-US" sz="1050" b="0" bmk="">
              <a:latin typeface="Arial" panose="020B0604020202020204" pitchFamily="34" charset="0"/>
              <a:cs typeface="Arial" panose="020B0604020202020204" pitchFamily="34" charset="0"/>
            </a:endParaRPr>
          </a:p>
          <a:p>
            <a:pPr lvl="0" eaLnBrk="0" fontAlgn="base" hangingPunct="0">
              <a:lnSpc>
                <a:spcPct val="100000"/>
              </a:lnSpc>
              <a:spcBef>
                <a:spcPct val="0"/>
              </a:spcBef>
              <a:spcAft>
                <a:spcPct val="0"/>
              </a:spcAft>
            </a:pPr>
            <a:endParaRPr lang="en-GB" altLang="en-US" sz="1050" b="0"/>
          </a:p>
          <a:p>
            <a:endParaRPr lang="en-GB"/>
          </a:p>
        </p:txBody>
      </p:sp>
      <p:sp>
        <p:nvSpPr>
          <p:cNvPr id="8" name="Footer Placeholder 7">
            <a:extLst>
              <a:ext uri="{FF2B5EF4-FFF2-40B4-BE49-F238E27FC236}">
                <a16:creationId xmlns:a16="http://schemas.microsoft.com/office/drawing/2014/main" id="{3CDAA838-DA5F-4216-A93E-E781FF9618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166DD0-478C-4C64-8462-32AC94011F3A}"/>
              </a:ext>
            </a:extLst>
          </p:cNvPr>
          <p:cNvSpPr>
            <a:spLocks noGrp="1"/>
          </p:cNvSpPr>
          <p:nvPr>
            <p:ph type="sldNum" sz="quarter" idx="12"/>
          </p:nvPr>
        </p:nvSpPr>
        <p:spPr/>
        <p:txBody>
          <a:bodyPr/>
          <a:lstStyle/>
          <a:p>
            <a:fld id="{06A44ADC-FBC0-4698-B0EC-1AD4A4060383}" type="slidenum">
              <a:rPr lang="en-GB" smtClean="0"/>
              <a:t>72</a:t>
            </a:fld>
            <a:endParaRPr lang="en-GB"/>
          </a:p>
        </p:txBody>
      </p:sp>
    </p:spTree>
    <p:extLst>
      <p:ext uri="{BB962C8B-B14F-4D97-AF65-F5344CB8AC3E}">
        <p14:creationId xmlns:p14="http://schemas.microsoft.com/office/powerpoint/2010/main" val="1293256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Lst>
          </p:cNvPr>
          <p:cNvSpPr>
            <a:spLocks noGrp="1"/>
          </p:cNvSpPr>
          <p:nvPr>
            <p:ph type="title"/>
          </p:nvPr>
        </p:nvSpPr>
        <p:spPr>
          <a:xfrm>
            <a:off x="279689" y="1004267"/>
            <a:ext cx="8584622" cy="371351"/>
          </a:xfrm>
        </p:spPr>
        <p:txBody>
          <a:bodyPr>
            <a:normAutofit fontScale="90000"/>
          </a:bodyPr>
          <a:lstStyle/>
          <a:p>
            <a:r>
              <a:rPr lang="en-GB" sz="2100">
                <a:latin typeface="+mn-lt"/>
              </a:rPr>
              <a:t>The four key areas of reform</a:t>
            </a:r>
          </a:p>
        </p:txBody>
      </p:sp>
      <p:sp>
        <p:nvSpPr>
          <p:cNvPr id="8" name="Footer Placeholder 7">
            <a:extLst>
              <a:ext uri="{FF2B5EF4-FFF2-40B4-BE49-F238E27FC236}">
                <a16:creationId xmlns:a16="http://schemas.microsoft.com/office/drawing/2014/main" id="{3CDAA838-DA5F-4216-A93E-E781FF9618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166DD0-478C-4C64-8462-32AC94011F3A}"/>
              </a:ext>
            </a:extLst>
          </p:cNvPr>
          <p:cNvSpPr>
            <a:spLocks noGrp="1"/>
          </p:cNvSpPr>
          <p:nvPr>
            <p:ph type="sldNum" sz="quarter" idx="12"/>
          </p:nvPr>
        </p:nvSpPr>
        <p:spPr/>
        <p:txBody>
          <a:bodyPr/>
          <a:lstStyle/>
          <a:p>
            <a:fld id="{06A44ADC-FBC0-4698-B0EC-1AD4A4060383}" type="slidenum">
              <a:rPr lang="en-GB" smtClean="0"/>
              <a:t>73</a:t>
            </a:fld>
            <a:endParaRPr lang="en-GB"/>
          </a:p>
        </p:txBody>
      </p:sp>
      <p:sp>
        <p:nvSpPr>
          <p:cNvPr id="12" name="TextBox 11">
            <a:extLst>
              <a:ext uri="{FF2B5EF4-FFF2-40B4-BE49-F238E27FC236}">
                <a16:creationId xmlns:a16="http://schemas.microsoft.com/office/drawing/2014/main" id="{0BCBAAC5-CBCD-4985-B301-03765AB8E634}"/>
              </a:ext>
            </a:extLst>
          </p:cNvPr>
          <p:cNvSpPr txBox="1"/>
          <p:nvPr/>
        </p:nvSpPr>
        <p:spPr>
          <a:xfrm>
            <a:off x="279688" y="1708127"/>
            <a:ext cx="8336132" cy="3139321"/>
          </a:xfrm>
          <a:prstGeom prst="rect">
            <a:avLst/>
          </a:prstGeom>
          <a:noFill/>
        </p:spPr>
        <p:txBody>
          <a:bodyPr wrap="square" lIns="68580" tIns="34290" rIns="68580" bIns="34290" rtlCol="0" anchor="t">
            <a:spAutoFit/>
          </a:bodyPr>
          <a:lstStyle/>
          <a:p>
            <a:r>
              <a:rPr lang="en-GB" sz="1350" b="1" dirty="0"/>
              <a:t>1.  Governance</a:t>
            </a:r>
            <a:r>
              <a:rPr lang="en-GB" sz="1350" dirty="0"/>
              <a:t> </a:t>
            </a:r>
            <a:r>
              <a:rPr lang="en-GB" sz="1350" b="1" dirty="0"/>
              <a:t>and Operating Framework </a:t>
            </a:r>
          </a:p>
          <a:p>
            <a:pPr marL="557213" lvl="1" indent="-214313">
              <a:buFont typeface="Courier New" panose="02070309020205020404" pitchFamily="49" charset="0"/>
              <a:buChar char="o"/>
            </a:pPr>
            <a:r>
              <a:rPr lang="en-GB" sz="1350" dirty="0"/>
              <a:t>Regulators will have greater freedom to make changes to their operational procedures through rules</a:t>
            </a:r>
          </a:p>
          <a:p>
            <a:pPr marL="557213" lvl="1" indent="-214313">
              <a:buFont typeface="Courier New" panose="02070309020205020404" pitchFamily="49" charset="0"/>
              <a:buChar char="o"/>
            </a:pPr>
            <a:r>
              <a:rPr lang="en-GB" sz="1350" dirty="0"/>
              <a:t>This greater autonomy will be balanced with strengthened governance arrangements to ensure appropriate oversight and accountability.</a:t>
            </a:r>
          </a:p>
          <a:p>
            <a:pPr marL="214313" indent="-214313">
              <a:buFont typeface="Arial" panose="020B0604020202020204" pitchFamily="34" charset="0"/>
              <a:buChar char="•"/>
            </a:pPr>
            <a:endParaRPr lang="en-GB" sz="1350" dirty="0"/>
          </a:p>
          <a:p>
            <a:r>
              <a:rPr lang="en-GB" sz="1350" b="1" dirty="0"/>
              <a:t>2.  Education and Training</a:t>
            </a:r>
            <a:endParaRPr lang="en-GB" sz="1350" dirty="0"/>
          </a:p>
          <a:p>
            <a:pPr marL="557213" lvl="1" indent="-214313">
              <a:buFont typeface="Courier New" panose="02070309020205020404" pitchFamily="49" charset="0"/>
              <a:buChar char="o"/>
            </a:pPr>
            <a:r>
              <a:rPr lang="en-GB" sz="1350" dirty="0"/>
              <a:t>Regulators will be provided with flexible powers to carry out their education and training function effectively and efficiently, and to rapidly adapt their processes to reflect future workforce changes.</a:t>
            </a:r>
          </a:p>
          <a:p>
            <a:pPr marL="557213" lvl="1" indent="-214313">
              <a:buFont typeface="Courier New" panose="02070309020205020404" pitchFamily="49" charset="0"/>
              <a:buChar char="o"/>
            </a:pPr>
            <a:r>
              <a:rPr lang="en-GB" sz="1350" dirty="0"/>
              <a:t>These powers will include:</a:t>
            </a:r>
          </a:p>
          <a:p>
            <a:pPr marL="900113" lvl="2" indent="-214313">
              <a:buFont typeface="Courier New" panose="02070309020205020404" pitchFamily="49" charset="0"/>
              <a:buChar char="o"/>
            </a:pPr>
            <a:r>
              <a:rPr lang="en-GB" sz="1350" dirty="0"/>
              <a:t>setting education and training standards;</a:t>
            </a:r>
          </a:p>
          <a:p>
            <a:pPr marL="900113" lvl="2" indent="-214313">
              <a:buFont typeface="Courier New" panose="02070309020205020404" pitchFamily="49" charset="0"/>
              <a:buChar char="o"/>
            </a:pPr>
            <a:r>
              <a:rPr lang="en-GB" sz="1350" dirty="0"/>
              <a:t>approving </a:t>
            </a:r>
            <a:r>
              <a:rPr lang="en-GB" sz="1350" dirty="0">
                <a:latin typeface="Arial" panose="020B0604020202020204" pitchFamily="34" charset="0"/>
                <a:ea typeface="Calibri" panose="020F0502020204030204" pitchFamily="34" charset="0"/>
                <a:cs typeface="Arial" panose="020B0604020202020204" pitchFamily="34" charset="0"/>
              </a:rPr>
              <a:t>qualifications and providers; and</a:t>
            </a:r>
          </a:p>
          <a:p>
            <a:pPr marL="900113" lvl="2" indent="-214313">
              <a:buFont typeface="Courier New" panose="02070309020205020404" pitchFamily="49" charset="0"/>
              <a:buChar char="o"/>
            </a:pPr>
            <a:r>
              <a:rPr lang="en-GB" sz="1350" dirty="0">
                <a:latin typeface="Arial" panose="020B0604020202020204" pitchFamily="34" charset="0"/>
                <a:ea typeface="Calibri" panose="020F0502020204030204" pitchFamily="34" charset="0"/>
                <a:cs typeface="Arial" panose="020B0604020202020204" pitchFamily="34" charset="0"/>
              </a:rPr>
              <a:t>setting examinations or assessments. </a:t>
            </a:r>
          </a:p>
          <a:p>
            <a:pPr marL="557213" lvl="1" indent="-214313">
              <a:buFont typeface="Courier New" panose="02070309020205020404" pitchFamily="49" charset="0"/>
              <a:buChar char="o"/>
            </a:pPr>
            <a:r>
              <a:rPr lang="en-GB" sz="1350" dirty="0">
                <a:latin typeface="Arial" panose="020B0604020202020204" pitchFamily="34" charset="0"/>
                <a:ea typeface="Calibri" panose="020F0502020204030204" pitchFamily="34" charset="0"/>
                <a:cs typeface="Arial" panose="020B0604020202020204" pitchFamily="34" charset="0"/>
              </a:rPr>
              <a:t>The powers will allow regulators to approve courses or institutions outside the UK. </a:t>
            </a:r>
          </a:p>
          <a:p>
            <a:pPr marL="214313" indent="-214313">
              <a:buFont typeface="Arial" panose="020B0604020202020204" pitchFamily="34" charset="0"/>
              <a:buChar char="•"/>
            </a:pPr>
            <a:endParaRPr lang="en-GB" sz="1350" dirty="0"/>
          </a:p>
          <a:p>
            <a:pPr lvl="0" eaLnBrk="0" fontAlgn="base" hangingPunct="0">
              <a:spcBef>
                <a:spcPct val="0"/>
              </a:spcBef>
              <a:spcAft>
                <a:spcPct val="0"/>
              </a:spcAft>
            </a:pPr>
            <a:endParaRPr lang="en-GB" altLang="en-US" sz="1050" dirty="0" bmk="">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68351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54406-07E2-4736-A967-DF7FFB19473E}"/>
              </a:ext>
            </a:extLst>
          </p:cNvPr>
          <p:cNvSpPr>
            <a:spLocks noGrp="1"/>
          </p:cNvSpPr>
          <p:nvPr>
            <p:ph idx="1"/>
          </p:nvPr>
        </p:nvSpPr>
        <p:spPr>
          <a:xfrm>
            <a:off x="270000" y="1058142"/>
            <a:ext cx="8584622" cy="4142612"/>
          </a:xfrm>
        </p:spPr>
        <p:txBody>
          <a:bodyPr vert="horz" lIns="68580" tIns="34290" rIns="68580" bIns="34290" rtlCol="0" anchor="t">
            <a:normAutofit fontScale="92500" lnSpcReduction="10000"/>
          </a:bodyPr>
          <a:lstStyle/>
          <a:p>
            <a:pPr marL="342900" indent="-342900">
              <a:spcBef>
                <a:spcPct val="0"/>
              </a:spcBef>
              <a:spcAft>
                <a:spcPct val="0"/>
              </a:spcAft>
              <a:buAutoNum type="arabicPeriod" startAt="3"/>
            </a:pPr>
            <a:r>
              <a:rPr lang="en-GB" b="1" dirty="0"/>
              <a:t>Fitness to Practise</a:t>
            </a:r>
            <a:endParaRPr lang="en-GB" b="1" dirty="0">
              <a:cs typeface="Arial"/>
            </a:endParaRPr>
          </a:p>
          <a:p>
            <a:pPr marL="342900" indent="-342900">
              <a:spcBef>
                <a:spcPct val="0"/>
              </a:spcBef>
              <a:spcAft>
                <a:spcPct val="0"/>
              </a:spcAft>
              <a:buAutoNum type="arabicPeriod" startAt="3"/>
            </a:pPr>
            <a:endParaRPr lang="en-GB" dirty="0">
              <a:cs typeface="Arial"/>
            </a:endParaRPr>
          </a:p>
          <a:p>
            <a:pPr marL="557213" lvl="1" indent="-214313">
              <a:spcBef>
                <a:spcPct val="0"/>
              </a:spcBef>
              <a:spcAft>
                <a:spcPct val="0"/>
              </a:spcAft>
              <a:buFont typeface="Wingdings" panose="05000000000000000000" pitchFamily="2" charset="2"/>
              <a:buChar char="q"/>
            </a:pPr>
            <a:r>
              <a:rPr lang="en-GB" altLang="en-US" dirty="0" bmk="">
                <a:latin typeface="Arial"/>
                <a:ea typeface="Calibri" panose="020F0502020204030204" pitchFamily="34" charset="0"/>
                <a:cs typeface="Arial"/>
              </a:rPr>
              <a:t>Regulators will have a fitness to practise process that is swifter, fairer and less adversarial which will benefit all parties involved in fitness to practise proceedings and, most importantly, will ensure expedient public protection where needed.</a:t>
            </a:r>
            <a:endParaRPr lang="en-GB" altLang="en-US" dirty="0">
              <a:latin typeface="Arial"/>
              <a:ea typeface="Calibri" panose="020F0502020204030204" pitchFamily="34" charset="0"/>
              <a:cs typeface="Arial"/>
            </a:endParaRPr>
          </a:p>
          <a:p>
            <a:pPr marL="557213" lvl="1" indent="-214313">
              <a:spcBef>
                <a:spcPct val="0"/>
              </a:spcBef>
              <a:spcAft>
                <a:spcPct val="0"/>
              </a:spcAft>
              <a:buFont typeface="Wingdings" panose="05000000000000000000" pitchFamily="2" charset="2"/>
              <a:buChar char="q"/>
            </a:pPr>
            <a:endParaRPr lang="en-GB" altLang="en-US" dirty="0" bmk="">
              <a:latin typeface="Arial"/>
              <a:ea typeface="Calibri" panose="020F0502020204030204" pitchFamily="34" charset="0"/>
              <a:cs typeface="Arial"/>
            </a:endParaRPr>
          </a:p>
          <a:p>
            <a:pPr marL="557213" lvl="1" indent="-214313">
              <a:spcBef>
                <a:spcPct val="0"/>
              </a:spcBef>
              <a:spcAft>
                <a:spcPct val="0"/>
              </a:spcAft>
              <a:buFont typeface="Wingdings" panose="05000000000000000000" pitchFamily="2" charset="2"/>
              <a:buChar char="q"/>
            </a:pPr>
            <a:r>
              <a:rPr lang="en-GB" dirty="0"/>
              <a:t>The proposed changes will allow decisions to be made more quickly, providing early resolution for patients, families and professionals, and ensuring that the steps necessary to protect the public are in place sooner.</a:t>
            </a:r>
            <a:endParaRPr lang="en-GB" dirty="0">
              <a:cs typeface="Arial"/>
            </a:endParaRPr>
          </a:p>
          <a:p>
            <a:pPr marL="557213" lvl="1" indent="-214313">
              <a:spcBef>
                <a:spcPct val="0"/>
              </a:spcBef>
              <a:spcAft>
                <a:spcPct val="0"/>
              </a:spcAft>
              <a:buFont typeface="Wingdings" panose="05000000000000000000" pitchFamily="2" charset="2"/>
              <a:buChar char="q"/>
            </a:pPr>
            <a:endParaRPr lang="en-GB" sz="1350" dirty="0">
              <a:latin typeface="Arial" panose="020B0604020202020204" pitchFamily="34" charset="0"/>
              <a:ea typeface="MS PGothic" panose="020B0600070205080204" pitchFamily="34" charset="-128"/>
              <a:cs typeface="Arial" panose="020B0604020202020204" pitchFamily="34" charset="0"/>
            </a:endParaRPr>
          </a:p>
          <a:p>
            <a:pPr marL="557213" lvl="1" indent="-214313">
              <a:spcBef>
                <a:spcPct val="0"/>
              </a:spcBef>
              <a:spcAft>
                <a:spcPct val="0"/>
              </a:spcAft>
              <a:buFont typeface="Wingdings" panose="05000000000000000000" pitchFamily="2" charset="2"/>
              <a:buChar char="q"/>
            </a:pPr>
            <a:r>
              <a:rPr lang="en-GB" dirty="0">
                <a:effectLst/>
                <a:latin typeface="Arial"/>
                <a:ea typeface="MS PGothic"/>
                <a:cs typeface="Arial"/>
              </a:rPr>
              <a:t>Reform measures include:</a:t>
            </a:r>
            <a:r>
              <a:rPr lang="en-GB" dirty="0">
                <a:latin typeface="Arial"/>
                <a:ea typeface="MS PGothic"/>
                <a:cs typeface="Arial"/>
              </a:rPr>
              <a:t> </a:t>
            </a:r>
          </a:p>
          <a:p>
            <a:pPr marL="688181" lvl="4" indent="0">
              <a:spcBef>
                <a:spcPct val="0"/>
              </a:spcBef>
              <a:buNone/>
            </a:pPr>
            <a:endParaRPr lang="en-GB" sz="1350" dirty="0">
              <a:latin typeface="Arial" panose="020B0604020202020204" pitchFamily="34" charset="0"/>
              <a:ea typeface="MS PGothic" panose="020B0600070205080204" pitchFamily="34" charset="-128"/>
              <a:cs typeface="Arial" panose="020B0604020202020204" pitchFamily="34" charset="0"/>
            </a:endParaRPr>
          </a:p>
          <a:p>
            <a:pPr marL="902494" lvl="4" indent="-214313">
              <a:spcBef>
                <a:spcPct val="0"/>
              </a:spcBef>
              <a:buFont typeface="Courier New" panose="02070309020205020404" pitchFamily="49" charset="0"/>
              <a:buChar char="o"/>
            </a:pPr>
            <a:r>
              <a:rPr lang="en-GB" dirty="0">
                <a:effectLst/>
                <a:latin typeface="Arial"/>
                <a:ea typeface="MS PGothic"/>
                <a:cs typeface="Arial"/>
              </a:rPr>
              <a:t>a three-stage fitness to practise process including an initial assessment, a case examiner stage and a Fitness to Practise panel stage.</a:t>
            </a:r>
          </a:p>
          <a:p>
            <a:pPr marL="902494" lvl="4" indent="-214313">
              <a:spcBef>
                <a:spcPct val="0"/>
              </a:spcBef>
              <a:buFont typeface="Courier New" panose="02070309020205020404" pitchFamily="49" charset="0"/>
              <a:buChar char="o"/>
            </a:pPr>
            <a:r>
              <a:rPr lang="en-GB" dirty="0">
                <a:latin typeface="Arial"/>
                <a:ea typeface="MS PGothic"/>
                <a:cs typeface="Arial"/>
              </a:rPr>
              <a:t>a broad range of measures (warnings, conditions, suspension orders and removal orders) which will be available to both case examiners and Fitness to Practise panels to help ensure that restrictions to practice are proportionate and appropriate.</a:t>
            </a:r>
          </a:p>
          <a:p>
            <a:pPr marL="902494" lvl="4" indent="-214313">
              <a:spcBef>
                <a:spcPct val="0"/>
              </a:spcBef>
              <a:buFont typeface="Courier New" panose="02070309020205020404" pitchFamily="49" charset="0"/>
              <a:buChar char="o"/>
            </a:pPr>
            <a:r>
              <a:rPr lang="en-GB" dirty="0">
                <a:effectLst/>
                <a:latin typeface="Arial"/>
                <a:ea typeface="MS PGothic"/>
                <a:cs typeface="Arial"/>
              </a:rPr>
              <a:t>more cases will be resolved without the need for a fitness to practise panel hearing by introducing accepted outcome decisions made by case examiners.</a:t>
            </a:r>
          </a:p>
          <a:p>
            <a:pPr marL="902494" lvl="4" indent="-214313">
              <a:spcBef>
                <a:spcPct val="0"/>
              </a:spcBef>
              <a:buFont typeface="Courier New" panose="02070309020205020404" pitchFamily="49" charset="0"/>
              <a:buChar char="o"/>
            </a:pPr>
            <a:r>
              <a:rPr lang="en-GB" dirty="0">
                <a:effectLst/>
                <a:latin typeface="Arial"/>
                <a:ea typeface="MS PGothic"/>
                <a:cs typeface="Arial"/>
              </a:rPr>
              <a:t>regulators will be provided with a consistent set of powers relating to interim measures and have the same grounds for action.</a:t>
            </a:r>
          </a:p>
          <a:p>
            <a:pPr marL="902494" lvl="4" indent="-214313">
              <a:spcBef>
                <a:spcPct val="0"/>
              </a:spcBef>
              <a:buFont typeface="Courier New" panose="02070309020205020404" pitchFamily="49" charset="0"/>
              <a:buChar char="o"/>
            </a:pPr>
            <a:r>
              <a:rPr lang="en-GB" dirty="0">
                <a:effectLst/>
                <a:latin typeface="Arial"/>
                <a:ea typeface="MS PGothic"/>
                <a:cs typeface="Arial"/>
              </a:rPr>
              <a:t>automatic removal orders will reduce the administrative burden on a regulator to find impairment where a registrant has been convicted of certain serious criminal offences.</a:t>
            </a:r>
            <a:r>
              <a:rPr lang="en-GB" dirty="0">
                <a:latin typeface="Arial"/>
                <a:ea typeface="MS PGothic"/>
                <a:cs typeface="Arial"/>
              </a:rPr>
              <a:t> </a:t>
            </a:r>
            <a:endParaRPr lang="en-GB" dirty="0">
              <a:effectLst/>
              <a:latin typeface="Arial" panose="020B0604020202020204" pitchFamily="34" charset="0"/>
              <a:ea typeface="MS PGothic" panose="020B0600070205080204" pitchFamily="34" charset="-128"/>
              <a:cs typeface="Arial"/>
            </a:endParaRPr>
          </a:p>
          <a:p>
            <a:pPr marL="902494" lvl="4" indent="-214313">
              <a:spcBef>
                <a:spcPct val="0"/>
              </a:spcBef>
              <a:buFont typeface="Courier New" panose="02070309020205020404" pitchFamily="49" charset="0"/>
              <a:buChar char="o"/>
            </a:pPr>
            <a:r>
              <a:rPr lang="en-GB" dirty="0">
                <a:effectLst/>
                <a:latin typeface="Arial"/>
                <a:ea typeface="MS PGothic"/>
                <a:cs typeface="Arial"/>
              </a:rPr>
              <a:t>removal of the five-year rule restriction on regulators being able to consider concerns more than five years after they came to light</a:t>
            </a:r>
            <a:r>
              <a:rPr lang="en-GB" dirty="0">
                <a:latin typeface="Arial"/>
                <a:ea typeface="MS PGothic"/>
                <a:cs typeface="Arial"/>
              </a:rPr>
              <a:t>.</a:t>
            </a:r>
            <a:endParaRPr lang="en-GB" dirty="0">
              <a:effectLst/>
              <a:latin typeface="Arial"/>
              <a:ea typeface="MS PGothic"/>
              <a:cs typeface="Arial"/>
            </a:endParaRPr>
          </a:p>
          <a:p>
            <a:endParaRPr lang="en-GB" dirty="0"/>
          </a:p>
          <a:p>
            <a:endParaRPr lang="en-GB" dirty="0"/>
          </a:p>
        </p:txBody>
      </p:sp>
    </p:spTree>
    <p:extLst>
      <p:ext uri="{BB962C8B-B14F-4D97-AF65-F5344CB8AC3E}">
        <p14:creationId xmlns:p14="http://schemas.microsoft.com/office/powerpoint/2010/main" val="4074514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5FBC-B3FE-4711-A308-AC0FF4466DB9}"/>
              </a:ext>
            </a:extLst>
          </p:cNvPr>
          <p:cNvSpPr>
            <a:spLocks noGrp="1"/>
          </p:cNvSpPr>
          <p:nvPr>
            <p:ph type="title"/>
          </p:nvPr>
        </p:nvSpPr>
        <p:spPr/>
        <p:txBody>
          <a:bodyPr/>
          <a:lstStyle/>
          <a:p>
            <a:r>
              <a:rPr lang="en-GB"/>
              <a:t>Fitness to Practise Appeals</a:t>
            </a:r>
          </a:p>
        </p:txBody>
      </p:sp>
      <p:sp>
        <p:nvSpPr>
          <p:cNvPr id="3" name="Content Placeholder 2">
            <a:extLst>
              <a:ext uri="{FF2B5EF4-FFF2-40B4-BE49-F238E27FC236}">
                <a16:creationId xmlns:a16="http://schemas.microsoft.com/office/drawing/2014/main" id="{B9BD44A6-075B-4645-B235-8DA2E0ACE2BB}"/>
              </a:ext>
            </a:extLst>
          </p:cNvPr>
          <p:cNvSpPr>
            <a:spLocks noGrp="1"/>
          </p:cNvSpPr>
          <p:nvPr>
            <p:ph idx="1"/>
          </p:nvPr>
        </p:nvSpPr>
        <p:spPr>
          <a:xfrm>
            <a:off x="270000" y="1760879"/>
            <a:ext cx="8584622" cy="3571389"/>
          </a:xfrm>
        </p:spPr>
        <p:txBody>
          <a:bodyPr vert="horz" lIns="68580" tIns="34290" rIns="68580" bIns="34290" rtlCol="0" anchor="t">
            <a:normAutofit/>
          </a:bodyPr>
          <a:lstStyle/>
          <a:p>
            <a:r>
              <a:rPr lang="en-GB" sz="2100" b="0" dirty="0">
                <a:latin typeface="Arial"/>
                <a:ea typeface="MS PGothic"/>
                <a:cs typeface="Arial"/>
              </a:rPr>
              <a:t>Appeal rights will apply where: </a:t>
            </a:r>
            <a:endParaRPr lang="en-GB" sz="2100" b="0" dirty="0">
              <a:latin typeface="Arial" panose="020B0604020202020204" pitchFamily="34" charset="0"/>
              <a:ea typeface="MS PGothic" panose="020B0600070205080204" pitchFamily="34" charset="-128"/>
              <a:cs typeface="Arial" panose="020B0604020202020204" pitchFamily="34" charset="0"/>
            </a:endParaRPr>
          </a:p>
          <a:p>
            <a:pPr marL="342900" indent="-342900">
              <a:buFont typeface="Wingdings" panose="05000000000000000000" pitchFamily="2" charset="2"/>
              <a:buChar char="Ø"/>
            </a:pPr>
            <a:r>
              <a:rPr lang="en-GB" sz="1650" b="0" dirty="0">
                <a:latin typeface="Arial"/>
                <a:ea typeface="MS PGothic"/>
                <a:cs typeface="Arial"/>
              </a:rPr>
              <a:t>a case examiner has found a registrant’s fitness to practise to be impaired and has imposed a measure due to a non-responding registrant; </a:t>
            </a:r>
          </a:p>
          <a:p>
            <a:pPr marL="342900" indent="-342900">
              <a:buFont typeface="Wingdings" panose="05000000000000000000" pitchFamily="2" charset="2"/>
              <a:buChar char="Ø"/>
            </a:pPr>
            <a:r>
              <a:rPr lang="en-GB" sz="1650" b="0" dirty="0">
                <a:latin typeface="Arial"/>
                <a:ea typeface="MS PGothic"/>
                <a:cs typeface="Arial"/>
              </a:rPr>
              <a:t>a case examiner has found a registrant’s fitness to practise to be impaired, and a registrant has accepted the proposed outcome and measure; </a:t>
            </a:r>
          </a:p>
          <a:p>
            <a:pPr marL="342900" indent="-342900">
              <a:buFont typeface="Wingdings" panose="05000000000000000000" pitchFamily="2" charset="2"/>
              <a:buChar char="Ø"/>
            </a:pPr>
            <a:r>
              <a:rPr lang="en-GB" sz="1650" b="0" dirty="0">
                <a:latin typeface="Arial"/>
                <a:ea typeface="MS PGothic"/>
                <a:cs typeface="Arial"/>
              </a:rPr>
              <a:t>a Fitness to Practise panel has found a registrant’s fitness to practise to be impaired and has imposed a measure; </a:t>
            </a:r>
          </a:p>
          <a:p>
            <a:pPr marL="342900" indent="-342900">
              <a:buFont typeface="Wingdings" panose="05000000000000000000" pitchFamily="2" charset="2"/>
              <a:buChar char="Ø"/>
            </a:pPr>
            <a:r>
              <a:rPr lang="en-GB" sz="1650" b="0" dirty="0">
                <a:latin typeface="Arial"/>
                <a:ea typeface="MS PGothic"/>
                <a:cs typeface="Arial"/>
              </a:rPr>
              <a:t>an Interim Measures panel has imposed a measure; and</a:t>
            </a:r>
            <a:endParaRPr lang="en-GB" sz="1650" dirty="0">
              <a:latin typeface="Arial"/>
              <a:ea typeface="MS PGothic"/>
              <a:cs typeface="Arial"/>
            </a:endParaRPr>
          </a:p>
          <a:p>
            <a:pPr marL="342900" indent="-342900">
              <a:buFont typeface="Wingdings" panose="05000000000000000000" pitchFamily="2" charset="2"/>
              <a:buChar char="Ø"/>
            </a:pPr>
            <a:r>
              <a:rPr lang="en-GB" sz="1650" b="0" dirty="0">
                <a:latin typeface="Arial"/>
                <a:ea typeface="MS PGothic"/>
                <a:cs typeface="Arial"/>
              </a:rPr>
              <a:t>registrants will have the right to appeal decisions by a Fitness to Practise panel or Interim Measures panel to the High Court </a:t>
            </a:r>
            <a:r>
              <a:rPr lang="en-GB" sz="1650" b="0" dirty="0">
                <a:ea typeface="+mn-lt"/>
                <a:cs typeface="+mn-lt"/>
              </a:rPr>
              <a:t>in England and Wales, the Court of Session in Scotland, or the High Court in Northern Ireland</a:t>
            </a:r>
            <a:r>
              <a:rPr lang="en-GB" sz="1650" b="0" dirty="0">
                <a:latin typeface="Arial"/>
                <a:ea typeface="MS PGothic"/>
                <a:cs typeface="Arial"/>
              </a:rPr>
              <a:t>.</a:t>
            </a:r>
            <a:endParaRPr lang="en-GB" sz="1650" dirty="0">
              <a:cs typeface="Arial"/>
            </a:endParaRPr>
          </a:p>
          <a:p>
            <a:endParaRPr lang="en-GB" sz="2175" b="0" dirty="0">
              <a:latin typeface="Arial" panose="020B0604020202020204" pitchFamily="34" charset="0"/>
              <a:ea typeface="MS PGothic" panose="020B0600070205080204" pitchFamily="34" charset="-128"/>
              <a:cs typeface="Arial" panose="020B0604020202020204" pitchFamily="34" charset="0"/>
            </a:endParaRPr>
          </a:p>
          <a:p>
            <a:endParaRPr lang="en-GB" sz="1350" dirty="0">
              <a:latin typeface="Arial" panose="020B0604020202020204" pitchFamily="34" charset="0"/>
              <a:ea typeface="MS PGothic" panose="020B0600070205080204" pitchFamily="34" charset="-128"/>
              <a:cs typeface="Arial" panose="020B0604020202020204" pitchFamily="34" charset="0"/>
            </a:endParaRPr>
          </a:p>
          <a:p>
            <a:endParaRPr lang="en-GB" dirty="0">
              <a:effectLst/>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516961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1A55-E5AF-4911-8F79-595DA5816089}"/>
              </a:ext>
            </a:extLst>
          </p:cNvPr>
          <p:cNvSpPr>
            <a:spLocks noGrp="1"/>
          </p:cNvSpPr>
          <p:nvPr>
            <p:ph type="title"/>
          </p:nvPr>
        </p:nvSpPr>
        <p:spPr/>
        <p:txBody>
          <a:bodyPr>
            <a:normAutofit/>
          </a:bodyPr>
          <a:lstStyle/>
          <a:p>
            <a:r>
              <a:rPr lang="en-GB" b="1"/>
              <a:t>4.  Registration</a:t>
            </a:r>
            <a:br>
              <a:rPr lang="en-GB">
                <a:cs typeface="Arial"/>
              </a:rPr>
            </a:br>
            <a:endParaRPr lang="en-GB"/>
          </a:p>
        </p:txBody>
      </p:sp>
      <p:sp>
        <p:nvSpPr>
          <p:cNvPr id="3" name="Content Placeholder 2">
            <a:extLst>
              <a:ext uri="{FF2B5EF4-FFF2-40B4-BE49-F238E27FC236}">
                <a16:creationId xmlns:a16="http://schemas.microsoft.com/office/drawing/2014/main" id="{1EF7E56A-2A5C-41C5-BD33-3EC8218CB55D}"/>
              </a:ext>
            </a:extLst>
          </p:cNvPr>
          <p:cNvSpPr>
            <a:spLocks noGrp="1"/>
          </p:cNvSpPr>
          <p:nvPr>
            <p:ph idx="1"/>
          </p:nvPr>
        </p:nvSpPr>
        <p:spPr/>
        <p:txBody>
          <a:bodyPr vert="horz" lIns="68580" tIns="34290" rIns="68580" bIns="34290" rtlCol="0" anchor="t">
            <a:normAutofit/>
          </a:bodyPr>
          <a:lstStyle/>
          <a:p>
            <a:pPr marL="342900" lvl="1"/>
            <a:r>
              <a:rPr lang="en-GB" sz="1350">
                <a:cs typeface="Arial"/>
              </a:rPr>
              <a:t>We will provide regulators with simpler, flexible registration powers</a:t>
            </a:r>
          </a:p>
          <a:p>
            <a:pPr marL="342900" lvl="1"/>
            <a:endParaRPr lang="en-GB" sz="1350">
              <a:cs typeface="Arial"/>
            </a:endParaRPr>
          </a:p>
          <a:p>
            <a:pPr marL="557213" lvl="1" indent="-214313">
              <a:buFont typeface="Courier New" panose="02070309020205020404" pitchFamily="49" charset="0"/>
              <a:buChar char="o"/>
            </a:pPr>
            <a:r>
              <a:rPr lang="en-GB" sz="1350" b="0">
                <a:ea typeface="+mn-lt"/>
                <a:cs typeface="+mn-lt"/>
              </a:rPr>
              <a:t>Regulators will have greater flexibility to set out their own processes and procedures in relation to registration through rules or guidance, rather than these being fixed in legislation.</a:t>
            </a:r>
          </a:p>
          <a:p>
            <a:pPr marL="557213" lvl="1" indent="-214313">
              <a:buFont typeface="Courier New" panose="02070309020205020404" pitchFamily="49" charset="0"/>
              <a:buChar char="o"/>
            </a:pPr>
            <a:r>
              <a:rPr lang="en-GB" sz="1350" b="0">
                <a:ea typeface="Times New Roman" panose="02020603050405020304" pitchFamily="18" charset="0"/>
                <a:cs typeface="Arial"/>
              </a:rPr>
              <a:t>Regulators will be required to set the standards of education, training, knowledge, skills, experience, conduct, performance, ethics, English language and have a power to determine any additional requirements for registration.  </a:t>
            </a:r>
          </a:p>
          <a:p>
            <a:pPr marL="557213" lvl="1" indent="-214313">
              <a:buFont typeface="Courier New" panose="02070309020205020404" pitchFamily="49" charset="0"/>
              <a:buChar char="o"/>
            </a:pPr>
            <a:r>
              <a:rPr lang="en-GB" sz="1350" b="0">
                <a:ea typeface="Times New Roman" panose="02020603050405020304" pitchFamily="18" charset="0"/>
                <a:cs typeface="Arial"/>
              </a:rPr>
              <a:t>Regulators will be required to </a:t>
            </a:r>
            <a:r>
              <a:rPr lang="en-GB" sz="1350" b="0">
                <a:cs typeface="Arial"/>
              </a:rPr>
              <a:t>establish processes for the on-going assurance of professionals on their register. Regulators will be given powers to determine the standards relevant to this process. </a:t>
            </a:r>
          </a:p>
          <a:p>
            <a:pPr marL="557213" lvl="1" indent="-214313">
              <a:buFont typeface="Courier New" panose="02070309020205020404" pitchFamily="49" charset="0"/>
              <a:buChar char="o"/>
            </a:pPr>
            <a:r>
              <a:rPr lang="en-GB" sz="1350" b="0">
                <a:ea typeface="+mn-lt"/>
                <a:cs typeface="+mn-lt"/>
              </a:rPr>
              <a:t>Regulators will be able to establish different categories of registration set conditions on the scope of practice of groups of registrants who fulfil criteria as determined by regulators e.g. provisional registration</a:t>
            </a:r>
          </a:p>
          <a:p>
            <a:pPr marL="557213" lvl="1" indent="-214313">
              <a:buFont typeface="Courier New" panose="02070309020205020404" pitchFamily="49" charset="0"/>
              <a:buChar char="o"/>
            </a:pPr>
            <a:r>
              <a:rPr lang="en-GB" sz="1350" b="0">
                <a:ea typeface="+mn-lt"/>
                <a:cs typeface="+mn-lt"/>
              </a:rPr>
              <a:t>Regulators will be able to annotate the register to reflect requirements set out in other provisions or legislation. </a:t>
            </a:r>
            <a:endParaRPr lang="en-GB" sz="1350" b="0">
              <a:cs typeface="Arial"/>
            </a:endParaRPr>
          </a:p>
          <a:p>
            <a:pPr marL="557213" lvl="1" indent="-214313">
              <a:buFont typeface="Courier New" panose="02070309020205020404" pitchFamily="49" charset="0"/>
              <a:buChar char="o"/>
            </a:pPr>
            <a:r>
              <a:rPr lang="en-GB" sz="1350" b="0">
                <a:cs typeface="Arial"/>
              </a:rPr>
              <a:t>These flexibilities are intended to support a range of approaches to registration and enable regulators to flex their process to reflect changes to the healthcare workforce.  </a:t>
            </a:r>
          </a:p>
          <a:p>
            <a:endParaRPr lang="en-GB"/>
          </a:p>
        </p:txBody>
      </p:sp>
    </p:spTree>
    <p:extLst>
      <p:ext uri="{BB962C8B-B14F-4D97-AF65-F5344CB8AC3E}">
        <p14:creationId xmlns:p14="http://schemas.microsoft.com/office/powerpoint/2010/main" val="1661292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96FB-E366-4556-B2EC-250C4493A81D}"/>
              </a:ext>
            </a:extLst>
          </p:cNvPr>
          <p:cNvSpPr>
            <a:spLocks noGrp="1"/>
          </p:cNvSpPr>
          <p:nvPr>
            <p:ph type="title"/>
          </p:nvPr>
        </p:nvSpPr>
        <p:spPr/>
        <p:txBody>
          <a:bodyPr/>
          <a:lstStyle/>
          <a:p>
            <a:r>
              <a:rPr lang="en-GB"/>
              <a:t>Appeals</a:t>
            </a:r>
          </a:p>
        </p:txBody>
      </p:sp>
      <p:sp>
        <p:nvSpPr>
          <p:cNvPr id="3" name="Content Placeholder 2">
            <a:extLst>
              <a:ext uri="{FF2B5EF4-FFF2-40B4-BE49-F238E27FC236}">
                <a16:creationId xmlns:a16="http://schemas.microsoft.com/office/drawing/2014/main" id="{2B0CA64D-8DC7-48D8-B6A6-F727737E7852}"/>
              </a:ext>
            </a:extLst>
          </p:cNvPr>
          <p:cNvSpPr>
            <a:spLocks noGrp="1"/>
          </p:cNvSpPr>
          <p:nvPr>
            <p:ph idx="1"/>
          </p:nvPr>
        </p:nvSpPr>
        <p:spPr>
          <a:xfrm>
            <a:off x="270000" y="1754385"/>
            <a:ext cx="4209802" cy="3601054"/>
          </a:xfrm>
          <a:ln>
            <a:solidFill>
              <a:schemeClr val="accent1"/>
            </a:solidFill>
          </a:ln>
        </p:spPr>
        <p:txBody>
          <a:bodyPr vert="horz" lIns="68580" tIns="34290" rIns="68580" bIns="34290" rtlCol="0" anchor="t">
            <a:normAutofit/>
          </a:bodyPr>
          <a:lstStyle/>
          <a:p>
            <a:r>
              <a:rPr lang="en-GB" sz="1350"/>
              <a:t>Revisions Appeals Model</a:t>
            </a:r>
          </a:p>
          <a:p>
            <a:r>
              <a:rPr lang="en-GB" sz="1350" b="0"/>
              <a:t>The model for appeals has now been simplified into a four-stage process based on Regulators feedback:</a:t>
            </a:r>
            <a:endParaRPr lang="en-GB" sz="1350" b="0">
              <a:cs typeface="Arial"/>
            </a:endParaRPr>
          </a:p>
          <a:p>
            <a:endParaRPr lang="en-GB"/>
          </a:p>
          <a:p>
            <a:endParaRPr lang="en-GB"/>
          </a:p>
          <a:p>
            <a:endParaRPr lang="en-GB"/>
          </a:p>
          <a:p>
            <a:endParaRPr lang="en-GB"/>
          </a:p>
          <a:p>
            <a:endParaRPr lang="en-GB"/>
          </a:p>
          <a:p>
            <a:endParaRPr lang="en-GB" sz="1350" b="0">
              <a:cs typeface="Arial"/>
            </a:endParaRPr>
          </a:p>
          <a:p>
            <a:r>
              <a:rPr lang="en-GB" sz="1350" b="0">
                <a:cs typeface="Arial"/>
              </a:rPr>
              <a:t>Regulators must make rules about the constitution of a Panel. </a:t>
            </a:r>
          </a:p>
        </p:txBody>
      </p:sp>
      <p:graphicFrame>
        <p:nvGraphicFramePr>
          <p:cNvPr id="7" name="Diagram 6">
            <a:extLst>
              <a:ext uri="{FF2B5EF4-FFF2-40B4-BE49-F238E27FC236}">
                <a16:creationId xmlns:a16="http://schemas.microsoft.com/office/drawing/2014/main" id="{9352F92A-42D6-4750-A3B7-A5FF175282A9}"/>
              </a:ext>
            </a:extLst>
          </p:cNvPr>
          <p:cNvGraphicFramePr/>
          <p:nvPr/>
        </p:nvGraphicFramePr>
        <p:xfrm>
          <a:off x="670988" y="2948813"/>
          <a:ext cx="3295650" cy="125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B8EBCF0-C03C-4FC3-98DC-BFC5095EF517}"/>
              </a:ext>
            </a:extLst>
          </p:cNvPr>
          <p:cNvSpPr txBox="1"/>
          <p:nvPr/>
        </p:nvSpPr>
        <p:spPr>
          <a:xfrm>
            <a:off x="4664197" y="1760879"/>
            <a:ext cx="4209803" cy="2562240"/>
          </a:xfrm>
          <a:prstGeom prst="rect">
            <a:avLst/>
          </a:prstGeom>
          <a:noFill/>
          <a:ln>
            <a:solidFill>
              <a:schemeClr val="accent1"/>
            </a:solidFill>
          </a:ln>
        </p:spPr>
        <p:txBody>
          <a:bodyPr wrap="square" lIns="68580" tIns="34290" rIns="68580" bIns="34290" rtlCol="0" anchor="t">
            <a:spAutoFit/>
          </a:bodyPr>
          <a:lstStyle/>
          <a:p>
            <a:r>
              <a:rPr lang="en-GB" sz="1350" b="1" dirty="0"/>
              <a:t>Some examples of variations </a:t>
            </a:r>
            <a:r>
              <a:rPr lang="en-GB" sz="1350" b="1"/>
              <a:t>to the model</a:t>
            </a:r>
            <a:r>
              <a:rPr lang="en-GB" sz="1350" b="1" dirty="0"/>
              <a:t>:</a:t>
            </a:r>
            <a:endParaRPr lang="en-GB" sz="1350" b="1"/>
          </a:p>
          <a:p>
            <a:pPr marL="214313" indent="-214313">
              <a:buFont typeface="Arial" panose="020B0604020202020204" pitchFamily="34" charset="0"/>
              <a:buChar char="•"/>
            </a:pPr>
            <a:r>
              <a:rPr lang="en-GB" sz="1350">
                <a:ea typeface="Calibri" panose="020F0502020204030204" pitchFamily="34" charset="0"/>
              </a:rPr>
              <a:t>No right of appeal for decisions </a:t>
            </a:r>
            <a:r>
              <a:rPr lang="en-GB" sz="1350" dirty="0">
                <a:ea typeface="Calibri" panose="020F0502020204030204" pitchFamily="34" charset="0"/>
              </a:rPr>
              <a:t>relating </a:t>
            </a:r>
            <a:r>
              <a:rPr lang="en-GB" sz="1350">
                <a:ea typeface="Calibri" panose="020F0502020204030204" pitchFamily="34" charset="0"/>
              </a:rPr>
              <a:t>to</a:t>
            </a:r>
            <a:r>
              <a:rPr lang="en-GB" sz="1350" dirty="0">
                <a:ea typeface="Calibri" panose="020F0502020204030204" pitchFamily="34" charset="0"/>
              </a:rPr>
              <a:t>  persons</a:t>
            </a:r>
            <a:r>
              <a:rPr lang="en-GB" sz="1350">
                <a:ea typeface="Calibri" panose="020F0502020204030204" pitchFamily="34" charset="0"/>
              </a:rPr>
              <a:t> registered under the emergency provisions.</a:t>
            </a:r>
          </a:p>
          <a:p>
            <a:pPr marL="214313" indent="-214313">
              <a:buFont typeface="Arial" panose="020B0604020202020204" pitchFamily="34" charset="0"/>
              <a:buChar char="•"/>
            </a:pPr>
            <a:r>
              <a:rPr lang="en-GB" sz="1350" dirty="0">
                <a:ea typeface="Calibri" panose="020F0502020204030204" pitchFamily="34" charset="0"/>
              </a:rPr>
              <a:t>No right of appeal where a person has failed to apply for registration in accordance with Regulator rules.</a:t>
            </a:r>
          </a:p>
          <a:p>
            <a:pPr marL="214313" indent="-214313">
              <a:buFont typeface="Arial" panose="020B0604020202020204" pitchFamily="34" charset="0"/>
              <a:buChar char="•"/>
            </a:pPr>
            <a:r>
              <a:rPr lang="en-GB" sz="1350" dirty="0">
                <a:ea typeface="Calibri" panose="020F0502020204030204" pitchFamily="34" charset="0"/>
              </a:rPr>
              <a:t>No right of appeal against a decision where it relates solely to the non-payment of a fee in accordance with rules.</a:t>
            </a:r>
          </a:p>
          <a:p>
            <a:pPr marL="214313" indent="-214313">
              <a:buFont typeface="Arial" panose="020B0604020202020204" pitchFamily="34" charset="0"/>
              <a:buChar char="•"/>
            </a:pPr>
            <a:r>
              <a:rPr lang="en-GB" sz="1350">
                <a:ea typeface="Calibri" panose="020F0502020204030204" pitchFamily="34" charset="0"/>
              </a:rPr>
              <a:t>Automatic removal for a listed offence follows a different process.</a:t>
            </a:r>
          </a:p>
        </p:txBody>
      </p:sp>
    </p:spTree>
    <p:extLst>
      <p:ext uri="{BB962C8B-B14F-4D97-AF65-F5344CB8AC3E}">
        <p14:creationId xmlns:p14="http://schemas.microsoft.com/office/powerpoint/2010/main" val="3912605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F60E-06FC-49EF-862B-34B258669C05}"/>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30090380-4635-4667-9637-538FD0780368}"/>
              </a:ext>
            </a:extLst>
          </p:cNvPr>
          <p:cNvSpPr>
            <a:spLocks noGrp="1"/>
          </p:cNvSpPr>
          <p:nvPr>
            <p:ph idx="1"/>
          </p:nvPr>
        </p:nvSpPr>
        <p:spPr/>
        <p:txBody>
          <a:bodyPr vert="horz" lIns="68580" tIns="34290" rIns="68580" bIns="34290" rtlCol="0" anchor="t">
            <a:normAutofit/>
          </a:bodyPr>
          <a:lstStyle/>
          <a:p>
            <a:pPr marL="214313" indent="-214313">
              <a:buFont typeface="Arial" panose="020B0604020202020204" pitchFamily="34" charset="0"/>
              <a:buChar char="•"/>
            </a:pPr>
            <a:r>
              <a:rPr lang="en-GB" sz="1350" b="0" dirty="0">
                <a:ea typeface="+mn-lt"/>
                <a:cs typeface="+mn-lt"/>
              </a:rPr>
              <a:t>We are planning to publish the Government response to the 2023 legislative consultation shortly.</a:t>
            </a:r>
            <a:endParaRPr lang="en-GB" sz="1350" b="0" dirty="0"/>
          </a:p>
          <a:p>
            <a:pPr marL="214313" indent="-214313">
              <a:buFont typeface="Arial" panose="020B0604020202020204" pitchFamily="34" charset="0"/>
              <a:buChar char="•"/>
            </a:pPr>
            <a:r>
              <a:rPr lang="en-GB" sz="1350" b="0" dirty="0"/>
              <a:t>The Anaesthesia Associates and Physician Associates Order (AAPAO) is undergoing formal legal checks ahead of laying by the end of 2023. </a:t>
            </a:r>
            <a:endParaRPr lang="en-GB" sz="1350" b="0" dirty="0">
              <a:cs typeface="Arial"/>
            </a:endParaRPr>
          </a:p>
          <a:p>
            <a:pPr marL="214313" indent="-214313">
              <a:buFont typeface="Arial" panose="020B0604020202020204" pitchFamily="34" charset="0"/>
              <a:buChar char="•"/>
            </a:pPr>
            <a:r>
              <a:rPr lang="en-GB" sz="1350" b="0" dirty="0"/>
              <a:t>Building on the AAPAO as template, we will then bring forward further legislation to introduce these changes to all healthcare professional regulators and all regulated healthcare professions. We recognise that some regulators will require specific provisions to be drafted to reflect specific functions or issues (e.g. where the also regulate businesses or premises, title protection). We intend to start working on the reforms for the GMC, NMC and HCPC as the next ‘tranche’ of legislation</a:t>
            </a:r>
            <a:endParaRPr lang="en-GB" sz="1350" b="0" dirty="0">
              <a:cs typeface="Arial"/>
            </a:endParaRPr>
          </a:p>
          <a:p>
            <a:pPr marL="214313" indent="-214313">
              <a:buFont typeface="Arial" panose="020B0604020202020204" pitchFamily="34" charset="0"/>
              <a:buChar char="•"/>
            </a:pPr>
            <a:r>
              <a:rPr lang="en-GB" sz="1350" b="0" dirty="0"/>
              <a:t>We will set out the timetable and sequence for these reforms in due course. </a:t>
            </a:r>
          </a:p>
          <a:p>
            <a:pPr marL="214313" indent="-214313">
              <a:buFont typeface="Arial" panose="020B0604020202020204" pitchFamily="34" charset="0"/>
              <a:buChar char="•"/>
            </a:pPr>
            <a:r>
              <a:rPr lang="en-GB" sz="1350" b="0" dirty="0"/>
              <a:t>Once each regulators new legislation is developed, it will need to produce and consult on a complete set of rules, which set out the detail on how they will regulate their profession(s) using the new powers.</a:t>
            </a:r>
            <a:endParaRPr lang="en-GB" sz="1350" b="0" dirty="0">
              <a:cs typeface="Arial"/>
            </a:endParaRPr>
          </a:p>
          <a:p>
            <a:endParaRPr lang="en-GB" sz="1800" dirty="0"/>
          </a:p>
          <a:p>
            <a:endParaRPr lang="en-GB" dirty="0"/>
          </a:p>
        </p:txBody>
      </p:sp>
    </p:spTree>
    <p:extLst>
      <p:ext uri="{BB962C8B-B14F-4D97-AF65-F5344CB8AC3E}">
        <p14:creationId xmlns:p14="http://schemas.microsoft.com/office/powerpoint/2010/main" val="39210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ontent Placeholder 1"/>
          <p:cNvSpPr txBox="1">
            <a:spLocks noGrp="1"/>
          </p:cNvSpPr>
          <p:nvPr>
            <p:ph type="body" idx="1"/>
          </p:nvPr>
        </p:nvSpPr>
        <p:spPr>
          <a:xfrm>
            <a:off x="539998" y="1689581"/>
            <a:ext cx="7803903" cy="3933980"/>
          </a:xfrm>
          <a:prstGeom prst="rect">
            <a:avLst/>
          </a:prstGeom>
        </p:spPr>
        <p:txBody>
          <a:bodyPr/>
          <a:lstStyle/>
          <a:p>
            <a:pPr marL="342900" indent="-342900">
              <a:spcBef>
                <a:spcPts val="600"/>
              </a:spcBef>
              <a:tabLst>
                <a:tab pos="12700" algn="l"/>
                <a:tab pos="177800" algn="l"/>
              </a:tabLst>
              <a:defRPr sz="1600">
                <a:solidFill>
                  <a:srgbClr val="211227"/>
                </a:solidFill>
              </a:defRPr>
            </a:pPr>
            <a:r>
              <a:t>Legal qualified chair (LQC)</a:t>
            </a:r>
          </a:p>
          <a:p>
            <a:pPr marL="342900" indent="-342900">
              <a:spcBef>
                <a:spcPts val="600"/>
              </a:spcBef>
              <a:tabLst>
                <a:tab pos="12700" algn="l"/>
                <a:tab pos="177800" algn="l"/>
              </a:tabLst>
              <a:defRPr sz="1600">
                <a:solidFill>
                  <a:srgbClr val="211227"/>
                </a:solidFill>
              </a:defRPr>
            </a:pPr>
            <a:endParaRPr/>
          </a:p>
          <a:p>
            <a:pPr marL="342900" indent="-342900">
              <a:spcBef>
                <a:spcPts val="600"/>
              </a:spcBef>
              <a:tabLst>
                <a:tab pos="12700" algn="l"/>
                <a:tab pos="177800" algn="l"/>
              </a:tabLst>
              <a:defRPr sz="1600">
                <a:solidFill>
                  <a:srgbClr val="211227"/>
                </a:solidFill>
              </a:defRPr>
            </a:pPr>
            <a:r>
              <a:t>Lay member </a:t>
            </a:r>
          </a:p>
          <a:p>
            <a:pPr marL="342900" indent="-342900">
              <a:spcBef>
                <a:spcPts val="600"/>
              </a:spcBef>
              <a:tabLst>
                <a:tab pos="12700" algn="l"/>
                <a:tab pos="177800" algn="l"/>
              </a:tabLst>
              <a:defRPr sz="1600">
                <a:solidFill>
                  <a:srgbClr val="211227"/>
                </a:solidFill>
              </a:defRPr>
            </a:pPr>
            <a:endParaRPr/>
          </a:p>
          <a:p>
            <a:pPr marL="342900" indent="-342900">
              <a:spcBef>
                <a:spcPts val="600"/>
              </a:spcBef>
              <a:tabLst>
                <a:tab pos="12700" algn="l"/>
                <a:tab pos="177800" algn="l"/>
              </a:tabLst>
              <a:defRPr sz="1600">
                <a:solidFill>
                  <a:srgbClr val="211227"/>
                </a:solidFill>
              </a:defRPr>
            </a:pPr>
            <a:r>
              <a:t>Police officer superintendent or above</a:t>
            </a:r>
          </a:p>
          <a:p>
            <a:pPr marL="342900" indent="-342900">
              <a:spcBef>
                <a:spcPts val="600"/>
              </a:spcBef>
              <a:tabLst>
                <a:tab pos="12700" algn="l"/>
                <a:tab pos="177800" algn="l"/>
              </a:tabLst>
              <a:defRPr sz="1600">
                <a:solidFill>
                  <a:srgbClr val="211227"/>
                </a:solidFill>
              </a:defRPr>
            </a:pPr>
            <a:endParaRPr/>
          </a:p>
          <a:p>
            <a:pPr marL="342900" indent="-342900">
              <a:spcBef>
                <a:spcPts val="600"/>
              </a:spcBef>
              <a:tabLst>
                <a:tab pos="12700" algn="l"/>
                <a:tab pos="177800" algn="l"/>
              </a:tabLst>
              <a:defRPr sz="1600">
                <a:solidFill>
                  <a:srgbClr val="211227"/>
                </a:solidFill>
              </a:defRPr>
            </a:pPr>
            <a:r>
              <a:t>The finding or sanction does not have to be unanimous   </a:t>
            </a:r>
          </a:p>
          <a:p>
            <a:pPr marL="342900" indent="-342900">
              <a:spcBef>
                <a:spcPts val="600"/>
              </a:spcBef>
              <a:tabLst>
                <a:tab pos="12700" algn="l"/>
                <a:tab pos="177800" algn="l"/>
              </a:tabLst>
              <a:defRPr sz="1600">
                <a:solidFill>
                  <a:srgbClr val="211227"/>
                </a:solidFill>
              </a:defRPr>
            </a:pPr>
            <a:endParaRPr/>
          </a:p>
          <a:p>
            <a:pPr marL="342900" indent="-342900">
              <a:spcBef>
                <a:spcPts val="600"/>
              </a:spcBef>
              <a:tabLst>
                <a:tab pos="12700" algn="l"/>
                <a:tab pos="177800" algn="l"/>
              </a:tabLst>
              <a:defRPr sz="1600">
                <a:solidFill>
                  <a:srgbClr val="211227"/>
                </a:solidFill>
              </a:defRPr>
            </a:pPr>
            <a:r>
              <a:t>The regulatory misconduct regime provides for majority decisions but there is no requirement to specify whether. Decision is by majority or unanimous. </a:t>
            </a:r>
          </a:p>
        </p:txBody>
      </p:sp>
      <p:sp>
        <p:nvSpPr>
          <p:cNvPr id="101" name="Slide Number Placeholder 2"/>
          <p:cNvSpPr txBox="1">
            <a:spLocks noGrp="1"/>
          </p:cNvSpPr>
          <p:nvPr>
            <p:ph type="sldNum" sz="quarter" idx="2"/>
          </p:nvPr>
        </p:nvSpPr>
        <p:spPr>
          <a:xfrm>
            <a:off x="559111" y="6414015"/>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02"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Misconduct Panel</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1"/>
          <p:cNvSpPr txBox="1">
            <a:spLocks noGrp="1"/>
          </p:cNvSpPr>
          <p:nvPr>
            <p:ph type="body" idx="1"/>
          </p:nvPr>
        </p:nvSpPr>
        <p:spPr>
          <a:xfrm>
            <a:off x="539998" y="1689581"/>
            <a:ext cx="7803903" cy="3933980"/>
          </a:xfrm>
          <a:prstGeom prst="rect">
            <a:avLst/>
          </a:prstGeom>
        </p:spPr>
        <p:txBody>
          <a:bodyPr/>
          <a:lstStyle/>
          <a:p>
            <a:pPr marL="342900" indent="-342900">
              <a:spcBef>
                <a:spcPts val="600"/>
              </a:spcBef>
              <a:tabLst>
                <a:tab pos="12700" algn="l"/>
                <a:tab pos="177800" algn="l"/>
              </a:tabLst>
              <a:defRPr sz="1600">
                <a:solidFill>
                  <a:srgbClr val="211227"/>
                </a:solidFill>
              </a:defRPr>
            </a:pPr>
            <a:r>
              <a:t>An accelerated procedure hearing (Special Case Hearing) is reserved for the most serious of cases where the special conditions are satisfied  </a:t>
            </a:r>
          </a:p>
          <a:p>
            <a:pPr marL="342900" indent="-342900">
              <a:spcBef>
                <a:spcPts val="600"/>
              </a:spcBef>
              <a:tabLst>
                <a:tab pos="12700" algn="l"/>
                <a:tab pos="177800" algn="l"/>
              </a:tabLst>
              <a:defRPr sz="1600">
                <a:solidFill>
                  <a:srgbClr val="211227"/>
                </a:solidFill>
              </a:defRPr>
            </a:pPr>
            <a:endParaRPr/>
          </a:p>
          <a:p>
            <a:pPr marL="342900" indent="-342900">
              <a:spcBef>
                <a:spcPts val="600"/>
              </a:spcBef>
              <a:tabLst>
                <a:tab pos="12700" algn="l"/>
                <a:tab pos="177800" algn="l"/>
              </a:tabLst>
              <a:defRPr sz="1600">
                <a:solidFill>
                  <a:srgbClr val="211227"/>
                </a:solidFill>
              </a:defRPr>
            </a:pPr>
            <a:r>
              <a:t>there is sufficient evidence, in the form of written statements or other documents, to establish on the balance of probabilities that the conduct of the officer concerned constitutes gross misconduct, and</a:t>
            </a:r>
          </a:p>
          <a:p>
            <a:pPr marL="342900" indent="-342900">
              <a:spcBef>
                <a:spcPts val="600"/>
              </a:spcBef>
              <a:tabLst>
                <a:tab pos="12700" algn="l"/>
                <a:tab pos="177800" algn="l"/>
              </a:tabLst>
              <a:defRPr sz="1600">
                <a:solidFill>
                  <a:srgbClr val="211227"/>
                </a:solidFill>
              </a:defRPr>
            </a:pPr>
            <a:endParaRPr/>
          </a:p>
          <a:p>
            <a:pPr marL="342900" indent="-342900">
              <a:spcBef>
                <a:spcPts val="600"/>
              </a:spcBef>
              <a:tabLst>
                <a:tab pos="12700" algn="l"/>
                <a:tab pos="177800" algn="l"/>
              </a:tabLst>
              <a:defRPr sz="1600">
                <a:solidFill>
                  <a:srgbClr val="211227"/>
                </a:solidFill>
              </a:defRPr>
            </a:pPr>
            <a:r>
              <a:t>it is in the public interest for the officer concerned to cease to be a member of a police force or a special constable without delay.</a:t>
            </a:r>
          </a:p>
          <a:p>
            <a:pPr marL="342900" indent="-342900">
              <a:spcBef>
                <a:spcPts val="600"/>
              </a:spcBef>
              <a:tabLst>
                <a:tab pos="12700" algn="l"/>
                <a:tab pos="177800" algn="l"/>
              </a:tabLst>
              <a:defRPr sz="1600">
                <a:solidFill>
                  <a:srgbClr val="211227"/>
                </a:solidFill>
              </a:defRPr>
            </a:pPr>
            <a:endParaRPr/>
          </a:p>
          <a:p>
            <a:pPr marL="342900" indent="-342900">
              <a:spcBef>
                <a:spcPts val="600"/>
              </a:spcBef>
              <a:tabLst>
                <a:tab pos="12700" algn="l"/>
                <a:tab pos="177800" algn="l"/>
              </a:tabLst>
              <a:defRPr sz="1600">
                <a:solidFill>
                  <a:srgbClr val="211227"/>
                </a:solidFill>
              </a:defRPr>
            </a:pPr>
            <a:r>
              <a:t>In those circumstances the hearing is convened with a Senior officer in the Chair and no panel</a:t>
            </a:r>
          </a:p>
        </p:txBody>
      </p:sp>
      <p:sp>
        <p:nvSpPr>
          <p:cNvPr id="105" name="Slide Number Placeholder 2"/>
          <p:cNvSpPr txBox="1">
            <a:spLocks noGrp="1"/>
          </p:cNvSpPr>
          <p:nvPr>
            <p:ph type="sldNum" sz="quarter" idx="2"/>
          </p:nvPr>
        </p:nvSpPr>
        <p:spPr>
          <a:xfrm>
            <a:off x="559111" y="6414015"/>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06" name="Title 1"/>
          <p:cNvSpPr txBox="1"/>
          <p:nvPr/>
        </p:nvSpPr>
        <p:spPr>
          <a:xfrm>
            <a:off x="485308" y="760620"/>
            <a:ext cx="509886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b="1">
                <a:solidFill>
                  <a:srgbClr val="643F74"/>
                </a:solidFill>
              </a:defRPr>
            </a:lvl1pPr>
          </a:lstStyle>
          <a:p>
            <a:r>
              <a:t>SPECIAL CASE HEARING</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Office Theme">
  <a:themeElements>
    <a:clrScheme name="Office Theme">
      <a:dk1>
        <a:srgbClr val="435159"/>
      </a:dk1>
      <a:lt1>
        <a:srgbClr val="FFFFFF"/>
      </a:lt1>
      <a:dk2>
        <a:srgbClr val="A7A7A7"/>
      </a:dk2>
      <a:lt2>
        <a:srgbClr val="535353"/>
      </a:lt2>
      <a:accent1>
        <a:srgbClr val="7CC366"/>
      </a:accent1>
      <a:accent2>
        <a:srgbClr val="F79548"/>
      </a:accent2>
      <a:accent3>
        <a:srgbClr val="FFCB05"/>
      </a:accent3>
      <a:accent4>
        <a:srgbClr val="BC9DCA"/>
      </a:accent4>
      <a:accent5>
        <a:srgbClr val="EF4050"/>
      </a:accent5>
      <a:accent6>
        <a:srgbClr val="8DB7E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CC366"/>
      </a:accent1>
      <a:accent2>
        <a:srgbClr val="F79548"/>
      </a:accent2>
      <a:accent3>
        <a:srgbClr val="FFCB05"/>
      </a:accent3>
      <a:accent4>
        <a:srgbClr val="BC9DCA"/>
      </a:accent4>
      <a:accent5>
        <a:srgbClr val="EF4050"/>
      </a:accent5>
      <a:accent6>
        <a:srgbClr val="8DB7E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35159"/>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MPS RGB (Extended)">
      <a:dk1>
        <a:srgbClr val="000000"/>
      </a:dk1>
      <a:lt1>
        <a:srgbClr val="FFFFFF"/>
      </a:lt1>
      <a:dk2>
        <a:srgbClr val="0033A1"/>
      </a:dk2>
      <a:lt2>
        <a:srgbClr val="63C3D1"/>
      </a:lt2>
      <a:accent1>
        <a:srgbClr val="3B5168"/>
      </a:accent1>
      <a:accent2>
        <a:srgbClr val="00699A"/>
      </a:accent2>
      <a:accent3>
        <a:srgbClr val="229863"/>
      </a:accent3>
      <a:accent4>
        <a:srgbClr val="6633CC"/>
      </a:accent4>
      <a:accent5>
        <a:srgbClr val="993399"/>
      </a:accent5>
      <a:accent6>
        <a:srgbClr val="F9B33C"/>
      </a:accent6>
      <a:hlink>
        <a:srgbClr val="0033A1"/>
      </a:hlink>
      <a:folHlink>
        <a:srgbClr val="63C3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S More Trust PPT Template" id="{59375B7F-48BA-434F-877A-44CC68EC5D3F}" vid="{0789980F-61D9-413C-BCCD-8F090E809D92}"/>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ver Blue 3">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07C4B51-2401-49DC-B391-7B55B18F45FB}" vid="{1AD1A03E-7BDF-41B2-958F-3269DA309769}"/>
    </a:ext>
  </a:extLst>
</a:theme>
</file>

<file path=ppt/theme/theme5.xml><?xml version="1.0" encoding="utf-8"?>
<a:theme xmlns:a="http://schemas.openxmlformats.org/drawingml/2006/main" name="Content slide image blue 5">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407C4B51-2401-49DC-B391-7B55B18F45FB}" vid="{5E47F378-1B8A-496F-8D35-9331FF7D42B4}"/>
    </a:ext>
  </a:extLst>
</a:theme>
</file>

<file path=ppt/theme/theme6.xml><?xml version="1.0" encoding="utf-8"?>
<a:theme xmlns:a="http://schemas.openxmlformats.org/drawingml/2006/main" name="Content slide image blue 6">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407C4B51-2401-49DC-B391-7B55B18F45FB}" vid="{A1F20731-ED22-4941-9D16-1F11054977AB}"/>
    </a:ext>
  </a:extLst>
</a:theme>
</file>

<file path=ppt/theme/theme7.xml><?xml version="1.0" encoding="utf-8"?>
<a:theme xmlns:a="http://schemas.openxmlformats.org/drawingml/2006/main" name="Content slide image blue 10">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407C4B51-2401-49DC-B391-7B55B18F45FB}" vid="{4372262D-072E-4D49-90DE-CA6A31256EB4}"/>
    </a:ext>
  </a:extLst>
</a:theme>
</file>

<file path=ppt/theme/theme8.xml><?xml version="1.0" encoding="utf-8"?>
<a:theme xmlns:a="http://schemas.openxmlformats.org/drawingml/2006/main" name="Thank you slide 2">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07C4B51-2401-49DC-B391-7B55B18F45FB}" vid="{3C2C6348-89F1-4948-ABE1-7F02C1A4C1BA}"/>
    </a:ext>
  </a:extLst>
</a:theme>
</file>

<file path=ppt/theme/theme9.xml><?xml version="1.0" encoding="utf-8"?>
<a:theme xmlns:a="http://schemas.openxmlformats.org/drawingml/2006/main" name="1_Office Theme">
  <a:themeElements>
    <a:clrScheme name="IOPC colour palette">
      <a:dk1>
        <a:srgbClr val="373A36"/>
      </a:dk1>
      <a:lt1>
        <a:srgbClr val="FFFFFF"/>
      </a:lt1>
      <a:dk2>
        <a:srgbClr val="5F615E"/>
      </a:dk2>
      <a:lt2>
        <a:srgbClr val="737572"/>
      </a:lt2>
      <a:accent1>
        <a:srgbClr val="878986"/>
      </a:accent1>
      <a:accent2>
        <a:srgbClr val="F0B323"/>
      </a:accent2>
      <a:accent3>
        <a:srgbClr val="00B0B9"/>
      </a:accent3>
      <a:accent4>
        <a:srgbClr val="4B9560"/>
      </a:accent4>
      <a:accent5>
        <a:srgbClr val="E56A54"/>
      </a:accent5>
      <a:accent6>
        <a:srgbClr val="6F6F77"/>
      </a:accent6>
      <a:hlink>
        <a:srgbClr val="801738"/>
      </a:hlink>
      <a:folHlink>
        <a:srgbClr val="FFFFF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7285</Words>
  <Application>Microsoft Office PowerPoint</Application>
  <PresentationFormat>On-screen Show (4:3)</PresentationFormat>
  <Paragraphs>635</Paragraphs>
  <Slides>78</Slides>
  <Notes>30</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78</vt:i4>
      </vt:variant>
    </vt:vector>
  </HeadingPairs>
  <TitlesOfParts>
    <vt:vector size="99" baseType="lpstr">
      <vt:lpstr>Arial</vt:lpstr>
      <vt:lpstr>Arial Black</vt:lpstr>
      <vt:lpstr>Calibri</vt:lpstr>
      <vt:lpstr>Calibri Light</vt:lpstr>
      <vt:lpstr>Courier New</vt:lpstr>
      <vt:lpstr>Futura Book</vt:lpstr>
      <vt:lpstr>Helvetica</vt:lpstr>
      <vt:lpstr>newzald book</vt:lpstr>
      <vt:lpstr>Segoe UI Light</vt:lpstr>
      <vt:lpstr>System Font Regular</vt:lpstr>
      <vt:lpstr>Times New Roman</vt:lpstr>
      <vt:lpstr>Wingdings</vt:lpstr>
      <vt:lpstr>Office Theme</vt:lpstr>
      <vt:lpstr>2_Office Theme</vt:lpstr>
      <vt:lpstr>3_Office Theme</vt:lpstr>
      <vt:lpstr>Cover Blue 3</vt:lpstr>
      <vt:lpstr>Content slide image blue 5</vt:lpstr>
      <vt:lpstr>Content slide image blue 6</vt:lpstr>
      <vt:lpstr>Content slide image blue 10</vt:lpstr>
      <vt:lpstr>Thank you slide 2</vt:lpstr>
      <vt:lpstr>1_Office Theme</vt:lpstr>
      <vt:lpstr>Sexual misconduct in policing: building back public trust and confidence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Sexual Misconduct in Policing:  Building Back Public Trust and Confidence  Association of Regulatory and Discliplinary Lawyers 10 November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Rebuilding trust and confidence</vt:lpstr>
      <vt:lpstr>Vetting</vt:lpstr>
      <vt:lpstr>Angiolini Inquiry</vt:lpstr>
      <vt:lpstr>HMICFRS report – an inspection of vetting, misconduct and misogyny in the police service</vt:lpstr>
      <vt:lpstr>The police vetting regime</vt:lpstr>
      <vt:lpstr>The Vetting Code</vt:lpstr>
      <vt:lpstr>The Vetting Code</vt:lpstr>
      <vt:lpstr>The Vetting Code – the vetting test</vt:lpstr>
      <vt:lpstr>The Vetting Code – vetting and misconduct</vt:lpstr>
      <vt:lpstr>The Vetting APP  </vt:lpstr>
      <vt:lpstr>The Vetting APP  </vt:lpstr>
      <vt:lpstr>Police (Performance) Regulations 2020</vt:lpstr>
      <vt:lpstr>Regulation 13 of the Police Regulations 2003</vt:lpstr>
      <vt:lpstr>R (oao Alice Victor) v Chief Constable of West Mercia [2023] EWHC 2119 </vt:lpstr>
      <vt:lpstr>Op Assure</vt:lpstr>
      <vt:lpstr>Concluding remarks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Mansaray v Nursing and Midwifery Council [2023] EWHC 730 (Admin)</vt:lpstr>
      <vt:lpstr> Background</vt:lpstr>
      <vt:lpstr>Background (2)</vt:lpstr>
      <vt:lpstr>Fitness to Practise Committee</vt:lpstr>
      <vt:lpstr>Appeal - Grounds</vt:lpstr>
      <vt:lpstr>Appeal - Law</vt:lpstr>
      <vt:lpstr>Appeal – Law (2)</vt:lpstr>
      <vt:lpstr>Appeal – Disposal</vt:lpstr>
      <vt:lpstr>Appeal – Disposal</vt:lpstr>
      <vt:lpstr>Thank you  Contact details: Matthew.Cassells@nmc-uk.org</vt:lpstr>
      <vt:lpstr>Reform of regulation of health and care professionals</vt:lpstr>
      <vt:lpstr>Reform of regulation of health and care professionals</vt:lpstr>
      <vt:lpstr>General Approach</vt:lpstr>
      <vt:lpstr>The four key areas of reform</vt:lpstr>
      <vt:lpstr>PowerPoint Presentation</vt:lpstr>
      <vt:lpstr>Fitness to Practise Appeals</vt:lpstr>
      <vt:lpstr>4.  Registration </vt:lpstr>
      <vt:lpstr>Appeals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misconduct in policing: building back public trust and confidence</dc:title>
  <dc:creator>Laura Short</dc:creator>
  <cp:lastModifiedBy>Gilbert-Wood, Kirsty</cp:lastModifiedBy>
  <cp:revision>5</cp:revision>
  <dcterms:modified xsi:type="dcterms:W3CDTF">2023-11-16T13:23:58Z</dcterms:modified>
</cp:coreProperties>
</file>