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62" r:id="rId2"/>
    <p:sldId id="266" r:id="rId3"/>
    <p:sldId id="274" r:id="rId4"/>
    <p:sldId id="277" r:id="rId5"/>
    <p:sldId id="286" r:id="rId6"/>
    <p:sldId id="282" r:id="rId7"/>
    <p:sldId id="283" r:id="rId8"/>
    <p:sldId id="284" r:id="rId9"/>
    <p:sldId id="285" r:id="rId10"/>
    <p:sldId id="25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4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FBFBF"/>
    <a:srgbClr val="FF7085"/>
    <a:srgbClr val="C2D52C"/>
    <a:srgbClr val="444444"/>
    <a:srgbClr val="999999"/>
    <a:srgbClr val="6D5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68" d="100"/>
          <a:sy n="68" d="100"/>
        </p:scale>
        <p:origin x="-1446" y="-96"/>
      </p:cViewPr>
      <p:guideLst>
        <p:guide orient="horz" pos="2160"/>
        <p:guide pos="2880"/>
        <p:guide pos="435"/>
      </p:guideLst>
    </p:cSldViewPr>
  </p:slideViewPr>
  <p:notesTextViewPr>
    <p:cViewPr>
      <p:scale>
        <a:sx n="100" d="100"/>
        <a:sy n="100" d="100"/>
      </p:scale>
      <p:origin x="0" y="0"/>
    </p:cViewPr>
  </p:notesTextViewPr>
  <p:sorterViewPr>
    <p:cViewPr>
      <p:scale>
        <a:sx n="150" d="100"/>
        <a:sy n="1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GB"/>
              <a:t>05/02/2019</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5BB4E1-E610-4AC4-90DA-61147257A214}" type="slidenum">
              <a:rPr lang="en-GB" smtClean="0"/>
              <a:pPr/>
              <a:t>‹#›</a:t>
            </a:fld>
            <a:endParaRPr lang="en-GB"/>
          </a:p>
        </p:txBody>
      </p:sp>
    </p:spTree>
    <p:extLst>
      <p:ext uri="{BB962C8B-B14F-4D97-AF65-F5344CB8AC3E}">
        <p14:creationId xmlns:p14="http://schemas.microsoft.com/office/powerpoint/2010/main" xmlns="" val="110290014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GB"/>
              <a:t>05/02/2019</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C433B-50BD-46BA-A413-E43093934E5C}" type="slidenum">
              <a:rPr lang="en-GB" smtClean="0"/>
              <a:pPr/>
              <a:t>‹#›</a:t>
            </a:fld>
            <a:endParaRPr lang="en-GB"/>
          </a:p>
        </p:txBody>
      </p:sp>
    </p:spTree>
    <p:extLst>
      <p:ext uri="{BB962C8B-B14F-4D97-AF65-F5344CB8AC3E}">
        <p14:creationId xmlns:p14="http://schemas.microsoft.com/office/powerpoint/2010/main" xmlns="" val="357160796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2D52C"/>
        </a:solidFill>
        <a:effectLst/>
      </p:bgPr>
    </p:bg>
    <p:spTree>
      <p:nvGrpSpPr>
        <p:cNvPr id="1" name=""/>
        <p:cNvGrpSpPr/>
        <p:nvPr/>
      </p:nvGrpSpPr>
      <p:grpSpPr>
        <a:xfrm>
          <a:off x="0" y="0"/>
          <a:ext cx="0" cy="0"/>
          <a:chOff x="0" y="0"/>
          <a:chExt cx="0" cy="0"/>
        </a:xfrm>
      </p:grpSpPr>
      <p:sp>
        <p:nvSpPr>
          <p:cNvPr id="9" name="Rectangle 8"/>
          <p:cNvSpPr/>
          <p:nvPr userDrawn="1"/>
        </p:nvSpPr>
        <p:spPr>
          <a:xfrm>
            <a:off x="685800" y="0"/>
            <a:ext cx="1036878" cy="12401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37872" y="1797218"/>
            <a:ext cx="7772400" cy="1470025"/>
          </a:xfrm>
        </p:spPr>
        <p:txBody>
          <a:bodyPr anchor="b">
            <a:noAutofit/>
          </a:bodyPr>
          <a:lstStyle>
            <a:lvl1pPr algn="l">
              <a:defRPr sz="6000"/>
            </a:lvl1pPr>
          </a:lstStyle>
          <a:p>
            <a:r>
              <a:rPr lang="en-GB" dirty="0"/>
              <a:t>Click to edit Master title style</a:t>
            </a:r>
            <a:endParaRPr lang="en-US" dirty="0"/>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descr="4NS_LOGO.png"/>
          <p:cNvPicPr>
            <a:picLocks noChangeAspect="1"/>
          </p:cNvPicPr>
          <p:nvPr userDrawn="1"/>
        </p:nvPicPr>
        <p:blipFill>
          <a:blip r:embed="rId2"/>
          <a:stretch>
            <a:fillRect/>
          </a:stretch>
        </p:blipFill>
        <p:spPr>
          <a:xfrm>
            <a:off x="823062" y="144486"/>
            <a:ext cx="762355" cy="95112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bg>
      <p:bgPr>
        <a:solidFill>
          <a:srgbClr val="C2D52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6710"/>
            <a:ext cx="8001000" cy="528133"/>
          </a:xfrm>
        </p:spPr>
        <p:txBody>
          <a:bodyPr lIns="0" tIns="0" bIns="0" anchor="b">
            <a:normAutofit/>
          </a:bodyPr>
          <a:lstStyle>
            <a:lvl1pPr>
              <a:defRPr sz="2400"/>
            </a:lvl1pPr>
          </a:lstStyle>
          <a:p>
            <a:r>
              <a:rPr lang="en-GB" dirty="0"/>
              <a:t>Click to edit Master title style</a:t>
            </a:r>
            <a:endParaRPr lang="en-US" dirty="0"/>
          </a:p>
        </p:txBody>
      </p:sp>
      <p:sp>
        <p:nvSpPr>
          <p:cNvPr id="3" name="Content Placeholder 2"/>
          <p:cNvSpPr>
            <a:spLocks noGrp="1"/>
          </p:cNvSpPr>
          <p:nvPr>
            <p:ph sz="half" idx="1"/>
          </p:nvPr>
        </p:nvSpPr>
        <p:spPr>
          <a:xfrm>
            <a:off x="607916" y="1600200"/>
            <a:ext cx="8078883" cy="4525963"/>
          </a:xfrm>
        </p:spPr>
        <p:txBody>
          <a:bodyPr>
            <a:normAutofit/>
          </a:bodyPr>
          <a:lstStyle>
            <a:lvl1pPr marL="0" indent="0">
              <a:buNone/>
              <a:defRPr sz="1400"/>
            </a:lvl1pPr>
            <a:lvl2pPr marL="0" indent="0">
              <a:buNone/>
              <a:defRPr sz="900"/>
            </a:lvl2pPr>
            <a:lvl3pPr marL="0" indent="0">
              <a:buNone/>
              <a:defRPr sz="900"/>
            </a:lvl3pPr>
            <a:lvl4pPr marL="0" indent="0">
              <a:buNone/>
              <a:defRPr sz="900"/>
            </a:lvl4pPr>
            <a:lvl5pPr marL="0" indent="0">
              <a:buNone/>
              <a:defRPr sz="9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Rectangle 7"/>
          <p:cNvSpPr/>
          <p:nvPr userDrawn="1"/>
        </p:nvSpPr>
        <p:spPr>
          <a:xfrm>
            <a:off x="685800" y="802771"/>
            <a:ext cx="7832926"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wo Content">
    <p:bg>
      <p:bgPr>
        <a:solidFill>
          <a:srgbClr val="BFBFB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6710"/>
            <a:ext cx="8001000" cy="528133"/>
          </a:xfrm>
        </p:spPr>
        <p:txBody>
          <a:bodyPr lIns="0" tIns="0" bIns="0" anchor="b">
            <a:normAutofit/>
          </a:bodyPr>
          <a:lstStyle>
            <a:lvl1pPr>
              <a:defRPr sz="2400"/>
            </a:lvl1pPr>
          </a:lstStyle>
          <a:p>
            <a:r>
              <a:rPr lang="en-GB" dirty="0"/>
              <a:t>Click to edit Master title style</a:t>
            </a:r>
            <a:endParaRPr lang="en-US" dirty="0"/>
          </a:p>
        </p:txBody>
      </p:sp>
      <p:sp>
        <p:nvSpPr>
          <p:cNvPr id="3" name="Content Placeholder 2"/>
          <p:cNvSpPr>
            <a:spLocks noGrp="1"/>
          </p:cNvSpPr>
          <p:nvPr>
            <p:ph sz="half" idx="1"/>
          </p:nvPr>
        </p:nvSpPr>
        <p:spPr>
          <a:xfrm>
            <a:off x="607916" y="1600200"/>
            <a:ext cx="8078883" cy="4525963"/>
          </a:xfrm>
        </p:spPr>
        <p:txBody>
          <a:bodyPr>
            <a:normAutofit/>
          </a:bodyPr>
          <a:lstStyle>
            <a:lvl1pPr marL="0" indent="0">
              <a:buNone/>
              <a:defRPr sz="1400"/>
            </a:lvl1pPr>
            <a:lvl2pPr marL="0" indent="0">
              <a:buNone/>
              <a:defRPr sz="900"/>
            </a:lvl2pPr>
            <a:lvl3pPr marL="0" indent="0">
              <a:buNone/>
              <a:defRPr sz="900"/>
            </a:lvl3pPr>
            <a:lvl4pPr marL="0" indent="0">
              <a:buNone/>
              <a:defRPr sz="900"/>
            </a:lvl4pPr>
            <a:lvl5pPr marL="0" indent="0">
              <a:buNone/>
              <a:defRPr sz="9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Rectangle 7"/>
          <p:cNvSpPr/>
          <p:nvPr userDrawn="1"/>
        </p:nvSpPr>
        <p:spPr>
          <a:xfrm>
            <a:off x="685800" y="802771"/>
            <a:ext cx="7832926"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wo Content">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6710"/>
            <a:ext cx="8001000" cy="528133"/>
          </a:xfrm>
        </p:spPr>
        <p:txBody>
          <a:bodyPr lIns="0" tIns="0" bIns="0" anchor="b">
            <a:normAutofit/>
          </a:bodyPr>
          <a:lstStyle>
            <a:lvl1pPr>
              <a:defRPr sz="2400">
                <a:solidFill>
                  <a:srgbClr val="C2D52C"/>
                </a:solidFill>
              </a:defRPr>
            </a:lvl1pPr>
          </a:lstStyle>
          <a:p>
            <a:r>
              <a:rPr lang="en-GB" dirty="0"/>
              <a:t>Click to edit Master title style</a:t>
            </a:r>
            <a:endParaRPr lang="en-US" dirty="0"/>
          </a:p>
        </p:txBody>
      </p:sp>
      <p:sp>
        <p:nvSpPr>
          <p:cNvPr id="3" name="Content Placeholder 2"/>
          <p:cNvSpPr>
            <a:spLocks noGrp="1"/>
          </p:cNvSpPr>
          <p:nvPr>
            <p:ph sz="half" idx="1"/>
          </p:nvPr>
        </p:nvSpPr>
        <p:spPr>
          <a:xfrm>
            <a:off x="607916" y="1600200"/>
            <a:ext cx="8078883" cy="4525963"/>
          </a:xfrm>
        </p:spPr>
        <p:txBody>
          <a:bodyPr>
            <a:normAutofit/>
          </a:bodyPr>
          <a:lstStyle>
            <a:lvl1pPr marL="0" indent="0">
              <a:buNone/>
              <a:defRPr sz="1400">
                <a:solidFill>
                  <a:schemeClr val="bg1"/>
                </a:solidFill>
              </a:defRPr>
            </a:lvl1pPr>
            <a:lvl2pPr marL="0" indent="0">
              <a:buNone/>
              <a:defRPr sz="900">
                <a:solidFill>
                  <a:schemeClr val="bg1"/>
                </a:solidFill>
              </a:defRPr>
            </a:lvl2pPr>
            <a:lvl3pPr marL="0" indent="0">
              <a:buNone/>
              <a:defRPr sz="900">
                <a:solidFill>
                  <a:schemeClr val="bg1"/>
                </a:solidFill>
              </a:defRPr>
            </a:lvl3pPr>
            <a:lvl4pPr marL="0" indent="0">
              <a:buNone/>
              <a:defRPr sz="900">
                <a:solidFill>
                  <a:schemeClr val="bg1"/>
                </a:solidFill>
              </a:defRPr>
            </a:lvl4pPr>
            <a:lvl5pPr marL="0" indent="0">
              <a:buNone/>
              <a:defRPr sz="900">
                <a:solidFill>
                  <a:schemeClr val="bg1"/>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Rectangle 7"/>
          <p:cNvSpPr/>
          <p:nvPr userDrawn="1"/>
        </p:nvSpPr>
        <p:spPr>
          <a:xfrm>
            <a:off x="685800" y="802771"/>
            <a:ext cx="7832926"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4NS_LOGO.jpg"/>
          <p:cNvPicPr>
            <a:picLocks noChangeAspect="1"/>
          </p:cNvPicPr>
          <p:nvPr userDrawn="1"/>
        </p:nvPicPr>
        <p:blipFill>
          <a:blip r:embed="rId2"/>
          <a:stretch>
            <a:fillRect/>
          </a:stretch>
        </p:blipFill>
        <p:spPr>
          <a:xfrm>
            <a:off x="4033639" y="3915292"/>
            <a:ext cx="1071632" cy="1336989"/>
          </a:xfrm>
          <a:prstGeom prst="rect">
            <a:avLst/>
          </a:prstGeom>
        </p:spPr>
      </p:pic>
      <p:sp>
        <p:nvSpPr>
          <p:cNvPr id="6" name="Rectangle 5"/>
          <p:cNvSpPr/>
          <p:nvPr userDrawn="1"/>
        </p:nvSpPr>
        <p:spPr>
          <a:xfrm>
            <a:off x="2286000" y="5433679"/>
            <a:ext cx="4572000" cy="1215718"/>
          </a:xfrm>
          <a:prstGeom prst="rect">
            <a:avLst/>
          </a:prstGeom>
        </p:spPr>
        <p:txBody>
          <a:bodyPr>
            <a:spAutoFit/>
          </a:bodyPr>
          <a:lstStyle/>
          <a:p>
            <a:pPr algn="ctr"/>
            <a:endParaRPr lang="en-US" sz="900" dirty="0">
              <a:latin typeface="Georgia"/>
              <a:cs typeface="Georgia"/>
            </a:endParaRPr>
          </a:p>
          <a:p>
            <a:pPr algn="ctr"/>
            <a:r>
              <a:rPr lang="en-US" sz="900" dirty="0">
                <a:solidFill>
                  <a:srgbClr val="999999"/>
                </a:solidFill>
                <a:latin typeface="Georgia"/>
                <a:cs typeface="Georgia"/>
              </a:rPr>
              <a:t>4 NEW SQUARE LINCOLN’S INN</a:t>
            </a:r>
          </a:p>
          <a:p>
            <a:pPr algn="ctr">
              <a:spcAft>
                <a:spcPts val="600"/>
              </a:spcAft>
            </a:pPr>
            <a:r>
              <a:rPr lang="en-US" sz="900" dirty="0">
                <a:solidFill>
                  <a:srgbClr val="999999"/>
                </a:solidFill>
                <a:latin typeface="Georgia"/>
                <a:cs typeface="Georgia"/>
              </a:rPr>
              <a:t>LONDON WC2A 3RJ</a:t>
            </a:r>
          </a:p>
          <a:p>
            <a:pPr algn="ctr">
              <a:spcAft>
                <a:spcPts val="600"/>
              </a:spcAft>
            </a:pPr>
            <a:r>
              <a:rPr lang="en-US" sz="900" dirty="0">
                <a:solidFill>
                  <a:srgbClr val="C2D52C"/>
                </a:solidFill>
                <a:latin typeface="Georgia"/>
                <a:cs typeface="Georgia"/>
              </a:rPr>
              <a:t>WWW</a:t>
            </a:r>
            <a:r>
              <a:rPr lang="en-US" sz="900" dirty="0">
                <a:solidFill>
                  <a:srgbClr val="999999"/>
                </a:solidFill>
                <a:latin typeface="Georgia"/>
                <a:cs typeface="Georgia"/>
              </a:rPr>
              <a:t>.4NEWSQUARE.COM</a:t>
            </a:r>
          </a:p>
          <a:p>
            <a:pPr algn="ctr"/>
            <a:r>
              <a:rPr lang="en-US" sz="900" dirty="0">
                <a:solidFill>
                  <a:srgbClr val="C2D52C"/>
                </a:solidFill>
                <a:latin typeface="Georgia"/>
                <a:cs typeface="Georgia"/>
              </a:rPr>
              <a:t>T: </a:t>
            </a:r>
            <a:r>
              <a:rPr lang="en-US" sz="900" dirty="0">
                <a:solidFill>
                  <a:srgbClr val="999999"/>
                </a:solidFill>
                <a:latin typeface="Georgia"/>
                <a:cs typeface="Georgia"/>
              </a:rPr>
              <a:t>+44 20 7822 2000</a:t>
            </a:r>
          </a:p>
          <a:p>
            <a:pPr algn="ctr"/>
            <a:r>
              <a:rPr lang="en-US" sz="900" dirty="0">
                <a:solidFill>
                  <a:srgbClr val="C2D52C"/>
                </a:solidFill>
                <a:latin typeface="Georgia"/>
                <a:cs typeface="Georgia"/>
              </a:rPr>
              <a:t>DX: </a:t>
            </a:r>
            <a:r>
              <a:rPr lang="en-US" sz="900" dirty="0">
                <a:solidFill>
                  <a:srgbClr val="999999"/>
                </a:solidFill>
                <a:latin typeface="Georgia"/>
                <a:cs typeface="Georgia"/>
              </a:rPr>
              <a:t>LDE 1041</a:t>
            </a:r>
          </a:p>
          <a:p>
            <a:pPr algn="ctr"/>
            <a:r>
              <a:rPr lang="en-US" sz="900" dirty="0">
                <a:solidFill>
                  <a:srgbClr val="C2D52C"/>
                </a:solidFill>
                <a:latin typeface="Georgia"/>
                <a:cs typeface="Georgia"/>
              </a:rPr>
              <a:t>E: </a:t>
            </a:r>
            <a:r>
              <a:rPr lang="en-US" sz="900" dirty="0">
                <a:solidFill>
                  <a:srgbClr val="999999"/>
                </a:solidFill>
                <a:latin typeface="Georgia"/>
                <a:cs typeface="Georgia"/>
              </a:rPr>
              <a:t>CLERKS@4NEWSQUARE.COM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6_Title Slide">
    <p:bg>
      <p:bgPr>
        <a:solidFill>
          <a:srgbClr val="BFBFBF"/>
        </a:solidFill>
        <a:effectLst/>
      </p:bgPr>
    </p:bg>
    <p:spTree>
      <p:nvGrpSpPr>
        <p:cNvPr id="1" name=""/>
        <p:cNvGrpSpPr/>
        <p:nvPr/>
      </p:nvGrpSpPr>
      <p:grpSpPr>
        <a:xfrm>
          <a:off x="0" y="0"/>
          <a:ext cx="0" cy="0"/>
          <a:chOff x="0" y="0"/>
          <a:chExt cx="0" cy="0"/>
        </a:xfrm>
      </p:grpSpPr>
      <p:sp>
        <p:nvSpPr>
          <p:cNvPr id="9" name="Rectangle 8"/>
          <p:cNvSpPr/>
          <p:nvPr userDrawn="1"/>
        </p:nvSpPr>
        <p:spPr>
          <a:xfrm>
            <a:off x="685800" y="0"/>
            <a:ext cx="1036878" cy="12401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37872" y="1797218"/>
            <a:ext cx="7772400" cy="1470025"/>
          </a:xfrm>
        </p:spPr>
        <p:txBody>
          <a:bodyPr anchor="b">
            <a:noAutofit/>
          </a:bodyPr>
          <a:lstStyle>
            <a:lvl1pPr algn="l">
              <a:defRPr sz="6000"/>
            </a:lvl1pPr>
          </a:lstStyle>
          <a:p>
            <a:r>
              <a:rPr lang="en-GB" dirty="0"/>
              <a:t>Click to edit Master title style</a:t>
            </a:r>
            <a:endParaRPr lang="en-US" dirty="0"/>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descr="4NS_LOGO.png"/>
          <p:cNvPicPr>
            <a:picLocks noChangeAspect="1"/>
          </p:cNvPicPr>
          <p:nvPr userDrawn="1"/>
        </p:nvPicPr>
        <p:blipFill>
          <a:blip r:embed="rId2"/>
          <a:stretch>
            <a:fillRect/>
          </a:stretch>
        </p:blipFill>
        <p:spPr>
          <a:xfrm>
            <a:off x="823062" y="144486"/>
            <a:ext cx="762355" cy="95112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4_Title Slide">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685800" y="0"/>
            <a:ext cx="1036878" cy="12401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37872" y="1797218"/>
            <a:ext cx="7772400" cy="1470025"/>
          </a:xfrm>
        </p:spPr>
        <p:txBody>
          <a:bodyPr anchor="b">
            <a:noAutofit/>
          </a:bodyPr>
          <a:lstStyle>
            <a:lvl1pPr algn="l">
              <a:defRPr sz="6000">
                <a:solidFill>
                  <a:srgbClr val="444444"/>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Rectangle 6"/>
          <p:cNvSpPr/>
          <p:nvPr/>
        </p:nvSpPr>
        <p:spPr>
          <a:xfrm>
            <a:off x="685800" y="3309180"/>
            <a:ext cx="6904742" cy="117930"/>
          </a:xfrm>
          <a:prstGeom prst="rect">
            <a:avLst/>
          </a:prstGeom>
          <a:solidFill>
            <a:srgbClr val="C2D52C"/>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descr="4NS_LOGO.png"/>
          <p:cNvPicPr>
            <a:picLocks noChangeAspect="1"/>
          </p:cNvPicPr>
          <p:nvPr userDrawn="1"/>
        </p:nvPicPr>
        <p:blipFill>
          <a:blip r:embed="rId2"/>
          <a:stretch>
            <a:fillRect/>
          </a:stretch>
        </p:blipFill>
        <p:spPr>
          <a:xfrm>
            <a:off x="823062" y="144486"/>
            <a:ext cx="762355" cy="95112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rgbClr val="444444"/>
        </a:solidFill>
        <a:effectLst/>
      </p:bgPr>
    </p:bg>
    <p:spTree>
      <p:nvGrpSpPr>
        <p:cNvPr id="1" name=""/>
        <p:cNvGrpSpPr/>
        <p:nvPr/>
      </p:nvGrpSpPr>
      <p:grpSpPr>
        <a:xfrm>
          <a:off x="0" y="0"/>
          <a:ext cx="0" cy="0"/>
          <a:chOff x="0" y="0"/>
          <a:chExt cx="0" cy="0"/>
        </a:xfrm>
      </p:grpSpPr>
      <p:sp>
        <p:nvSpPr>
          <p:cNvPr id="9" name="Rectangle 8"/>
          <p:cNvSpPr/>
          <p:nvPr userDrawn="1"/>
        </p:nvSpPr>
        <p:spPr>
          <a:xfrm>
            <a:off x="685800" y="0"/>
            <a:ext cx="1036878" cy="12401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37872" y="1797218"/>
            <a:ext cx="7772400" cy="1470025"/>
          </a:xfrm>
        </p:spPr>
        <p:txBody>
          <a:bodyPr anchor="b">
            <a:noAutofit/>
          </a:bodyPr>
          <a:lstStyle>
            <a:lvl1pPr algn="l">
              <a:defRPr sz="6000">
                <a:solidFill>
                  <a:srgbClr val="C2D52C"/>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descr="4NS_LOGO.png"/>
          <p:cNvPicPr>
            <a:picLocks noChangeAspect="1"/>
          </p:cNvPicPr>
          <p:nvPr userDrawn="1"/>
        </p:nvPicPr>
        <p:blipFill>
          <a:blip r:embed="rId2"/>
          <a:stretch>
            <a:fillRect/>
          </a:stretch>
        </p:blipFill>
        <p:spPr>
          <a:xfrm>
            <a:off x="823062" y="144486"/>
            <a:ext cx="762355" cy="95112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rgbClr val="C2D52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97218"/>
            <a:ext cx="7772400" cy="1470025"/>
          </a:xfrm>
        </p:spPr>
        <p:txBody>
          <a:bodyPr anchor="b"/>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7_Title Slide">
    <p:bg>
      <p:bgPr>
        <a:solidFill>
          <a:srgbClr val="BFBFB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97218"/>
            <a:ext cx="7772400" cy="1470025"/>
          </a:xfrm>
        </p:spPr>
        <p:txBody>
          <a:bodyPr anchor="b"/>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2_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91227"/>
            <a:ext cx="7772400" cy="1470025"/>
          </a:xfrm>
        </p:spPr>
        <p:txBody>
          <a:bodyPr tIns="46800" bIns="46800" anchor="b"/>
          <a:lstStyle>
            <a:lvl1pPr algn="l">
              <a:defRPr>
                <a:solidFill>
                  <a:srgbClr val="444444"/>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637872" y="3463056"/>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Rectangle 6"/>
          <p:cNvSpPr/>
          <p:nvPr/>
        </p:nvSpPr>
        <p:spPr>
          <a:xfrm>
            <a:off x="685800" y="3303189"/>
            <a:ext cx="6904742" cy="117930"/>
          </a:xfrm>
          <a:prstGeom prst="rect">
            <a:avLst/>
          </a:prstGeom>
          <a:solidFill>
            <a:srgbClr val="C2D52C"/>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97218"/>
            <a:ext cx="7772400" cy="1470025"/>
          </a:xfrm>
        </p:spPr>
        <p:txBody>
          <a:bodyPr anchor="b"/>
          <a:lstStyle>
            <a:lvl1pPr algn="l">
              <a:defRPr>
                <a:solidFill>
                  <a:srgbClr val="C2D52C"/>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6710"/>
            <a:ext cx="8001000" cy="528133"/>
          </a:xfrm>
        </p:spPr>
        <p:txBody>
          <a:bodyPr lIns="0" tIns="0" rIns="0" bIns="0" anchor="b">
            <a:normAutofit/>
          </a:bodyPr>
          <a:lstStyle>
            <a:lvl1pPr>
              <a:defRPr sz="2400"/>
            </a:lvl1pPr>
          </a:lstStyle>
          <a:p>
            <a:r>
              <a:rPr lang="en-GB" dirty="0"/>
              <a:t>Click to edit Master title style</a:t>
            </a:r>
            <a:endParaRPr lang="en-US" dirty="0"/>
          </a:p>
        </p:txBody>
      </p:sp>
      <p:sp>
        <p:nvSpPr>
          <p:cNvPr id="3" name="Content Placeholder 2"/>
          <p:cNvSpPr>
            <a:spLocks noGrp="1"/>
          </p:cNvSpPr>
          <p:nvPr>
            <p:ph sz="half" idx="1"/>
          </p:nvPr>
        </p:nvSpPr>
        <p:spPr>
          <a:xfrm>
            <a:off x="607916" y="1600200"/>
            <a:ext cx="8078883" cy="4525963"/>
          </a:xfrm>
        </p:spPr>
        <p:txBody>
          <a:bodyPr rIns="0" bIns="0">
            <a:normAutofit/>
          </a:bodyPr>
          <a:lstStyle>
            <a:lvl1pPr marL="0" indent="0">
              <a:buNone/>
              <a:defRPr sz="1400"/>
            </a:lvl1pPr>
            <a:lvl2pPr marL="0" indent="0">
              <a:buNone/>
              <a:defRPr sz="900"/>
            </a:lvl2pPr>
            <a:lvl3pPr marL="0" indent="0">
              <a:buNone/>
              <a:defRPr sz="900"/>
            </a:lvl3pPr>
            <a:lvl4pPr marL="0" indent="0">
              <a:buNone/>
              <a:defRPr sz="900"/>
            </a:lvl4pPr>
            <a:lvl5pPr marL="0" indent="0">
              <a:buNone/>
              <a:defRPr sz="9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Rectangle 7"/>
          <p:cNvSpPr/>
          <p:nvPr userDrawn="1"/>
        </p:nvSpPr>
        <p:spPr>
          <a:xfrm>
            <a:off x="685800" y="802771"/>
            <a:ext cx="7832926" cy="117930"/>
          </a:xfrm>
          <a:prstGeom prst="rect">
            <a:avLst/>
          </a:prstGeom>
          <a:solidFill>
            <a:srgbClr val="C2D52C"/>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001000" cy="941500"/>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p:cNvSpPr>
            <a:spLocks noGrp="1"/>
          </p:cNvSpPr>
          <p:nvPr>
            <p:ph type="body" idx="1"/>
          </p:nvPr>
        </p:nvSpPr>
        <p:spPr>
          <a:xfrm>
            <a:off x="685800" y="1600200"/>
            <a:ext cx="80010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7" r:id="rId2"/>
    <p:sldLayoutId id="2147483663" r:id="rId3"/>
    <p:sldLayoutId id="2147483664" r:id="rId4"/>
    <p:sldLayoutId id="2147483662" r:id="rId5"/>
    <p:sldLayoutId id="2147483668" r:id="rId6"/>
    <p:sldLayoutId id="2147483661" r:id="rId7"/>
    <p:sldLayoutId id="2147483660" r:id="rId8"/>
    <p:sldLayoutId id="2147483652" r:id="rId9"/>
    <p:sldLayoutId id="2147483665" r:id="rId10"/>
    <p:sldLayoutId id="2147483669" r:id="rId11"/>
    <p:sldLayoutId id="2147483666" r:id="rId12"/>
    <p:sldLayoutId id="2147483655" r:id="rId13"/>
  </p:sldLayoutIdLst>
  <p:txStyles>
    <p:titleStyle>
      <a:lvl1pPr algn="l" defTabSz="457200" rtl="0" eaLnBrk="1" latinLnBrk="0" hangingPunct="1">
        <a:spcBef>
          <a:spcPct val="0"/>
        </a:spcBef>
        <a:buNone/>
        <a:defRPr sz="4400" kern="1200">
          <a:solidFill>
            <a:srgbClr val="444444"/>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3200" kern="1200">
          <a:solidFill>
            <a:srgbClr val="444444"/>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444444"/>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444444"/>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444444"/>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444444"/>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58142"/>
            <a:ext cx="7772400" cy="1470025"/>
          </a:xfrm>
        </p:spPr>
        <p:txBody>
          <a:bodyPr/>
          <a:lstStyle/>
          <a:p>
            <a:r>
              <a:rPr lang="en-US" sz="3000" b="1" dirty="0"/>
              <a:t>Who’d be a COLP? The role of the COLP and self-reporting</a:t>
            </a:r>
          </a:p>
        </p:txBody>
      </p:sp>
      <p:sp>
        <p:nvSpPr>
          <p:cNvPr id="3" name="Subtitle 2"/>
          <p:cNvSpPr>
            <a:spLocks noGrp="1"/>
          </p:cNvSpPr>
          <p:nvPr>
            <p:ph type="subTitle" idx="1"/>
          </p:nvPr>
        </p:nvSpPr>
        <p:spPr>
          <a:xfrm>
            <a:off x="637872" y="3609723"/>
            <a:ext cx="8123174" cy="3056799"/>
          </a:xfrm>
        </p:spPr>
        <p:txBody>
          <a:bodyPr>
            <a:normAutofit/>
          </a:bodyPr>
          <a:lstStyle/>
          <a:p>
            <a:r>
              <a:rPr lang="en-US" dirty="0"/>
              <a:t>Ben Hubble QC</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 25 November 2019 Reporting Obligations</a:t>
            </a:r>
            <a:r>
              <a:rPr lang="en-US" dirty="0"/>
              <a:t> </a:t>
            </a:r>
          </a:p>
        </p:txBody>
      </p:sp>
      <p:sp>
        <p:nvSpPr>
          <p:cNvPr id="4" name="Content Placeholder 3">
            <a:extLst>
              <a:ext uri="{FF2B5EF4-FFF2-40B4-BE49-F238E27FC236}">
                <a16:creationId xmlns:a16="http://schemas.microsoft.com/office/drawing/2014/main" xmlns="" id="{427A0DDE-5537-41B2-9BF3-E386F1AE118A}"/>
              </a:ext>
            </a:extLst>
          </p:cNvPr>
          <p:cNvSpPr>
            <a:spLocks noGrp="1"/>
          </p:cNvSpPr>
          <p:nvPr>
            <p:ph sz="half" idx="1"/>
          </p:nvPr>
        </p:nvSpPr>
        <p:spPr/>
        <p:txBody>
          <a:bodyPr>
            <a:normAutofit fontScale="85000" lnSpcReduction="10000"/>
          </a:bodyPr>
          <a:lstStyle/>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a:t>
            </a:r>
            <a:r>
              <a:rPr lang="en-GB" sz="1800" i="1" dirty="0">
                <a:solidFill>
                  <a:schemeClr val="tx1"/>
                </a:solidFill>
                <a:effectLst/>
                <a:latin typeface="Georgia" panose="02040502050405020303" pitchFamily="18" charset="0"/>
                <a:ea typeface="Calibri" panose="020F0502020204030204" pitchFamily="34" charset="0"/>
              </a:rPr>
              <a:t>You report to the SRA promptly, </a:t>
            </a:r>
            <a:r>
              <a:rPr lang="en-GB" sz="1800" i="1" u="sng" dirty="0">
                <a:solidFill>
                  <a:schemeClr val="tx1"/>
                </a:solidFill>
                <a:effectLst/>
                <a:latin typeface="Georgia" panose="02040502050405020303" pitchFamily="18" charset="0"/>
                <a:ea typeface="Calibri" panose="020F0502020204030204" pitchFamily="34" charset="0"/>
              </a:rPr>
              <a:t>serious misconduct </a:t>
            </a:r>
            <a:r>
              <a:rPr lang="en-GB" sz="1800" i="1" dirty="0">
                <a:solidFill>
                  <a:schemeClr val="tx1"/>
                </a:solidFill>
                <a:effectLst/>
                <a:latin typeface="Georgia" panose="02040502050405020303" pitchFamily="18" charset="0"/>
                <a:ea typeface="Calibri" panose="020F0502020204030204" pitchFamily="34" charset="0"/>
              </a:rPr>
              <a:t>by any person or firm authorised by the SRA or any employee, manager or owner of any such firm (taking into account, where necessary, your duty of confidentiality to your client)</a:t>
            </a:r>
            <a:r>
              <a:rPr lang="en-GB" sz="1800" dirty="0">
                <a:solidFill>
                  <a:schemeClr val="tx1"/>
                </a:solidFill>
                <a:effectLst/>
                <a:latin typeface="Georgia" panose="02040502050405020303" pitchFamily="18" charset="0"/>
                <a:ea typeface="Calibri" panose="020F0502020204030204" pitchFamily="34" charset="0"/>
              </a:rPr>
              <a:t> [</a:t>
            </a:r>
            <a:r>
              <a:rPr lang="en-GB" sz="1800" b="1" dirty="0">
                <a:solidFill>
                  <a:schemeClr val="tx1"/>
                </a:solidFill>
                <a:effectLst/>
                <a:latin typeface="Georgia" panose="02040502050405020303" pitchFamily="18" charset="0"/>
                <a:ea typeface="Calibri" panose="020F0502020204030204" pitchFamily="34" charset="0"/>
              </a:rPr>
              <a:t>Outcome 10.4</a:t>
            </a:r>
            <a:r>
              <a:rPr lang="en-GB" sz="1800" dirty="0">
                <a:solidFill>
                  <a:schemeClr val="tx1"/>
                </a:solidFill>
                <a:effectLst/>
                <a:latin typeface="Georgia" panose="02040502050405020303" pitchFamily="18" charset="0"/>
                <a:ea typeface="Calibri" panose="020F0502020204030204" pitchFamily="34" charset="0"/>
              </a:rPr>
              <a:t>]"</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 </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Additional reporting obligations arose under </a:t>
            </a:r>
            <a:r>
              <a:rPr lang="en-GB" sz="1800" b="1" dirty="0">
                <a:solidFill>
                  <a:schemeClr val="tx1"/>
                </a:solidFill>
                <a:effectLst/>
                <a:latin typeface="Georgia" panose="02040502050405020303" pitchFamily="18" charset="0"/>
                <a:ea typeface="Calibri" panose="020F0502020204030204" pitchFamily="34" charset="0"/>
              </a:rPr>
              <a:t>Rule 8.5 of the SRA Authorisation Rules </a:t>
            </a:r>
            <a:r>
              <a:rPr lang="en-GB" sz="1800" dirty="0">
                <a:solidFill>
                  <a:schemeClr val="tx1"/>
                </a:solidFill>
                <a:effectLst/>
                <a:latin typeface="Georgia" panose="02040502050405020303" pitchFamily="18" charset="0"/>
                <a:ea typeface="Calibri" panose="020F0502020204030204" pitchFamily="34" charset="0"/>
              </a:rPr>
              <a:t>whereby the COLP had an obligation to report "</a:t>
            </a:r>
            <a:r>
              <a:rPr lang="en-GB" sz="1800" i="1" u="sng" dirty="0">
                <a:solidFill>
                  <a:schemeClr val="tx1"/>
                </a:solidFill>
                <a:effectLst/>
                <a:latin typeface="Georgia" panose="02040502050405020303" pitchFamily="18" charset="0"/>
                <a:ea typeface="Calibri" panose="020F0502020204030204" pitchFamily="34" charset="0"/>
              </a:rPr>
              <a:t>material breaches</a:t>
            </a:r>
            <a:r>
              <a:rPr lang="en-GB" sz="1800" dirty="0">
                <a:solidFill>
                  <a:schemeClr val="tx1"/>
                </a:solidFill>
                <a:effectLst/>
                <a:latin typeface="Georgia" panose="02040502050405020303" pitchFamily="18" charset="0"/>
                <a:ea typeface="Calibri" panose="020F0502020204030204" pitchFamily="34" charset="0"/>
              </a:rPr>
              <a:t>". </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 </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The </a:t>
            </a:r>
            <a:r>
              <a:rPr lang="en-GB" sz="1800" b="1" dirty="0">
                <a:solidFill>
                  <a:schemeClr val="tx1"/>
                </a:solidFill>
                <a:effectLst/>
                <a:latin typeface="Georgia" panose="02040502050405020303" pitchFamily="18" charset="0"/>
                <a:ea typeface="Calibri" panose="020F0502020204030204" pitchFamily="34" charset="0"/>
              </a:rPr>
              <a:t>SRA's post-consultation findings </a:t>
            </a:r>
            <a:r>
              <a:rPr lang="en-GB" sz="1800" dirty="0">
                <a:solidFill>
                  <a:schemeClr val="tx1"/>
                </a:solidFill>
                <a:effectLst/>
                <a:latin typeface="Georgia" panose="02040502050405020303" pitchFamily="18" charset="0"/>
                <a:ea typeface="Calibri" panose="020F0502020204030204" pitchFamily="34" charset="0"/>
              </a:rPr>
              <a:t>published in January 2019 stated:-</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 </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a:t>
            </a:r>
            <a:r>
              <a:rPr lang="en-GB" sz="1800" i="1" dirty="0">
                <a:solidFill>
                  <a:schemeClr val="tx1"/>
                </a:solidFill>
                <a:effectLst/>
                <a:latin typeface="Georgia" panose="02040502050405020303" pitchFamily="18" charset="0"/>
                <a:ea typeface="Calibri" panose="020F0502020204030204" pitchFamily="34" charset="0"/>
              </a:rPr>
              <a:t>it became clear that understanding of when this duty is triggered can differ.  In particular, we identified that some consider that they should not report concerns to us until they have conclusively determined both the relevant facts and that these comprise serious misconduct.  Others refer issues to us at an early stage.  We wanted to make sure that there is greater understanding of the obligations, so all solicitors and firms have a clear and consistent view as to what we expect of them, and of what, and when, they should report</a:t>
            </a:r>
            <a:r>
              <a:rPr lang="en-GB" sz="1800" dirty="0">
                <a:solidFill>
                  <a:schemeClr val="tx1"/>
                </a:solidFill>
                <a:effectLst/>
                <a:latin typeface="Georgia" panose="02040502050405020303" pitchFamily="18" charset="0"/>
                <a:ea typeface="Calibri" panose="020F0502020204030204" pitchFamily="34" charset="0"/>
              </a:rPr>
              <a:t>…."</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 </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The proposed amendments were described as reflecting a consistent use in the standards and regulations of the term: "</a:t>
            </a:r>
            <a:r>
              <a:rPr lang="en-GB" sz="1800" i="1" u="sng" dirty="0">
                <a:solidFill>
                  <a:schemeClr val="tx1"/>
                </a:solidFill>
                <a:effectLst/>
                <a:latin typeface="Georgia" panose="02040502050405020303" pitchFamily="18" charset="0"/>
                <a:ea typeface="Calibri" panose="020F0502020204030204" pitchFamily="34" charset="0"/>
              </a:rPr>
              <a:t>serious breach</a:t>
            </a:r>
            <a:r>
              <a:rPr lang="en-GB" sz="1800" dirty="0">
                <a:solidFill>
                  <a:schemeClr val="tx1"/>
                </a:solidFill>
                <a:effectLst/>
                <a:latin typeface="Georgia" panose="02040502050405020303" pitchFamily="18" charset="0"/>
                <a:ea typeface="Calibri" panose="020F0502020204030204" pitchFamily="34" charset="0"/>
              </a:rPr>
              <a:t>" to describe "</a:t>
            </a:r>
            <a:r>
              <a:rPr lang="en-GB" sz="1800" i="1" dirty="0">
                <a:solidFill>
                  <a:schemeClr val="tx1"/>
                </a:solidFill>
                <a:effectLst/>
                <a:latin typeface="Georgia" panose="02040502050405020303" pitchFamily="18" charset="0"/>
                <a:ea typeface="Calibri" panose="020F0502020204030204" pitchFamily="34" charset="0"/>
              </a:rPr>
              <a:t>conduct or behaviour which represents a concern to us, and in respect of which we may take regulatory action</a:t>
            </a:r>
            <a:r>
              <a:rPr lang="en-GB" sz="1800" dirty="0">
                <a:solidFill>
                  <a:schemeClr val="tx1"/>
                </a:solidFill>
                <a:effectLst/>
                <a:latin typeface="Georgia" panose="02040502050405020303" pitchFamily="18" charset="0"/>
                <a:ea typeface="Calibri" panose="020F0502020204030204" pitchFamily="34" charset="0"/>
              </a:rPr>
              <a:t>."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Reporting obligations under the November 2019 Code</a:t>
            </a:r>
          </a:p>
        </p:txBody>
      </p:sp>
      <p:sp>
        <p:nvSpPr>
          <p:cNvPr id="3" name="Content Placeholder 2"/>
          <p:cNvSpPr>
            <a:spLocks noGrp="1"/>
          </p:cNvSpPr>
          <p:nvPr>
            <p:ph sz="half" idx="1"/>
          </p:nvPr>
        </p:nvSpPr>
        <p:spPr>
          <a:xfrm>
            <a:off x="607916" y="952901"/>
            <a:ext cx="8078884" cy="5592277"/>
          </a:xfrm>
        </p:spPr>
        <p:txBody>
          <a:bodyPr>
            <a:noAutofit/>
          </a:bodyPr>
          <a:lstStyle/>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Solicitors/firms are obliged "</a:t>
            </a:r>
            <a:r>
              <a:rPr lang="en-GB" sz="1800" i="1" dirty="0">
                <a:solidFill>
                  <a:schemeClr val="tx1"/>
                </a:solidFill>
                <a:effectLst/>
                <a:latin typeface="Georgia" panose="02040502050405020303" pitchFamily="18" charset="0"/>
                <a:ea typeface="Calibri" panose="020F0502020204030204" pitchFamily="34" charset="0"/>
              </a:rPr>
              <a:t>to report to us [the SRA]…any facts or matters that you reasonably believe are capable of amounting to a </a:t>
            </a:r>
            <a:r>
              <a:rPr lang="en-GB" sz="1800" i="1" u="sng" dirty="0">
                <a:solidFill>
                  <a:schemeClr val="tx1"/>
                </a:solidFill>
                <a:effectLst/>
                <a:latin typeface="Georgia" panose="02040502050405020303" pitchFamily="18" charset="0"/>
                <a:ea typeface="Calibri" panose="020F0502020204030204" pitchFamily="34" charset="0"/>
              </a:rPr>
              <a:t>serious breach </a:t>
            </a:r>
            <a:r>
              <a:rPr lang="en-GB" sz="1800" i="1" dirty="0">
                <a:solidFill>
                  <a:schemeClr val="tx1"/>
                </a:solidFill>
                <a:effectLst/>
                <a:latin typeface="Georgia" panose="02040502050405020303" pitchFamily="18" charset="0"/>
                <a:ea typeface="Calibri" panose="020F0502020204030204" pitchFamily="34" charset="0"/>
              </a:rPr>
              <a:t>of regulatory arrangements by any person regulated by us or by another approved regulated (including you</a:t>
            </a:r>
            <a:r>
              <a:rPr lang="en-GB" sz="1800" dirty="0">
                <a:solidFill>
                  <a:schemeClr val="tx1"/>
                </a:solidFill>
                <a:effectLst/>
                <a:latin typeface="Georgia" panose="02040502050405020303" pitchFamily="18" charset="0"/>
                <a:ea typeface="Calibri" panose="020F0502020204030204" pitchFamily="34" charset="0"/>
              </a:rPr>
              <a:t>)" [</a:t>
            </a:r>
            <a:r>
              <a:rPr lang="en-GB" sz="1800" b="1" dirty="0">
                <a:solidFill>
                  <a:schemeClr val="tx1"/>
                </a:solidFill>
                <a:effectLst/>
                <a:latin typeface="Georgia" panose="02040502050405020303" pitchFamily="18" charset="0"/>
                <a:ea typeface="Calibri" panose="020F0502020204030204" pitchFamily="34" charset="0"/>
              </a:rPr>
              <a:t>paragraph 7.7. Code for Individuals; 3.9 Code for Firms</a:t>
            </a:r>
            <a:r>
              <a:rPr lang="en-GB" sz="1800" dirty="0">
                <a:solidFill>
                  <a:schemeClr val="tx1"/>
                </a:solidFill>
                <a:effectLst/>
                <a:latin typeface="Georgia" panose="02040502050405020303" pitchFamily="18" charset="0"/>
                <a:ea typeface="Calibri" panose="020F0502020204030204" pitchFamily="34" charset="0"/>
              </a:rPr>
              <a:t>].  </a:t>
            </a:r>
          </a:p>
          <a:p>
            <a:pPr algn="just">
              <a:spcAft>
                <a:spcPts val="0"/>
              </a:spcAft>
            </a:pPr>
            <a:endParaRPr lang="en-GB" sz="1800" dirty="0">
              <a:solidFill>
                <a:schemeClr val="tx1"/>
              </a:solidFill>
              <a:latin typeface="Georgia" panose="02040502050405020303" pitchFamily="18" charset="0"/>
              <a:ea typeface="Calibri" panose="020F0502020204030204" pitchFamily="34" charset="0"/>
            </a:endParaRP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That obligation is discharged by reporting to the COLP but the obligation to report remains if there is any reason to believe that the COLP will not fulfil his or her duties.</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 </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The introduction to the [new] Code states:</a:t>
            </a:r>
          </a:p>
          <a:p>
            <a:pPr algn="just">
              <a:spcAft>
                <a:spcPts val="0"/>
              </a:spcAft>
            </a:pPr>
            <a:endParaRPr lang="en-GB" sz="1800" dirty="0">
              <a:solidFill>
                <a:schemeClr val="tx1"/>
              </a:solidFill>
              <a:latin typeface="Georgia" panose="02040502050405020303" pitchFamily="18" charset="0"/>
              <a:ea typeface="Calibri" panose="020F0502020204030204" pitchFamily="34" charset="0"/>
            </a:endParaRP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a:t>
            </a:r>
            <a:r>
              <a:rPr lang="en-GB" sz="1800" i="1" dirty="0">
                <a:solidFill>
                  <a:schemeClr val="tx1"/>
                </a:solidFill>
                <a:effectLst/>
                <a:latin typeface="Georgia" panose="02040502050405020303" pitchFamily="18" charset="0"/>
                <a:ea typeface="Calibri" panose="020F0502020204030204" pitchFamily="34" charset="0"/>
              </a:rPr>
              <a:t>a </a:t>
            </a:r>
            <a:r>
              <a:rPr lang="en-GB" sz="1800" i="1" u="sng" dirty="0">
                <a:solidFill>
                  <a:schemeClr val="tx1"/>
                </a:solidFill>
                <a:effectLst/>
                <a:latin typeface="Georgia" panose="02040502050405020303" pitchFamily="18" charset="0"/>
                <a:ea typeface="Calibri" panose="020F0502020204030204" pitchFamily="34" charset="0"/>
              </a:rPr>
              <a:t>serious failure </a:t>
            </a:r>
            <a:r>
              <a:rPr lang="en-GB" sz="1800" i="1" dirty="0">
                <a:solidFill>
                  <a:schemeClr val="tx1"/>
                </a:solidFill>
                <a:effectLst/>
                <a:latin typeface="Georgia" panose="02040502050405020303" pitchFamily="18" charset="0"/>
                <a:ea typeface="Calibri" panose="020F0502020204030204" pitchFamily="34" charset="0"/>
              </a:rPr>
              <a:t>to meet our standards or a serious breach of our regulatory requirements may result in our taking regulatory action against you. </a:t>
            </a:r>
            <a:r>
              <a:rPr lang="en-GB" sz="1800" i="1" u="sng" dirty="0">
                <a:solidFill>
                  <a:schemeClr val="tx1"/>
                </a:solidFill>
                <a:effectLst/>
                <a:latin typeface="Georgia" panose="02040502050405020303" pitchFamily="18" charset="0"/>
                <a:ea typeface="Calibri" panose="020F0502020204030204" pitchFamily="34" charset="0"/>
              </a:rPr>
              <a:t>A failure or breach may be serious either in isolation or because it comprises a persistent or concerning pattern of behaviour</a:t>
            </a:r>
            <a:r>
              <a:rPr lang="en-GB" sz="1800" i="1" dirty="0">
                <a:solidFill>
                  <a:schemeClr val="tx1"/>
                </a:solidFill>
                <a:effectLst/>
                <a:latin typeface="Georgia" panose="02040502050405020303" pitchFamily="18" charset="0"/>
                <a:ea typeface="Calibri" panose="020F0502020204030204" pitchFamily="34" charset="0"/>
              </a:rPr>
              <a:t>." </a:t>
            </a:r>
            <a:r>
              <a:rPr lang="en-GB" sz="1800" dirty="0">
                <a:solidFill>
                  <a:schemeClr val="tx1"/>
                </a:solidFill>
                <a:effectLst/>
                <a:latin typeface="Georgia" panose="02040502050405020303" pitchFamily="18" charset="0"/>
                <a:ea typeface="Calibri" panose="020F0502020204030204" pitchFamily="34" charset="0"/>
              </a:rPr>
              <a:t> </a:t>
            </a:r>
          </a:p>
          <a:p>
            <a:pPr marL="355600" indent="-355600"/>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does “</a:t>
            </a:r>
            <a:r>
              <a:rPr lang="en-US" b="1" i="1" dirty="0"/>
              <a:t>serious breach</a:t>
            </a:r>
            <a:r>
              <a:rPr lang="en-US" b="1" dirty="0"/>
              <a:t>” mean?</a:t>
            </a:r>
            <a:endParaRPr lang="en-US" dirty="0"/>
          </a:p>
        </p:txBody>
      </p:sp>
      <p:sp>
        <p:nvSpPr>
          <p:cNvPr id="3" name="Content Placeholder 2"/>
          <p:cNvSpPr>
            <a:spLocks noGrp="1"/>
          </p:cNvSpPr>
          <p:nvPr>
            <p:ph sz="half" idx="1"/>
          </p:nvPr>
        </p:nvSpPr>
        <p:spPr>
          <a:xfrm>
            <a:off x="607916" y="952901"/>
            <a:ext cx="8078884" cy="5592277"/>
          </a:xfrm>
        </p:spPr>
        <p:txBody>
          <a:bodyPr>
            <a:noAutofit/>
          </a:bodyPr>
          <a:lstStyle/>
          <a:p>
            <a:pPr algn="just">
              <a:spcAft>
                <a:spcPts val="0"/>
              </a:spcAft>
            </a:pPr>
            <a:r>
              <a:rPr lang="en-GB" sz="1800" b="1" dirty="0">
                <a:solidFill>
                  <a:schemeClr val="tx1"/>
                </a:solidFill>
                <a:effectLst/>
                <a:latin typeface="Georgia" panose="02040502050405020303" pitchFamily="18" charset="0"/>
                <a:ea typeface="Calibri" panose="020F0502020204030204" pitchFamily="34" charset="0"/>
              </a:rPr>
              <a:t>The post – consultation findings of the SRA</a:t>
            </a:r>
            <a:r>
              <a:rPr lang="en-GB" sz="1800" dirty="0">
                <a:solidFill>
                  <a:schemeClr val="tx1"/>
                </a:solidFill>
                <a:effectLst/>
                <a:latin typeface="Georgia" panose="02040502050405020303" pitchFamily="18" charset="0"/>
                <a:ea typeface="Calibri" panose="020F0502020204030204" pitchFamily="34" charset="0"/>
              </a:rPr>
              <a:t> stated:</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a:t>
            </a:r>
            <a:r>
              <a:rPr lang="en-GB" sz="1800" i="1" dirty="0">
                <a:solidFill>
                  <a:schemeClr val="tx1"/>
                </a:solidFill>
                <a:effectLst/>
                <a:latin typeface="Georgia" panose="02040502050405020303" pitchFamily="18" charset="0"/>
                <a:ea typeface="Calibri" panose="020F0502020204030204" pitchFamily="34" charset="0"/>
              </a:rPr>
              <a:t>we do not consider it desirable to define the term "serious breach" in the Codes, as we are concerned that any attempt to crystallise this is an exhaustive way in a rule, will risk proving inflexible and becoming outdated.  However, the wording itself clearly, seeks to express that a mere breach is not in and of itself reportable: it must be "serious".“</a:t>
            </a:r>
            <a:endParaRPr lang="en-GB" sz="1800" i="1" dirty="0">
              <a:solidFill>
                <a:schemeClr val="tx1"/>
              </a:solidFill>
              <a:latin typeface="Georgia" panose="02040502050405020303" pitchFamily="18" charset="0"/>
              <a:ea typeface="Calibri" panose="020F0502020204030204" pitchFamily="34" charset="0"/>
            </a:endParaRP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a:t>
            </a:r>
            <a:r>
              <a:rPr lang="en-GB" sz="1800" i="1" dirty="0">
                <a:solidFill>
                  <a:schemeClr val="tx1"/>
                </a:solidFill>
                <a:effectLst/>
                <a:latin typeface="Georgia" panose="02040502050405020303" pitchFamily="18" charset="0"/>
                <a:ea typeface="Calibri" panose="020F0502020204030204" pitchFamily="34" charset="0"/>
              </a:rPr>
              <a:t>we do not want to receive reports or allegations that are unmeritorious or frivolous….We do want to receive reports where it is possible that a serious breach of our standards or regulations has occurred and where we may wish to take regulatory action…</a:t>
            </a:r>
            <a:r>
              <a:rPr lang="en-GB" sz="1800" i="1" u="sng" dirty="0">
                <a:solidFill>
                  <a:schemeClr val="tx1"/>
                </a:solidFill>
                <a:effectLst/>
                <a:latin typeface="Georgia" panose="02040502050405020303" pitchFamily="18" charset="0"/>
                <a:ea typeface="Calibri" panose="020F0502020204030204" pitchFamily="34" charset="0"/>
              </a:rPr>
              <a:t>we require reporting of facts or matters which could comprise a serious breach, rather than allegations identifying specific and conclusively determined breaches</a:t>
            </a:r>
            <a:r>
              <a:rPr lang="en-GB" sz="1800" i="1" dirty="0">
                <a:solidFill>
                  <a:schemeClr val="tx1"/>
                </a:solidFill>
                <a:effectLst/>
                <a:latin typeface="Georgia" panose="02040502050405020303" pitchFamily="18" charset="0"/>
                <a:ea typeface="Calibri" panose="020F0502020204030204" pitchFamily="34" charset="0"/>
              </a:rPr>
              <a:t>."</a:t>
            </a:r>
            <a:endParaRPr lang="en-GB" sz="1800" dirty="0">
              <a:solidFill>
                <a:schemeClr val="tx1"/>
              </a:solidFill>
              <a:effectLst/>
              <a:latin typeface="Georgia" panose="02040502050405020303" pitchFamily="18" charset="0"/>
              <a:ea typeface="Calibri" panose="020F0502020204030204" pitchFamily="34" charset="0"/>
            </a:endParaRPr>
          </a:p>
          <a:p>
            <a:pPr algn="just">
              <a:spcAft>
                <a:spcPts val="0"/>
              </a:spcAft>
            </a:pPr>
            <a:r>
              <a:rPr lang="en-GB" sz="1800" i="1" dirty="0">
                <a:solidFill>
                  <a:schemeClr val="tx1"/>
                </a:solidFill>
                <a:effectLst/>
                <a:latin typeface="Georgia" panose="02040502050405020303" pitchFamily="18" charset="0"/>
                <a:ea typeface="Calibri" panose="020F0502020204030204" pitchFamily="34" charset="0"/>
              </a:rPr>
              <a:t> </a:t>
            </a:r>
            <a:r>
              <a:rPr lang="en-GB" sz="1800" dirty="0">
                <a:solidFill>
                  <a:schemeClr val="tx1"/>
                </a:solidFill>
                <a:effectLst/>
                <a:latin typeface="Georgia" panose="02040502050405020303" pitchFamily="18" charset="0"/>
                <a:ea typeface="Calibri" panose="020F0502020204030204" pitchFamily="34" charset="0"/>
              </a:rPr>
              <a:t>"</a:t>
            </a:r>
            <a:r>
              <a:rPr lang="en-GB" sz="1800" i="1" dirty="0">
                <a:solidFill>
                  <a:schemeClr val="tx1"/>
                </a:solidFill>
                <a:effectLst/>
                <a:latin typeface="Georgia" panose="02040502050405020303" pitchFamily="18" charset="0"/>
                <a:ea typeface="Calibri" panose="020F0502020204030204" pitchFamily="34" charset="0"/>
              </a:rPr>
              <a:t>This is not to suggest that firms shouldn't investigate matters nor that compliance officers shouldn't exercise their judgment in deciding whether a potential breach has occurred – indeed we want to encourage firms to resolve and remedy issues locally where they can….</a:t>
            </a:r>
            <a:r>
              <a:rPr lang="en-GB" sz="1800" i="1" u="sng" dirty="0">
                <a:solidFill>
                  <a:schemeClr val="tx1"/>
                </a:solidFill>
                <a:effectLst/>
                <a:latin typeface="Georgia" panose="02040502050405020303" pitchFamily="18" charset="0"/>
                <a:ea typeface="Calibri" panose="020F0502020204030204" pitchFamily="34" charset="0"/>
              </a:rPr>
              <a:t>these matters should be for the professional judgment of the decision maker.  And that this should combine a subjective element (what they believe) with an objective element</a:t>
            </a:r>
            <a:r>
              <a:rPr lang="en-GB" sz="1800" i="1" dirty="0">
                <a:solidFill>
                  <a:schemeClr val="tx1"/>
                </a:solidFill>
                <a:effectLst/>
                <a:latin typeface="Georgia" panose="02040502050405020303" pitchFamily="18" charset="0"/>
                <a:ea typeface="Calibri" panose="020F0502020204030204" pitchFamily="34" charset="0"/>
              </a:rPr>
              <a:t>…" </a:t>
            </a:r>
            <a:endParaRPr lang="en-GB" sz="1800" dirty="0">
              <a:solidFill>
                <a:schemeClr val="tx1"/>
              </a:solidFill>
              <a:effectLst/>
              <a:latin typeface="Georgia" panose="02040502050405020303" pitchFamily="18" charset="0"/>
              <a:ea typeface="Calibri" panose="020F0502020204030204" pitchFamily="34" charset="0"/>
            </a:endParaRPr>
          </a:p>
          <a:p>
            <a:pPr marL="452438"/>
            <a:endParaRPr lang="en-GB" sz="2000" dirty="0">
              <a:latin typeface="Georgia" panose="02040502050405020303"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BC4A31-7F83-4CC3-987F-6F8673DCC7FF}"/>
              </a:ext>
            </a:extLst>
          </p:cNvPr>
          <p:cNvSpPr>
            <a:spLocks noGrp="1"/>
          </p:cNvSpPr>
          <p:nvPr>
            <p:ph type="title"/>
          </p:nvPr>
        </p:nvSpPr>
        <p:spPr/>
        <p:txBody>
          <a:bodyPr/>
          <a:lstStyle/>
          <a:p>
            <a:r>
              <a:rPr lang="en-GB" b="1" dirty="0"/>
              <a:t>When and what to report?</a:t>
            </a:r>
          </a:p>
        </p:txBody>
      </p:sp>
      <p:sp>
        <p:nvSpPr>
          <p:cNvPr id="3" name="Content Placeholder 2">
            <a:extLst>
              <a:ext uri="{FF2B5EF4-FFF2-40B4-BE49-F238E27FC236}">
                <a16:creationId xmlns:a16="http://schemas.microsoft.com/office/drawing/2014/main" xmlns="" id="{B478C675-E17F-4DD9-A21D-4A928A3F6936}"/>
              </a:ext>
            </a:extLst>
          </p:cNvPr>
          <p:cNvSpPr>
            <a:spLocks noGrp="1"/>
          </p:cNvSpPr>
          <p:nvPr>
            <p:ph sz="half" idx="1"/>
          </p:nvPr>
        </p:nvSpPr>
        <p:spPr>
          <a:xfrm>
            <a:off x="607917" y="1406236"/>
            <a:ext cx="8078883" cy="4525963"/>
          </a:xfrm>
        </p:spPr>
        <p:txBody>
          <a:bodyPr>
            <a:normAutofit fontScale="92500" lnSpcReduction="20000"/>
          </a:bodyPr>
          <a:lstStyle/>
          <a:p>
            <a:pPr algn="just">
              <a:spcAft>
                <a:spcPts val="0"/>
              </a:spcAft>
            </a:pPr>
            <a:r>
              <a:rPr lang="en-GB" sz="1800" b="1" dirty="0">
                <a:solidFill>
                  <a:schemeClr val="tx1"/>
                </a:solidFill>
                <a:effectLst/>
                <a:latin typeface="Georgia" panose="02040502050405020303" pitchFamily="18" charset="0"/>
                <a:ea typeface="Calibri" panose="020F0502020204030204" pitchFamily="34" charset="0"/>
              </a:rPr>
              <a:t>The Guidance on Reporting and Notification Obligations</a:t>
            </a:r>
            <a:r>
              <a:rPr lang="en-GB" sz="1800" dirty="0">
                <a:solidFill>
                  <a:schemeClr val="tx1"/>
                </a:solidFill>
                <a:effectLst/>
                <a:latin typeface="Georgia" panose="02040502050405020303" pitchFamily="18" charset="0"/>
                <a:ea typeface="Calibri" panose="020F0502020204030204" pitchFamily="34" charset="0"/>
              </a:rPr>
              <a:t> (25.11.19</a:t>
            </a:r>
            <a:r>
              <a:rPr lang="en-GB" sz="1800" dirty="0">
                <a:solidFill>
                  <a:schemeClr val="tx1"/>
                </a:solidFill>
                <a:latin typeface="Georgia" panose="02040502050405020303" pitchFamily="18" charset="0"/>
                <a:ea typeface="Calibri" panose="020F0502020204030204" pitchFamily="34" charset="0"/>
              </a:rPr>
              <a:t>)</a:t>
            </a:r>
            <a:r>
              <a:rPr lang="en-GB" sz="1800" dirty="0">
                <a:solidFill>
                  <a:schemeClr val="tx1"/>
                </a:solidFill>
                <a:effectLst/>
                <a:latin typeface="Georgia" panose="02040502050405020303" pitchFamily="18" charset="0"/>
                <a:ea typeface="Calibri" panose="020F0502020204030204" pitchFamily="34" charset="0"/>
              </a:rPr>
              <a:t>:</a:t>
            </a:r>
          </a:p>
          <a:p>
            <a:pPr algn="just">
              <a:spcAft>
                <a:spcPts val="0"/>
              </a:spcAft>
            </a:pPr>
            <a:r>
              <a:rPr lang="en-GB" sz="1800" dirty="0">
                <a:solidFill>
                  <a:schemeClr val="tx1"/>
                </a:solidFill>
                <a:effectLst/>
                <a:latin typeface="Georgia" panose="02040502050405020303" pitchFamily="18" charset="0"/>
                <a:ea typeface="Calibri" panose="020F0502020204030204" pitchFamily="34" charset="0"/>
              </a:rPr>
              <a:t> “</a:t>
            </a:r>
            <a:r>
              <a:rPr lang="en-GB" sz="1800" i="1" dirty="0">
                <a:solidFill>
                  <a:schemeClr val="tx1"/>
                </a:solidFill>
                <a:effectLst/>
                <a:latin typeface="Georgia" panose="02040502050405020303" pitchFamily="18" charset="0"/>
                <a:ea typeface="Calibri" panose="020F0502020204030204" pitchFamily="34" charset="0"/>
              </a:rPr>
              <a:t>Failur</a:t>
            </a:r>
            <a:r>
              <a:rPr lang="en-GB" sz="1800" i="1" dirty="0">
                <a:solidFill>
                  <a:schemeClr val="tx1"/>
                </a:solidFill>
                <a:latin typeface="Georgia" panose="02040502050405020303" pitchFamily="18" charset="0"/>
                <a:ea typeface="Calibri" panose="020F0502020204030204" pitchFamily="34" charset="0"/>
              </a:rPr>
              <a:t>e to make reports promptly can also lead to further harm or loss and carries a risk that regulatory action will be taken against you for not giving us the information that we need in a timely manner …</a:t>
            </a:r>
            <a:endParaRPr lang="en-GB" sz="1800" dirty="0">
              <a:solidFill>
                <a:schemeClr val="tx1"/>
              </a:solidFill>
              <a:effectLst/>
              <a:latin typeface="Georgia" panose="02040502050405020303" pitchFamily="18" charset="0"/>
              <a:ea typeface="Calibri" panose="020F0502020204030204" pitchFamily="34" charset="0"/>
            </a:endParaRPr>
          </a:p>
          <a:p>
            <a:pPr algn="just">
              <a:spcAft>
                <a:spcPts val="0"/>
              </a:spcAft>
            </a:pPr>
            <a:r>
              <a:rPr lang="en-GB" sz="1800" i="1" dirty="0">
                <a:solidFill>
                  <a:schemeClr val="tx1"/>
                </a:solidFill>
                <a:effectLst/>
                <a:latin typeface="Georgia" panose="02040502050405020303" pitchFamily="18" charset="0"/>
                <a:ea typeface="Calibri" panose="020F0502020204030204" pitchFamily="34" charset="0"/>
              </a:rPr>
              <a:t>…you do not need to provide us with a fully documented report or set of allegations….what we need to understand is the nature of your concerns and the likely availability of any key evidence. </a:t>
            </a:r>
          </a:p>
          <a:p>
            <a:pPr algn="just">
              <a:spcAft>
                <a:spcPts val="0"/>
              </a:spcAft>
            </a:pPr>
            <a:r>
              <a:rPr lang="en-GB" sz="1800" i="1" dirty="0">
                <a:solidFill>
                  <a:schemeClr val="tx1"/>
                </a:solidFill>
                <a:effectLst/>
                <a:latin typeface="Georgia" panose="02040502050405020303" pitchFamily="18" charset="0"/>
                <a:ea typeface="Calibri" panose="020F0502020204030204" pitchFamily="34" charset="0"/>
              </a:rPr>
              <a:t>Where you become aware of an issue, we recognise that you may well wish to investigate the nature of any concerns to understand whether they are serious and whether the evidence is sufficient to give you reason to believe that they will result in a finding.  We do not expect you simply to pass on any concerns that are raised with you without question and expect you to consider the matter and be able to justify your decision... </a:t>
            </a:r>
          </a:p>
          <a:p>
            <a:pPr algn="just">
              <a:spcAft>
                <a:spcPts val="0"/>
              </a:spcAft>
            </a:pPr>
            <a:r>
              <a:rPr lang="en-GB" sz="1800" i="1" dirty="0">
                <a:solidFill>
                  <a:schemeClr val="tx1"/>
                </a:solidFill>
                <a:latin typeface="Georgia" panose="02040502050405020303" pitchFamily="18" charset="0"/>
                <a:ea typeface="Calibri" panose="020F0502020204030204" pitchFamily="34" charset="0"/>
              </a:rPr>
              <a:t>If you become aware of an issue which has not been reported as it should have been, or the relevant events are aged or historic in nature, then you should still report this to us as soon as possible. You may wish to set out any explanation for why a report was not made earlier …</a:t>
            </a:r>
          </a:p>
          <a:p>
            <a:pPr algn="just">
              <a:spcAft>
                <a:spcPts val="0"/>
              </a:spcAft>
            </a:pPr>
            <a:r>
              <a:rPr lang="en-GB" sz="1800" i="1" dirty="0">
                <a:solidFill>
                  <a:schemeClr val="tx1"/>
                </a:solidFill>
                <a:effectLst/>
                <a:latin typeface="Georgia" panose="02040502050405020303" pitchFamily="18" charset="0"/>
                <a:ea typeface="Calibri" panose="020F0502020204030204" pitchFamily="34" charset="0"/>
              </a:rPr>
              <a:t>You should </a:t>
            </a:r>
            <a:r>
              <a:rPr lang="en-GB" sz="1800" i="1" dirty="0">
                <a:solidFill>
                  <a:schemeClr val="tx1"/>
                </a:solidFill>
                <a:latin typeface="Georgia" panose="02040502050405020303" pitchFamily="18" charset="0"/>
                <a:ea typeface="Calibri" panose="020F0502020204030204" pitchFamily="34" charset="0"/>
              </a:rPr>
              <a:t>be prepared to evidence to us how you have reached your decision whether to report (or not) to us and any related issues that have influenced your decision</a:t>
            </a:r>
            <a:r>
              <a:rPr lang="en-GB" sz="1800" dirty="0">
                <a:solidFill>
                  <a:schemeClr val="tx1"/>
                </a:solidFill>
                <a:effectLst/>
                <a:latin typeface="Georgia" panose="02040502050405020303" pitchFamily="18" charset="0"/>
                <a:ea typeface="Calibri" panose="020F0502020204030204" pitchFamily="34" charset="0"/>
              </a:rPr>
              <a:t>"</a:t>
            </a:r>
          </a:p>
          <a:p>
            <a:endParaRPr lang="en-GB" dirty="0"/>
          </a:p>
        </p:txBody>
      </p:sp>
    </p:spTree>
    <p:extLst>
      <p:ext uri="{BB962C8B-B14F-4D97-AF65-F5344CB8AC3E}">
        <p14:creationId xmlns:p14="http://schemas.microsoft.com/office/powerpoint/2010/main" xmlns="" val="379420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Non-Disclosure Agreements</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7916" y="952901"/>
            <a:ext cx="8078884" cy="5592277"/>
          </a:xfrm>
        </p:spPr>
        <p:txBody>
          <a:bodyPr>
            <a:noAutofit/>
          </a:bodyPr>
          <a:lstStyle/>
          <a:p>
            <a:pPr marL="457200" indent="-457200"/>
            <a:endParaRPr lang="en-GB" sz="2000" b="1" dirty="0">
              <a:latin typeface="Georgia" panose="02040502050405020303" pitchFamily="18" charset="0"/>
            </a:endParaRPr>
          </a:p>
          <a:p>
            <a:pPr marL="355600" algn="just"/>
            <a:r>
              <a:rPr lang="en-GB" sz="2400" i="1" dirty="0">
                <a:latin typeface="Georgia" panose="02040502050405020303" pitchFamily="18" charset="0"/>
              </a:rPr>
              <a:t>We recognise that </a:t>
            </a:r>
            <a:r>
              <a:rPr lang="en-GB" sz="2400" i="1" dirty="0" err="1">
                <a:latin typeface="Georgia" panose="02040502050405020303" pitchFamily="18" charset="0"/>
              </a:rPr>
              <a:t>NDAs</a:t>
            </a:r>
            <a:r>
              <a:rPr lang="en-GB" sz="2400" i="1" dirty="0">
                <a:latin typeface="Georgia" panose="02040502050405020303" pitchFamily="18" charset="0"/>
              </a:rPr>
              <a:t>, including with employees, can legitimately be used to protect commercial interests and confidentiality and in some circumstances, to protect reputation. Such agreements can operate to the mutual benefit of both parties. This warning notice, and the Handbook, should not be taken to prohibit the use of </a:t>
            </a:r>
            <a:r>
              <a:rPr lang="en-GB" sz="2400" i="1" dirty="0" err="1">
                <a:latin typeface="Georgia" panose="02040502050405020303" pitchFamily="18" charset="0"/>
              </a:rPr>
              <a:t>NDAs</a:t>
            </a:r>
            <a:r>
              <a:rPr lang="en-GB" sz="2400" i="1" dirty="0">
                <a:latin typeface="Georgia" panose="02040502050405020303" pitchFamily="18" charset="0"/>
              </a:rPr>
              <a:t>. </a:t>
            </a:r>
          </a:p>
          <a:p>
            <a:pPr marL="355600" algn="just"/>
            <a:r>
              <a:rPr lang="en-GB" sz="2400" i="1" u="sng" dirty="0">
                <a:latin typeface="Georgia" panose="02040502050405020303" pitchFamily="18" charset="0"/>
              </a:rPr>
              <a:t>However</a:t>
            </a:r>
            <a:r>
              <a:rPr lang="en-GB" sz="2400" i="1" dirty="0">
                <a:latin typeface="Georgia" panose="02040502050405020303" pitchFamily="18" charset="0"/>
              </a:rPr>
              <a:t>....</a:t>
            </a:r>
          </a:p>
          <a:p>
            <a:pPr marL="355600" algn="just"/>
            <a:r>
              <a:rPr lang="en-GB" sz="2400" b="1" dirty="0">
                <a:latin typeface="Georgia" panose="02040502050405020303" pitchFamily="18" charset="0"/>
              </a:rPr>
              <a:t>SRA Warning Notice: “Use of non-disclosure agreements” </a:t>
            </a:r>
          </a:p>
          <a:p>
            <a:pPr marL="355600" algn="r"/>
            <a:r>
              <a:rPr lang="en-GB" sz="2400" b="1" dirty="0">
                <a:latin typeface="Georgia" panose="02040502050405020303" pitchFamily="18" charset="0"/>
              </a:rPr>
              <a:t>12 March 2018</a:t>
            </a:r>
          </a:p>
        </p:txBody>
      </p:sp>
      <p:sp>
        <p:nvSpPr>
          <p:cNvPr id="4" name="Title 3"/>
          <p:cNvSpPr>
            <a:spLocks noGrp="1"/>
          </p:cNvSpPr>
          <p:nvPr>
            <p:ph type="title"/>
          </p:nvPr>
        </p:nvSpPr>
        <p:spPr/>
        <p:txBody>
          <a:bodyPr/>
          <a:lstStyle/>
          <a:p>
            <a:r>
              <a:rPr lang="en-GB" b="1" dirty="0"/>
              <a:t>Most firms have advised on agreements with NDAs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Key points from the Warning Notice &amp; Guidance</a:t>
            </a:r>
          </a:p>
        </p:txBody>
      </p:sp>
      <p:sp>
        <p:nvSpPr>
          <p:cNvPr id="3" name="Content Placeholder 2"/>
          <p:cNvSpPr>
            <a:spLocks noGrp="1"/>
          </p:cNvSpPr>
          <p:nvPr>
            <p:ph sz="half" idx="1"/>
          </p:nvPr>
        </p:nvSpPr>
        <p:spPr>
          <a:xfrm>
            <a:off x="607916" y="1155032"/>
            <a:ext cx="7920067" cy="5457524"/>
          </a:xfrm>
        </p:spPr>
        <p:txBody>
          <a:bodyPr>
            <a:noAutofit/>
          </a:bodyPr>
          <a:lstStyle/>
          <a:p>
            <a:pPr lvl="0" algn="just"/>
            <a:r>
              <a:rPr lang="en-GB" sz="2000" dirty="0"/>
              <a:t>‘</a:t>
            </a:r>
            <a:r>
              <a:rPr lang="en-GB" sz="2000" i="1" dirty="0"/>
              <a:t>… each party would have to withdraw their respective allegations … and agree not to repeat them …</a:t>
            </a:r>
            <a:r>
              <a:rPr lang="en-GB" sz="2000" dirty="0"/>
              <a:t>’;</a:t>
            </a:r>
            <a:r>
              <a:rPr lang="en-GB" sz="2000" i="1" dirty="0"/>
              <a:t> </a:t>
            </a:r>
            <a:r>
              <a:rPr lang="en-GB" sz="2000" dirty="0"/>
              <a:t>NDAs are </a:t>
            </a:r>
            <a:r>
              <a:rPr lang="en-GB" sz="2000" u="sng" dirty="0"/>
              <a:t>not</a:t>
            </a:r>
            <a:r>
              <a:rPr lang="en-GB" sz="2000" dirty="0"/>
              <a:t> themselves inappropriate or unlawful: see the Court of Appeal’s judgment in </a:t>
            </a:r>
            <a:r>
              <a:rPr lang="en-GB" sz="2000" b="1" i="1" dirty="0"/>
              <a:t>ABC &amp; </a:t>
            </a:r>
            <a:r>
              <a:rPr lang="en-GB" sz="2000" b="1" i="1" dirty="0" err="1"/>
              <a:t>Ors</a:t>
            </a:r>
            <a:r>
              <a:rPr lang="en-GB" sz="2000" b="1" i="1" dirty="0"/>
              <a:t> v TGM Ltd [2018] EWCA </a:t>
            </a:r>
            <a:r>
              <a:rPr lang="en-GB" sz="2000" b="1" i="1" dirty="0" err="1"/>
              <a:t>Civ</a:t>
            </a:r>
            <a:r>
              <a:rPr lang="en-GB" sz="2000" b="1" i="1" dirty="0"/>
              <a:t> 2329 </a:t>
            </a:r>
            <a:r>
              <a:rPr lang="en-GB" sz="2000" dirty="0"/>
              <a:t>at 61-64;</a:t>
            </a:r>
          </a:p>
          <a:p>
            <a:pPr algn="just"/>
            <a:endParaRPr lang="en-US" sz="2000" dirty="0"/>
          </a:p>
          <a:p>
            <a:pPr lvl="0" algn="just"/>
            <a:r>
              <a:rPr lang="en-GB" sz="2000" u="sng" dirty="0"/>
              <a:t>But</a:t>
            </a:r>
            <a:r>
              <a:rPr lang="en-GB" sz="2000" dirty="0"/>
              <a:t> the parties cannot seek to ‘settle’ or inhibit SRA reports, complaints or any form of regulatory/criminal investigations: </a:t>
            </a:r>
          </a:p>
          <a:p>
            <a:pPr lvl="1" algn="just"/>
            <a:r>
              <a:rPr lang="en-GB" sz="2000" dirty="0"/>
              <a:t>1) </a:t>
            </a:r>
            <a:r>
              <a:rPr lang="en-GB" sz="2000" b="1" dirty="0"/>
              <a:t>The SRA Warning Notice</a:t>
            </a:r>
            <a:r>
              <a:rPr lang="en-GB" sz="2000" dirty="0"/>
              <a:t>: No party can be fettered in their dealings with SRA (or other regulatory body or criminal authority);</a:t>
            </a:r>
          </a:p>
          <a:p>
            <a:pPr lvl="1" algn="just"/>
            <a:r>
              <a:rPr lang="en-GB" sz="2000" dirty="0"/>
              <a:t>2) </a:t>
            </a:r>
            <a:r>
              <a:rPr lang="en-GB" sz="2000" b="1" dirty="0"/>
              <a:t>Outcome 10.7</a:t>
            </a:r>
            <a:r>
              <a:rPr lang="en-GB" sz="2000" dirty="0"/>
              <a:t>: ‘</a:t>
            </a:r>
            <a:r>
              <a:rPr lang="en-GB" sz="2000" i="1" dirty="0"/>
              <a:t>you do not attempt to prevent anyone from providing information to the SRA or the Legal Ombudsman</a:t>
            </a:r>
            <a:r>
              <a:rPr lang="en-GB" sz="2000" dirty="0"/>
              <a:t>’;</a:t>
            </a:r>
          </a:p>
          <a:p>
            <a:pPr lvl="1" algn="just"/>
            <a:r>
              <a:rPr lang="en-GB" sz="2000" dirty="0"/>
              <a:t>3) </a:t>
            </a:r>
            <a:r>
              <a:rPr lang="en-GB" sz="2000" b="1" dirty="0"/>
              <a:t>Non Indicative Behaviour 10.11</a:t>
            </a:r>
            <a:r>
              <a:rPr lang="en-GB" sz="2000" dirty="0"/>
              <a:t>: </a:t>
            </a:r>
            <a:r>
              <a:rPr lang="en-GB" sz="2000" i="1" dirty="0"/>
              <a:t>‘entering into an agreement which would attempt to preclude the SRA or th</a:t>
            </a:r>
            <a:r>
              <a:rPr lang="en-GB" sz="2000" dirty="0"/>
              <a:t>e </a:t>
            </a:r>
            <a:r>
              <a:rPr lang="en-GB" sz="2000" i="1" dirty="0"/>
              <a:t>Legal Ombudsman</a:t>
            </a:r>
            <a:r>
              <a:rPr lang="en-GB" sz="2000" dirty="0"/>
              <a:t> </a:t>
            </a:r>
            <a:r>
              <a:rPr lang="en-GB" sz="2000" i="1" dirty="0"/>
              <a:t>from investigating any actual or potential complaint or allegation of professional misconduct</a:t>
            </a:r>
            <a:r>
              <a:rPr lang="en-GB" sz="2000" dirty="0"/>
              <a:t>’;</a:t>
            </a:r>
          </a:p>
          <a:p>
            <a:endParaRPr lang="en-US" sz="2000" dirty="0"/>
          </a:p>
          <a:p>
            <a:pPr marL="457200" indent="-457200">
              <a:buAutoNum type="arabicPeriod"/>
            </a:pP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should a COLP do?</a:t>
            </a:r>
          </a:p>
        </p:txBody>
      </p:sp>
      <p:sp>
        <p:nvSpPr>
          <p:cNvPr id="4" name="Content Placeholder 3"/>
          <p:cNvSpPr>
            <a:spLocks noGrp="1"/>
          </p:cNvSpPr>
          <p:nvPr>
            <p:ph sz="half" idx="1"/>
          </p:nvPr>
        </p:nvSpPr>
        <p:spPr>
          <a:xfrm>
            <a:off x="646858" y="1600200"/>
            <a:ext cx="8078883" cy="4525963"/>
          </a:xfrm>
        </p:spPr>
        <p:txBody>
          <a:bodyPr>
            <a:normAutofit lnSpcReduction="10000"/>
          </a:bodyPr>
          <a:lstStyle/>
          <a:p>
            <a:pPr algn="just"/>
            <a:r>
              <a:rPr lang="en-GB" sz="2400" dirty="0"/>
              <a:t>Does a COLP need to proactively investigate whether the firm’s precedent NDA conformed with the Warning Notice?</a:t>
            </a:r>
          </a:p>
          <a:p>
            <a:pPr algn="just"/>
            <a:endParaRPr lang="en-GB" sz="2400" dirty="0"/>
          </a:p>
          <a:p>
            <a:pPr algn="just"/>
            <a:r>
              <a:rPr lang="en-GB" sz="2400" dirty="0"/>
              <a:t>What does the COLP need to do if a complaint is raised?</a:t>
            </a:r>
          </a:p>
          <a:p>
            <a:pPr algn="just"/>
            <a:endParaRPr lang="en-GB" sz="2400" dirty="0"/>
          </a:p>
          <a:p>
            <a:pPr algn="just"/>
            <a:r>
              <a:rPr lang="en-GB" sz="2400" dirty="0"/>
              <a:t>How does the COLP decide if particular terms of a NDA amount to serious misconduct in circumstances where tension between Court of Appeal and Warning Notice?</a:t>
            </a:r>
          </a:p>
          <a:p>
            <a:pPr algn="just"/>
            <a:endParaRPr lang="en-GB" sz="2400" dirty="0"/>
          </a:p>
          <a:p>
            <a:pPr algn="just"/>
            <a:r>
              <a:rPr lang="en-GB" sz="2400" dirty="0"/>
              <a:t>How does the COLP protect the confidentiality and privilege of the (former) client who obtained the NDA?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530</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Who’d be a COLP? The role of the COLP and self-reporting</vt:lpstr>
      <vt:lpstr>Pre 25 November 2019 Reporting Obligations </vt:lpstr>
      <vt:lpstr>Reporting obligations under the November 2019 Code</vt:lpstr>
      <vt:lpstr>What does “serious breach” mean?</vt:lpstr>
      <vt:lpstr>When and what to report?</vt:lpstr>
      <vt:lpstr>Non-Disclosure Agreements</vt:lpstr>
      <vt:lpstr>Most firms have advised on agreements with NDAs</vt:lpstr>
      <vt:lpstr>Key points from the Warning Notice &amp; Guidance</vt:lpstr>
      <vt:lpstr>What should a COLP do?</vt:lpstr>
      <vt:lpstr>Slide 10</vt:lpstr>
    </vt:vector>
  </TitlesOfParts>
  <Company>Limited Edition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greeno</dc:creator>
  <cp:lastModifiedBy>Mark</cp:lastModifiedBy>
  <cp:revision>74</cp:revision>
  <dcterms:created xsi:type="dcterms:W3CDTF">2014-05-22T14:33:10Z</dcterms:created>
  <dcterms:modified xsi:type="dcterms:W3CDTF">2020-07-08T16:44:14Z</dcterms:modified>
</cp:coreProperties>
</file>