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74" r:id="rId5"/>
  </p:sldMasterIdLst>
  <p:notesMasterIdLst>
    <p:notesMasterId r:id="rId34"/>
  </p:notesMasterIdLst>
  <p:sldIdLst>
    <p:sldId id="258" r:id="rId6"/>
    <p:sldId id="279" r:id="rId7"/>
    <p:sldId id="271" r:id="rId8"/>
    <p:sldId id="276" r:id="rId9"/>
    <p:sldId id="280" r:id="rId10"/>
    <p:sldId id="287" r:id="rId11"/>
    <p:sldId id="288" r:id="rId12"/>
    <p:sldId id="281" r:id="rId13"/>
    <p:sldId id="282" r:id="rId14"/>
    <p:sldId id="301" r:id="rId15"/>
    <p:sldId id="285" r:id="rId16"/>
    <p:sldId id="283" r:id="rId17"/>
    <p:sldId id="284" r:id="rId18"/>
    <p:sldId id="289" r:id="rId19"/>
    <p:sldId id="290" r:id="rId20"/>
    <p:sldId id="291" r:id="rId21"/>
    <p:sldId id="296" r:id="rId22"/>
    <p:sldId id="292" r:id="rId23"/>
    <p:sldId id="293" r:id="rId24"/>
    <p:sldId id="294" r:id="rId25"/>
    <p:sldId id="295" r:id="rId26"/>
    <p:sldId id="297" r:id="rId27"/>
    <p:sldId id="298" r:id="rId28"/>
    <p:sldId id="299" r:id="rId29"/>
    <p:sldId id="300" r:id="rId30"/>
    <p:sldId id="302" r:id="rId31"/>
    <p:sldId id="27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02"/>
    <a:srgbClr val="006600"/>
    <a:srgbClr val="03363A"/>
    <a:srgbClr val="222222"/>
    <a:srgbClr val="D7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3" autoAdjust="0"/>
    <p:restoredTop sz="94660"/>
  </p:normalViewPr>
  <p:slideViewPr>
    <p:cSldViewPr snapToGrid="0">
      <p:cViewPr varScale="1">
        <p:scale>
          <a:sx n="109" d="100"/>
          <a:sy n="109" d="100"/>
        </p:scale>
        <p:origin x="672" y="192"/>
      </p:cViewPr>
      <p:guideLst/>
    </p:cSldViewPr>
  </p:slideViewPr>
  <p:notesTextViewPr>
    <p:cViewPr>
      <p:scale>
        <a:sx n="1" d="1"/>
        <a:sy n="1" d="1"/>
      </p:scale>
      <p:origin x="0" y="0"/>
    </p:cViewPr>
  </p:notesTextViewPr>
  <p:notesViewPr>
    <p:cSldViewPr snapToGrid="0">
      <p:cViewPr varScale="1">
        <p:scale>
          <a:sx n="64" d="100"/>
          <a:sy n="64" d="100"/>
        </p:scale>
        <p:origin x="310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4312B-EBA1-48FD-BC5C-38B4B013CF65}"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86FA7-B4A1-49E6-B7E1-FA99E7E2B150}" type="slidenum">
              <a:rPr lang="en-GB" smtClean="0"/>
              <a:t>‹#›</a:t>
            </a:fld>
            <a:endParaRPr lang="en-GB"/>
          </a:p>
        </p:txBody>
      </p:sp>
    </p:spTree>
    <p:extLst>
      <p:ext uri="{BB962C8B-B14F-4D97-AF65-F5344CB8AC3E}">
        <p14:creationId xmlns:p14="http://schemas.microsoft.com/office/powerpoint/2010/main" val="45250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86FA7-B4A1-49E6-B7E1-FA99E7E2B150}" type="slidenum">
              <a:rPr lang="en-GB" smtClean="0"/>
              <a:t>1</a:t>
            </a:fld>
            <a:endParaRPr lang="en-GB"/>
          </a:p>
        </p:txBody>
      </p:sp>
    </p:spTree>
    <p:extLst>
      <p:ext uri="{BB962C8B-B14F-4D97-AF65-F5344CB8AC3E}">
        <p14:creationId xmlns:p14="http://schemas.microsoft.com/office/powerpoint/2010/main" val="293015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86FA7-B4A1-49E6-B7E1-FA99E7E2B150}" type="slidenum">
              <a:rPr lang="en-GB" smtClean="0"/>
              <a:t>3</a:t>
            </a:fld>
            <a:endParaRPr lang="en-GB"/>
          </a:p>
        </p:txBody>
      </p:sp>
    </p:spTree>
    <p:extLst>
      <p:ext uri="{BB962C8B-B14F-4D97-AF65-F5344CB8AC3E}">
        <p14:creationId xmlns:p14="http://schemas.microsoft.com/office/powerpoint/2010/main" val="280711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86FA7-B4A1-49E6-B7E1-FA99E7E2B150}" type="slidenum">
              <a:rPr lang="en-GB" smtClean="0"/>
              <a:t>4</a:t>
            </a:fld>
            <a:endParaRPr lang="en-GB"/>
          </a:p>
        </p:txBody>
      </p:sp>
    </p:spTree>
    <p:extLst>
      <p:ext uri="{BB962C8B-B14F-4D97-AF65-F5344CB8AC3E}">
        <p14:creationId xmlns:p14="http://schemas.microsoft.com/office/powerpoint/2010/main" val="158401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you Kim and happy to take questions if there are any.</a:t>
            </a:r>
          </a:p>
        </p:txBody>
      </p:sp>
      <p:sp>
        <p:nvSpPr>
          <p:cNvPr id="4" name="Slide Number Placeholder 3"/>
          <p:cNvSpPr>
            <a:spLocks noGrp="1"/>
          </p:cNvSpPr>
          <p:nvPr>
            <p:ph type="sldNum" sz="quarter" idx="5"/>
          </p:nvPr>
        </p:nvSpPr>
        <p:spPr/>
        <p:txBody>
          <a:bodyPr/>
          <a:lstStyle/>
          <a:p>
            <a:fld id="{EB186FA7-B4A1-49E6-B7E1-FA99E7E2B150}" type="slidenum">
              <a:rPr lang="en-GB" smtClean="0"/>
              <a:t>27</a:t>
            </a:fld>
            <a:endParaRPr lang="en-GB"/>
          </a:p>
        </p:txBody>
      </p:sp>
    </p:spTree>
    <p:extLst>
      <p:ext uri="{BB962C8B-B14F-4D97-AF65-F5344CB8AC3E}">
        <p14:creationId xmlns:p14="http://schemas.microsoft.com/office/powerpoint/2010/main" val="300051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186FA7-B4A1-49E6-B7E1-FA99E7E2B150}" type="slidenum">
              <a:rPr lang="en-GB" smtClean="0"/>
              <a:t>28</a:t>
            </a:fld>
            <a:endParaRPr lang="en-GB"/>
          </a:p>
        </p:txBody>
      </p:sp>
    </p:spTree>
    <p:extLst>
      <p:ext uri="{BB962C8B-B14F-4D97-AF65-F5344CB8AC3E}">
        <p14:creationId xmlns:p14="http://schemas.microsoft.com/office/powerpoint/2010/main" val="41717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3930" y="2279904"/>
            <a:ext cx="10264140" cy="857250"/>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0" y="6444105"/>
            <a:ext cx="4837176" cy="365125"/>
          </a:xfrm>
          <a:prstGeom prst="rect">
            <a:avLst/>
          </a:prstGeom>
        </p:spPr>
        <p:txBody>
          <a:bodyPr/>
          <a:lstStyle>
            <a:lvl1pPr>
              <a:defRPr sz="2400" b="1">
                <a:solidFill>
                  <a:schemeClr val="bg1"/>
                </a:solidFill>
              </a:defRPr>
            </a:lvl1pPr>
          </a:lstStyle>
          <a:p>
            <a:r>
              <a:rPr lang="en-GB" dirty="0"/>
              <a:t>www.outertemple.com</a:t>
            </a:r>
          </a:p>
        </p:txBody>
      </p:sp>
      <p:sp>
        <p:nvSpPr>
          <p:cNvPr id="6" name="Slide Number Placeholder 5"/>
          <p:cNvSpPr>
            <a:spLocks noGrp="1"/>
          </p:cNvSpPr>
          <p:nvPr>
            <p:ph type="sldNum" sz="quarter" idx="12"/>
          </p:nvPr>
        </p:nvSpPr>
        <p:spPr>
          <a:xfrm>
            <a:off x="10021824" y="6492874"/>
            <a:ext cx="2097024" cy="365125"/>
          </a:xfrm>
          <a:prstGeom prst="rect">
            <a:avLst/>
          </a:prstGeom>
        </p:spPr>
        <p:txBody>
          <a:bodyPr/>
          <a:lstStyle/>
          <a:p>
            <a:fld id="{40481E25-CDBB-46F7-8E2D-D9F4ABF387D2}" type="slidenum">
              <a:rPr lang="en-GB" smtClean="0"/>
              <a:t>‹#›</a:t>
            </a:fld>
            <a:endParaRPr lang="en-GB" dirty="0"/>
          </a:p>
        </p:txBody>
      </p:sp>
      <p:sp>
        <p:nvSpPr>
          <p:cNvPr id="9" name="Text Placeholder 8"/>
          <p:cNvSpPr>
            <a:spLocks noGrp="1"/>
          </p:cNvSpPr>
          <p:nvPr>
            <p:ph type="body" sz="quarter" idx="13"/>
          </p:nvPr>
        </p:nvSpPr>
        <p:spPr>
          <a:xfrm>
            <a:off x="1548384" y="3803904"/>
            <a:ext cx="8473440" cy="1901952"/>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041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4410" y="1088073"/>
            <a:ext cx="9978390" cy="923607"/>
          </a:xfrm>
        </p:spPr>
        <p:txBody>
          <a:bodyPr anchor="b">
            <a:normAutofit/>
          </a:bodyPr>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994410" y="2356168"/>
            <a:ext cx="9978390" cy="25358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4"/>
          <p:cNvSpPr>
            <a:spLocks noGrp="1"/>
          </p:cNvSpPr>
          <p:nvPr>
            <p:ph type="ftr" sz="quarter" idx="11"/>
          </p:nvPr>
        </p:nvSpPr>
        <p:spPr>
          <a:xfrm>
            <a:off x="0" y="6444105"/>
            <a:ext cx="4837176" cy="365125"/>
          </a:xfrm>
          <a:prstGeom prst="rect">
            <a:avLst/>
          </a:prstGeom>
        </p:spPr>
        <p:txBody>
          <a:bodyPr/>
          <a:lstStyle>
            <a:lvl1pPr>
              <a:defRPr sz="2400" b="1">
                <a:solidFill>
                  <a:schemeClr val="bg1"/>
                </a:solidFill>
              </a:defRPr>
            </a:lvl1pPr>
          </a:lstStyle>
          <a:p>
            <a:r>
              <a:rPr lang="en-GB" dirty="0"/>
              <a:t>www.outertemple.com</a:t>
            </a:r>
          </a:p>
        </p:txBody>
      </p:sp>
    </p:spTree>
    <p:extLst>
      <p:ext uri="{BB962C8B-B14F-4D97-AF65-F5344CB8AC3E}">
        <p14:creationId xmlns:p14="http://schemas.microsoft.com/office/powerpoint/2010/main" val="291620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690" y="1097280"/>
            <a:ext cx="10264140" cy="857250"/>
          </a:xfrm>
        </p:spPr>
        <p:txBody>
          <a:bodyPr/>
          <a:lstStyle/>
          <a:p>
            <a:r>
              <a:rPr lang="en-US"/>
              <a:t>Click to edit Master title style</a:t>
            </a:r>
            <a:endParaRPr lang="en-GB"/>
          </a:p>
        </p:txBody>
      </p:sp>
      <p:sp>
        <p:nvSpPr>
          <p:cNvPr id="3" name="Content Placeholder 2"/>
          <p:cNvSpPr>
            <a:spLocks noGrp="1"/>
          </p:cNvSpPr>
          <p:nvPr>
            <p:ph idx="1"/>
          </p:nvPr>
        </p:nvSpPr>
        <p:spPr>
          <a:xfrm>
            <a:off x="948690" y="2088515"/>
            <a:ext cx="102641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448800" y="6459980"/>
            <a:ext cx="2743200" cy="365125"/>
          </a:xfrm>
          <a:prstGeom prst="rect">
            <a:avLst/>
          </a:prstGeom>
        </p:spPr>
        <p:txBody>
          <a:bodyPr/>
          <a:lstStyle/>
          <a:p>
            <a:fld id="{40481E25-CDBB-46F7-8E2D-D9F4ABF387D2}" type="slidenum">
              <a:rPr lang="en-GB" smtClean="0"/>
              <a:t>‹#›</a:t>
            </a:fld>
            <a:endParaRPr lang="en-GB"/>
          </a:p>
        </p:txBody>
      </p:sp>
      <p:sp>
        <p:nvSpPr>
          <p:cNvPr id="7" name="Footer Placeholder 4"/>
          <p:cNvSpPr txBox="1">
            <a:spLocks/>
          </p:cNvSpPr>
          <p:nvPr userDrawn="1"/>
        </p:nvSpPr>
        <p:spPr>
          <a:xfrm>
            <a:off x="0" y="6444105"/>
            <a:ext cx="4837176" cy="365125"/>
          </a:xfrm>
          <a:prstGeom prst="rect">
            <a:avLst/>
          </a:prstGeom>
        </p:spPr>
        <p:txBody>
          <a:bodyPr/>
          <a:lstStyle>
            <a:defPPr>
              <a:defRPr lang="en-US"/>
            </a:defPPr>
            <a:lvl1pPr marL="0" algn="l"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www.outertemple.com</a:t>
            </a:r>
            <a:endParaRPr lang="en-GB" dirty="0"/>
          </a:p>
        </p:txBody>
      </p:sp>
    </p:spTree>
    <p:extLst>
      <p:ext uri="{BB962C8B-B14F-4D97-AF65-F5344CB8AC3E}">
        <p14:creationId xmlns:p14="http://schemas.microsoft.com/office/powerpoint/2010/main" val="153420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2"/>
          </p:nvPr>
        </p:nvSpPr>
        <p:spPr>
          <a:xfrm>
            <a:off x="9342120" y="6492875"/>
            <a:ext cx="2743200" cy="365125"/>
          </a:xfrm>
          <a:prstGeom prst="rect">
            <a:avLst/>
          </a:prstGeom>
        </p:spPr>
        <p:txBody>
          <a:bodyPr/>
          <a:lstStyle/>
          <a:p>
            <a:fld id="{40481E25-CDBB-46F7-8E2D-D9F4ABF387D2}" type="slidenum">
              <a:rPr lang="en-GB" smtClean="0"/>
              <a:t>‹#›</a:t>
            </a:fld>
            <a:endParaRPr lang="en-GB"/>
          </a:p>
        </p:txBody>
      </p:sp>
      <p:sp>
        <p:nvSpPr>
          <p:cNvPr id="6" name="Footer Placeholder 4"/>
          <p:cNvSpPr txBox="1">
            <a:spLocks/>
          </p:cNvSpPr>
          <p:nvPr userDrawn="1"/>
        </p:nvSpPr>
        <p:spPr>
          <a:xfrm>
            <a:off x="0" y="6444105"/>
            <a:ext cx="4837176" cy="365125"/>
          </a:xfrm>
          <a:prstGeom prst="rect">
            <a:avLst/>
          </a:prstGeom>
        </p:spPr>
        <p:txBody>
          <a:bodyPr/>
          <a:lstStyle>
            <a:defPPr>
              <a:defRPr lang="en-US"/>
            </a:defPPr>
            <a:lvl1pPr marL="0" algn="l"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www.outertemple.com</a:t>
            </a:r>
            <a:endParaRPr lang="en-GB" dirty="0"/>
          </a:p>
        </p:txBody>
      </p:sp>
    </p:spTree>
    <p:extLst>
      <p:ext uri="{BB962C8B-B14F-4D97-AF65-F5344CB8AC3E}">
        <p14:creationId xmlns:p14="http://schemas.microsoft.com/office/powerpoint/2010/main" val="317471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0" y="6444105"/>
            <a:ext cx="4837176" cy="365125"/>
          </a:xfrm>
          <a:prstGeom prst="rect">
            <a:avLst/>
          </a:prstGeom>
        </p:spPr>
        <p:txBody>
          <a:bodyPr/>
          <a:lstStyle>
            <a:lvl1pPr>
              <a:defRPr sz="2400" b="1">
                <a:solidFill>
                  <a:schemeClr val="bg1"/>
                </a:solidFill>
              </a:defRPr>
            </a:lvl1pPr>
          </a:lstStyle>
          <a:p>
            <a:r>
              <a:rPr lang="en-GB" dirty="0"/>
              <a:t>www.outertemple.com</a:t>
            </a:r>
          </a:p>
        </p:txBody>
      </p:sp>
    </p:spTree>
    <p:extLst>
      <p:ext uri="{BB962C8B-B14F-4D97-AF65-F5344CB8AC3E}">
        <p14:creationId xmlns:p14="http://schemas.microsoft.com/office/powerpoint/2010/main" val="3263924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37000"/>
                    </a14:imgEffect>
                  </a14:imgLayer>
                </a14:imgProps>
              </a:ext>
            </a:extLst>
          </a:blip>
          <a:stretch>
            <a:fillRect/>
          </a:stretch>
        </p:blipFill>
        <p:spPr>
          <a:xfrm>
            <a:off x="7381875" y="0"/>
            <a:ext cx="4810125" cy="6781800"/>
          </a:xfrm>
          <a:prstGeom prst="rect">
            <a:avLst/>
          </a:prstGeom>
        </p:spPr>
      </p:pic>
      <p:sp>
        <p:nvSpPr>
          <p:cNvPr id="2" name="Title Placeholder 1"/>
          <p:cNvSpPr>
            <a:spLocks noGrp="1"/>
          </p:cNvSpPr>
          <p:nvPr>
            <p:ph type="title"/>
          </p:nvPr>
        </p:nvSpPr>
        <p:spPr>
          <a:xfrm>
            <a:off x="838200" y="2082928"/>
            <a:ext cx="10490835"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3279647"/>
            <a:ext cx="10515600" cy="3160205"/>
          </a:xfrm>
          <a:prstGeom prst="rect">
            <a:avLst/>
          </a:prstGeom>
        </p:spPr>
        <p:txBody>
          <a:bodyPr vert="horz" lIns="91440" tIns="45720" rIns="91440" bIns="45720" rtlCol="0">
            <a:normAutofit/>
          </a:bodyPr>
          <a:lstStyle/>
          <a:p>
            <a:pPr lvl="0"/>
            <a:r>
              <a:rPr lang="en-US" dirty="0"/>
              <a:t>Description</a:t>
            </a:r>
          </a:p>
          <a:p>
            <a:pPr lvl="0"/>
            <a:r>
              <a:rPr lang="en-US" dirty="0"/>
              <a:t>Event name</a:t>
            </a:r>
          </a:p>
          <a:p>
            <a:pPr lvl="0"/>
            <a:r>
              <a:rPr lang="en-US" dirty="0"/>
              <a:t>Speakers</a:t>
            </a:r>
          </a:p>
          <a:p>
            <a:pPr lvl="0"/>
            <a:r>
              <a:rPr lang="en-US" dirty="0"/>
              <a:t>Date</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 y="167614"/>
            <a:ext cx="5595519" cy="1783106"/>
          </a:xfrm>
          <a:prstGeom prst="rect">
            <a:avLst/>
          </a:prstGeom>
        </p:spPr>
      </p:pic>
      <p:sp>
        <p:nvSpPr>
          <p:cNvPr id="8" name="Rectangle 7"/>
          <p:cNvSpPr/>
          <p:nvPr userDrawn="1"/>
        </p:nvSpPr>
        <p:spPr>
          <a:xfrm>
            <a:off x="-91440" y="6526530"/>
            <a:ext cx="12435840" cy="331470"/>
          </a:xfrm>
          <a:prstGeom prst="rect">
            <a:avLst/>
          </a:prstGeom>
          <a:solidFill>
            <a:srgbClr val="043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3"/>
          </p:nvPr>
        </p:nvSpPr>
        <p:spPr>
          <a:xfrm>
            <a:off x="0" y="6444105"/>
            <a:ext cx="4837176" cy="365125"/>
          </a:xfrm>
          <a:prstGeom prst="rect">
            <a:avLst/>
          </a:prstGeom>
        </p:spPr>
        <p:txBody>
          <a:bodyPr/>
          <a:lstStyle>
            <a:lvl1pPr>
              <a:defRPr sz="2400" b="1">
                <a:solidFill>
                  <a:schemeClr val="bg1"/>
                </a:solidFill>
              </a:defRPr>
            </a:lvl1pPr>
          </a:lstStyle>
          <a:p>
            <a:r>
              <a:rPr lang="en-GB" dirty="0"/>
              <a:t>www.outertemple.com</a:t>
            </a:r>
          </a:p>
        </p:txBody>
      </p:sp>
    </p:spTree>
    <p:extLst>
      <p:ext uri="{BB962C8B-B14F-4D97-AF65-F5344CB8AC3E}">
        <p14:creationId xmlns:p14="http://schemas.microsoft.com/office/powerpoint/2010/main" val="2394912303"/>
      </p:ext>
    </p:extLst>
  </p:cSld>
  <p:clrMap bg1="lt1" tx1="dk1" bg2="lt2" tx2="dk2" accent1="accent1" accent2="accent2" accent3="accent3" accent4="accent4" accent5="accent5" accent6="accent6" hlink="hlink" folHlink="folHlink"/>
  <p:sldLayoutIdLst>
    <p:sldLayoutId id="2147483670" r:id="rId1"/>
  </p:sldLayoutIdLst>
  <p:hf sldNum="0" hdr="0" dt="0"/>
  <p:txStyles>
    <p:titleStyle>
      <a:lvl1pPr algn="ctr" defTabSz="914400" rtl="0" eaLnBrk="1" latinLnBrk="0" hangingPunct="1">
        <a:lnSpc>
          <a:spcPct val="90000"/>
        </a:lnSpc>
        <a:spcBef>
          <a:spcPct val="0"/>
        </a:spcBef>
        <a:buNone/>
        <a:defRPr sz="4400" b="1" kern="1200">
          <a:solidFill>
            <a:srgbClr val="03363A"/>
          </a:solidFill>
          <a:latin typeface="Gadugi" panose="020B0502040204020203"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222222"/>
          </a:solidFill>
          <a:latin typeface="Gadugi"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222222"/>
          </a:solidFill>
          <a:latin typeface="Gadugi" panose="020B05020402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rgbClr val="222222"/>
          </a:solidFill>
          <a:latin typeface="Gadugi" panose="020B05020402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rgbClr val="222222"/>
          </a:solidFill>
          <a:latin typeface="Gadugi"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222222"/>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extLst>
              <a:ext uri="{BEBA8EAE-BF5A-486C-A8C5-ECC9F3942E4B}">
                <a14:imgProps xmlns:a14="http://schemas.microsoft.com/office/drawing/2010/main">
                  <a14:imgLayer r:embed="rId7">
                    <a14:imgEffect>
                      <a14:brightnessContrast contrast="-38000"/>
                    </a14:imgEffect>
                  </a14:imgLayer>
                </a14:imgProps>
              </a:ext>
            </a:extLst>
          </a:blip>
          <a:stretch>
            <a:fillRect/>
          </a:stretch>
        </p:blipFill>
        <p:spPr>
          <a:xfrm flipH="1">
            <a:off x="-1" y="77419"/>
            <a:ext cx="4742688" cy="6781800"/>
          </a:xfrm>
          <a:prstGeom prst="rect">
            <a:avLst/>
          </a:prstGeom>
        </p:spPr>
      </p:pic>
      <p:sp>
        <p:nvSpPr>
          <p:cNvPr id="2" name="Title Placeholder 1"/>
          <p:cNvSpPr>
            <a:spLocks noGrp="1"/>
          </p:cNvSpPr>
          <p:nvPr>
            <p:ph type="title"/>
          </p:nvPr>
        </p:nvSpPr>
        <p:spPr>
          <a:xfrm>
            <a:off x="948690" y="1097280"/>
            <a:ext cx="1040511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2088515"/>
            <a:ext cx="10515600" cy="4351338"/>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59191" y="77419"/>
            <a:ext cx="3200400" cy="1019861"/>
          </a:xfrm>
          <a:prstGeom prst="rect">
            <a:avLst/>
          </a:prstGeom>
        </p:spPr>
      </p:pic>
      <p:sp>
        <p:nvSpPr>
          <p:cNvPr id="8" name="Rectangle 7"/>
          <p:cNvSpPr/>
          <p:nvPr userDrawn="1"/>
        </p:nvSpPr>
        <p:spPr>
          <a:xfrm>
            <a:off x="-91440" y="6526530"/>
            <a:ext cx="12435840" cy="331470"/>
          </a:xfrm>
          <a:prstGeom prst="rect">
            <a:avLst/>
          </a:prstGeom>
          <a:solidFill>
            <a:srgbClr val="043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3"/>
          </p:nvPr>
        </p:nvSpPr>
        <p:spPr>
          <a:xfrm>
            <a:off x="0" y="6444105"/>
            <a:ext cx="4837176" cy="365125"/>
          </a:xfrm>
          <a:prstGeom prst="rect">
            <a:avLst/>
          </a:prstGeom>
        </p:spPr>
        <p:txBody>
          <a:bodyPr/>
          <a:lstStyle>
            <a:lvl1pPr>
              <a:defRPr sz="2400" b="1">
                <a:solidFill>
                  <a:schemeClr val="bg1"/>
                </a:solidFill>
              </a:defRPr>
            </a:lvl1pPr>
          </a:lstStyle>
          <a:p>
            <a:r>
              <a:rPr lang="en-GB" dirty="0"/>
              <a:t>www.outertemple.com</a:t>
            </a:r>
          </a:p>
        </p:txBody>
      </p:sp>
    </p:spTree>
    <p:extLst>
      <p:ext uri="{BB962C8B-B14F-4D97-AF65-F5344CB8AC3E}">
        <p14:creationId xmlns:p14="http://schemas.microsoft.com/office/powerpoint/2010/main" val="23983322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Lst>
  <p:hf sldNum="0" hdr="0" dt="0"/>
  <p:txStyles>
    <p:titleStyle>
      <a:lvl1pPr algn="l" defTabSz="914400" rtl="0" eaLnBrk="1" latinLnBrk="0" hangingPunct="1">
        <a:lnSpc>
          <a:spcPct val="90000"/>
        </a:lnSpc>
        <a:spcBef>
          <a:spcPct val="0"/>
        </a:spcBef>
        <a:buNone/>
        <a:defRPr sz="4400" b="1" kern="1200">
          <a:solidFill>
            <a:srgbClr val="03363A"/>
          </a:solidFill>
          <a:latin typeface="Gadugi"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22222"/>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22222"/>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22222"/>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22222"/>
          </a:solidFill>
          <a:latin typeface="Gadugi"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222222"/>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james.counsell@outertemple.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gw@outertempl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Costs in disciplinary tribunals </a:t>
            </a:r>
          </a:p>
        </p:txBody>
      </p:sp>
      <p:sp>
        <p:nvSpPr>
          <p:cNvPr id="3" name="Text Placeholder 2"/>
          <p:cNvSpPr>
            <a:spLocks noGrp="1"/>
          </p:cNvSpPr>
          <p:nvPr>
            <p:ph type="body" sz="quarter" idx="13"/>
          </p:nvPr>
        </p:nvSpPr>
        <p:spPr/>
        <p:txBody>
          <a:bodyPr>
            <a:normAutofit/>
          </a:bodyPr>
          <a:lstStyle/>
          <a:p>
            <a:pPr algn="ctr"/>
            <a:r>
              <a:rPr lang="en-GB" dirty="0"/>
              <a:t>James Counsell, KC</a:t>
            </a:r>
          </a:p>
          <a:p>
            <a:pPr algn="ctr"/>
            <a:r>
              <a:rPr lang="en-GB" dirty="0"/>
              <a:t>Outer Temple Chambers</a:t>
            </a:r>
          </a:p>
          <a:p>
            <a:pPr algn="ctr"/>
            <a:endParaRPr lang="en-GB" dirty="0"/>
          </a:p>
          <a:p>
            <a:pPr algn="ctr"/>
            <a:r>
              <a:rPr lang="en-GB" sz="2000" dirty="0"/>
              <a:t>2</a:t>
            </a:r>
            <a:r>
              <a:rPr lang="en-GB" sz="2000" baseline="30000" dirty="0"/>
              <a:t>nd</a:t>
            </a:r>
            <a:r>
              <a:rPr lang="en-GB" sz="2000" dirty="0"/>
              <a:t> ARDL conference 23 September 2022 </a:t>
            </a:r>
          </a:p>
        </p:txBody>
      </p:sp>
      <p:sp>
        <p:nvSpPr>
          <p:cNvPr id="4" name="Footer Placeholder 3"/>
          <p:cNvSpPr>
            <a:spLocks noGrp="1"/>
          </p:cNvSpPr>
          <p:nvPr>
            <p:ph type="ftr" sz="quarter" idx="11"/>
          </p:nvPr>
        </p:nvSpPr>
        <p:spPr/>
        <p:txBody>
          <a:bodyPr/>
          <a:lstStyle/>
          <a:p>
            <a:r>
              <a:rPr lang="en-GB"/>
              <a:t>www.outertemple.com</a:t>
            </a:r>
            <a:endParaRPr lang="en-GB" dirty="0"/>
          </a:p>
        </p:txBody>
      </p:sp>
    </p:spTree>
    <p:extLst>
      <p:ext uri="{BB962C8B-B14F-4D97-AF65-F5344CB8AC3E}">
        <p14:creationId xmlns:p14="http://schemas.microsoft.com/office/powerpoint/2010/main" val="211638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8ED6-6F90-71BD-DD2C-2F08B07F329B}"/>
              </a:ext>
            </a:extLst>
          </p:cNvPr>
          <p:cNvSpPr>
            <a:spLocks noGrp="1"/>
          </p:cNvSpPr>
          <p:nvPr>
            <p:ph type="title"/>
          </p:nvPr>
        </p:nvSpPr>
        <p:spPr/>
        <p:txBody>
          <a:bodyPr/>
          <a:lstStyle/>
          <a:p>
            <a:r>
              <a:rPr lang="en-US" dirty="0"/>
              <a:t>Costs against Regulator</a:t>
            </a:r>
          </a:p>
        </p:txBody>
      </p:sp>
      <p:sp>
        <p:nvSpPr>
          <p:cNvPr id="3" name="Content Placeholder 2">
            <a:extLst>
              <a:ext uri="{FF2B5EF4-FFF2-40B4-BE49-F238E27FC236}">
                <a16:creationId xmlns:a16="http://schemas.microsoft.com/office/drawing/2014/main" id="{220CFE85-58A7-212B-5638-EB1FFCB42925}"/>
              </a:ext>
            </a:extLst>
          </p:cNvPr>
          <p:cNvSpPr>
            <a:spLocks noGrp="1"/>
          </p:cNvSpPr>
          <p:nvPr>
            <p:ph idx="1"/>
          </p:nvPr>
        </p:nvSpPr>
        <p:spPr/>
        <p:txBody>
          <a:bodyPr/>
          <a:lstStyle/>
          <a:p>
            <a:pPr lvl="1"/>
            <a:endParaRPr lang="en-GB" sz="2000" dirty="0"/>
          </a:p>
          <a:p>
            <a:pPr lvl="1"/>
            <a:r>
              <a:rPr lang="en-GB" dirty="0"/>
              <a:t>In </a:t>
            </a:r>
            <a:r>
              <a:rPr lang="en-GB" i="1" dirty="0"/>
              <a:t>Booth, </a:t>
            </a:r>
            <a:r>
              <a:rPr lang="en-GB" dirty="0"/>
              <a:t>Lord Bingham of Cornhill CJ:</a:t>
            </a:r>
          </a:p>
          <a:p>
            <a:pPr marL="457200" lvl="1" indent="0">
              <a:buNone/>
            </a:pPr>
            <a:endParaRPr lang="en-GB" sz="2000" dirty="0"/>
          </a:p>
          <a:p>
            <a:pPr marL="914400" lvl="2" indent="0">
              <a:buNone/>
            </a:pPr>
            <a:r>
              <a:rPr lang="en-US" sz="1800" dirty="0"/>
              <a:t>Where a complainant has successfully challenged before justices an administrative decision made by a police or regulatory authority acting honestly, reasonably, properly and on grounds that reasonably appeared to be sound, in the exercise of its public duty, </a:t>
            </a:r>
            <a:r>
              <a:rPr lang="en-US" sz="1800" u="sng" dirty="0"/>
              <a:t>the court should consider, in addition to any other relevant fact or circumstances, both: (</a:t>
            </a:r>
            <a:r>
              <a:rPr lang="en-US" sz="1800" u="sng" dirty="0" err="1"/>
              <a:t>i</a:t>
            </a:r>
            <a:r>
              <a:rPr lang="en-US" sz="1800" u="sng" dirty="0"/>
              <a:t>) the financial prejudice to the particular complainant in the particular circumstances if an order for costs is not made in his </a:t>
            </a:r>
            <a:r>
              <a:rPr lang="en-US" sz="1800" u="sng" dirty="0" err="1"/>
              <a:t>favour</a:t>
            </a:r>
            <a:r>
              <a:rPr lang="en-US" sz="1800" u="sng" dirty="0"/>
              <a:t>; and (ii) the need to encourage public authorities to make and stand by honest, reasonable and apparently sound administrative decisions made in the public interest without fear of exposure to undue financial prejudice</a:t>
            </a:r>
            <a:r>
              <a:rPr lang="en-US" sz="1800" dirty="0"/>
              <a:t> if the decision is successfully challenged.”</a:t>
            </a:r>
          </a:p>
          <a:p>
            <a:endParaRPr lang="en-US" dirty="0"/>
          </a:p>
        </p:txBody>
      </p:sp>
    </p:spTree>
    <p:extLst>
      <p:ext uri="{BB962C8B-B14F-4D97-AF65-F5344CB8AC3E}">
        <p14:creationId xmlns:p14="http://schemas.microsoft.com/office/powerpoint/2010/main" val="68351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37B4-9A5A-9D95-14FE-DBCE6F75CABA}"/>
              </a:ext>
            </a:extLst>
          </p:cNvPr>
          <p:cNvSpPr>
            <a:spLocks noGrp="1"/>
          </p:cNvSpPr>
          <p:nvPr>
            <p:ph type="title"/>
          </p:nvPr>
        </p:nvSpPr>
        <p:spPr/>
        <p:txBody>
          <a:bodyPr/>
          <a:lstStyle/>
          <a:p>
            <a:r>
              <a:rPr lang="en-US" dirty="0"/>
              <a:t>“Chilling effect”</a:t>
            </a:r>
          </a:p>
        </p:txBody>
      </p:sp>
      <p:sp>
        <p:nvSpPr>
          <p:cNvPr id="3" name="Content Placeholder 2">
            <a:extLst>
              <a:ext uri="{FF2B5EF4-FFF2-40B4-BE49-F238E27FC236}">
                <a16:creationId xmlns:a16="http://schemas.microsoft.com/office/drawing/2014/main" id="{90374A87-6272-DE28-1C4A-AF4DCCBD35ED}"/>
              </a:ext>
            </a:extLst>
          </p:cNvPr>
          <p:cNvSpPr>
            <a:spLocks noGrp="1"/>
          </p:cNvSpPr>
          <p:nvPr>
            <p:ph idx="1"/>
          </p:nvPr>
        </p:nvSpPr>
        <p:spPr/>
        <p:txBody>
          <a:bodyPr>
            <a:normAutofit/>
          </a:bodyPr>
          <a:lstStyle/>
          <a:p>
            <a:r>
              <a:rPr lang="en-US" sz="2400" dirty="0"/>
              <a:t>Baxendale-Walker: Sir Igor Judge P:</a:t>
            </a:r>
          </a:p>
          <a:p>
            <a:pPr marL="0" indent="0">
              <a:buNone/>
            </a:pPr>
            <a:endParaRPr lang="en-US" sz="2000" dirty="0"/>
          </a:p>
          <a:p>
            <a:pPr marL="457200" lvl="1" indent="0">
              <a:buNone/>
            </a:pPr>
            <a:r>
              <a:rPr lang="en-US" sz="1800" dirty="0"/>
              <a:t>“Unless the complaint is </a:t>
            </a:r>
            <a:r>
              <a:rPr lang="en-US" sz="1800" u="sng" dirty="0"/>
              <a:t>improperly brought, or, for example, proceeds as it did in </a:t>
            </a:r>
            <a:r>
              <a:rPr lang="en-US" sz="1800" i="1" u="sng" dirty="0" err="1"/>
              <a:t>Gorlov’s</a:t>
            </a:r>
            <a:r>
              <a:rPr lang="en-US" sz="1800" i="1" u="sng" dirty="0"/>
              <a:t> </a:t>
            </a:r>
            <a:r>
              <a:rPr lang="en-US" sz="1800" u="sng" dirty="0"/>
              <a:t>case [2001] ACD 393, as a shambles from start to finish</a:t>
            </a:r>
            <a:r>
              <a:rPr lang="en-US" sz="1800" dirty="0"/>
              <a:t>, when the Law Society is discharging its responsibilities as a regulator of the profession, an order for costs should not ordinarily be made against it on the basis that costs follow the event. </a:t>
            </a:r>
          </a:p>
          <a:p>
            <a:pPr marL="457200" lvl="1" indent="0">
              <a:buNone/>
            </a:pPr>
            <a:endParaRPr lang="en-US" sz="1800" dirty="0"/>
          </a:p>
          <a:p>
            <a:pPr marL="457200" lvl="1" indent="0">
              <a:buNone/>
            </a:pPr>
            <a:r>
              <a:rPr lang="en-US" sz="1800" dirty="0"/>
              <a:t>… One crucial feature which should inform the tribunal’s costs decision is that the proceedings were brought by the Law Society in exercise of its regulatory responsibility, in the public interest and the maintenance of proper professional standards. </a:t>
            </a:r>
            <a:r>
              <a:rPr lang="en-US" sz="1800" u="sng" dirty="0"/>
              <a:t>For the Law Society to be exposed to the risk of an adverse costs order simply because properly brought proceedings were unsuccessful might have a chilling effect on the exercise of its regulatory obligations, to the public disadvantage</a:t>
            </a:r>
            <a:r>
              <a:rPr lang="en-US" sz="1800" dirty="0"/>
              <a:t>.”</a:t>
            </a:r>
          </a:p>
        </p:txBody>
      </p:sp>
    </p:spTree>
    <p:extLst>
      <p:ext uri="{BB962C8B-B14F-4D97-AF65-F5344CB8AC3E}">
        <p14:creationId xmlns:p14="http://schemas.microsoft.com/office/powerpoint/2010/main" val="307991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3691-1CC9-0FDC-9E10-E8EF6FD2D154}"/>
              </a:ext>
            </a:extLst>
          </p:cNvPr>
          <p:cNvSpPr>
            <a:spLocks noGrp="1"/>
          </p:cNvSpPr>
          <p:nvPr>
            <p:ph type="title"/>
          </p:nvPr>
        </p:nvSpPr>
        <p:spPr/>
        <p:txBody>
          <a:bodyPr/>
          <a:lstStyle/>
          <a:p>
            <a:r>
              <a:rPr lang="en-US" dirty="0"/>
              <a:t>“Good reason”</a:t>
            </a:r>
          </a:p>
        </p:txBody>
      </p:sp>
      <p:sp>
        <p:nvSpPr>
          <p:cNvPr id="3" name="Content Placeholder 2">
            <a:extLst>
              <a:ext uri="{FF2B5EF4-FFF2-40B4-BE49-F238E27FC236}">
                <a16:creationId xmlns:a16="http://schemas.microsoft.com/office/drawing/2014/main" id="{91309940-D417-ACAB-C296-BB61D68487D5}"/>
              </a:ext>
            </a:extLst>
          </p:cNvPr>
          <p:cNvSpPr>
            <a:spLocks noGrp="1"/>
          </p:cNvSpPr>
          <p:nvPr>
            <p:ph idx="1"/>
          </p:nvPr>
        </p:nvSpPr>
        <p:spPr/>
        <p:txBody>
          <a:bodyPr>
            <a:normAutofit fontScale="25000" lnSpcReduction="20000"/>
          </a:bodyPr>
          <a:lstStyle/>
          <a:p>
            <a:pPr marL="0" indent="0">
              <a:buNone/>
            </a:pPr>
            <a:r>
              <a:rPr lang="en-GB" sz="8000" i="1" dirty="0"/>
              <a:t>Competition and Markets Authority v Flynn Pharma Limited</a:t>
            </a:r>
            <a:r>
              <a:rPr lang="en-GB" sz="8000" dirty="0"/>
              <a:t>  </a:t>
            </a:r>
            <a:r>
              <a:rPr lang="en-GB" sz="4800" dirty="0"/>
              <a:t>[2020] EWCA </a:t>
            </a:r>
            <a:r>
              <a:rPr lang="en-GB" sz="4800" dirty="0" err="1"/>
              <a:t>Civ</a:t>
            </a:r>
            <a:r>
              <a:rPr lang="en-GB" sz="4800" dirty="0"/>
              <a:t> 617</a:t>
            </a:r>
          </a:p>
          <a:p>
            <a:pPr marL="0" indent="0">
              <a:buNone/>
            </a:pPr>
            <a:endParaRPr lang="en-GB" sz="1900" dirty="0"/>
          </a:p>
          <a:p>
            <a:pPr lvl="1">
              <a:lnSpc>
                <a:spcPct val="120000"/>
              </a:lnSpc>
              <a:spcAft>
                <a:spcPts val="900"/>
              </a:spcAft>
            </a:pPr>
            <a:r>
              <a:rPr lang="en-GB" sz="6400" dirty="0"/>
              <a:t>“Where a power to make an order about costs does not include an express general rule or default position, an important factor in the exercise of discretion is the fact that one of the parties is a regulator exercising functions in the public interest;</a:t>
            </a:r>
          </a:p>
          <a:p>
            <a:pPr lvl="1">
              <a:lnSpc>
                <a:spcPct val="120000"/>
              </a:lnSpc>
              <a:spcAft>
                <a:spcPts val="900"/>
              </a:spcAft>
            </a:pPr>
            <a:r>
              <a:rPr lang="en-GB" sz="6400" dirty="0"/>
              <a:t>The starting point or default position is that no order for costs should be made against a regulator who has brought or defended proceedings in the CAT acting purely in its regulatory capacity;</a:t>
            </a:r>
          </a:p>
          <a:p>
            <a:pPr lvl="1">
              <a:lnSpc>
                <a:spcPct val="120000"/>
              </a:lnSpc>
              <a:spcAft>
                <a:spcPts val="900"/>
              </a:spcAft>
            </a:pPr>
            <a:r>
              <a:rPr lang="en-GB" sz="6400" dirty="0"/>
              <a:t>The default position may be departed from for good reason;</a:t>
            </a:r>
          </a:p>
          <a:p>
            <a:pPr lvl="1">
              <a:lnSpc>
                <a:spcPct val="120000"/>
              </a:lnSpc>
              <a:spcAft>
                <a:spcPts val="900"/>
              </a:spcAft>
            </a:pPr>
            <a:r>
              <a:rPr lang="en-GB" sz="6400" dirty="0"/>
              <a:t>The mere fact that the regulator has been unsuccessful is not, without more, a good reason. </a:t>
            </a:r>
            <a:r>
              <a:rPr lang="en-GB" sz="6400" u="sng" dirty="0"/>
              <a:t>However, it is not necessary to find “exceptional circumstances” as opposed to good reason.</a:t>
            </a:r>
          </a:p>
          <a:p>
            <a:pPr lvl="1">
              <a:lnSpc>
                <a:spcPct val="120000"/>
              </a:lnSpc>
              <a:spcAft>
                <a:spcPts val="900"/>
              </a:spcAft>
            </a:pPr>
            <a:r>
              <a:rPr lang="en-GB" sz="6400" dirty="0"/>
              <a:t>A good reason will include unreasonable conduct on the part of the regulator, or substantial financial hardship likely to be suffered by the successful party if a costs order is not made.”</a:t>
            </a:r>
          </a:p>
          <a:p>
            <a:pPr>
              <a:lnSpc>
                <a:spcPct val="120000"/>
              </a:lnSpc>
            </a:pPr>
            <a:endParaRPr lang="en-GB" sz="2600" dirty="0"/>
          </a:p>
          <a:p>
            <a:endParaRPr lang="en-US" dirty="0"/>
          </a:p>
        </p:txBody>
      </p:sp>
    </p:spTree>
    <p:extLst>
      <p:ext uri="{BB962C8B-B14F-4D97-AF65-F5344CB8AC3E}">
        <p14:creationId xmlns:p14="http://schemas.microsoft.com/office/powerpoint/2010/main" val="382875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30D8-88C4-3F44-35BA-8A3191A0A075}"/>
              </a:ext>
            </a:extLst>
          </p:cNvPr>
          <p:cNvSpPr>
            <a:spLocks noGrp="1"/>
          </p:cNvSpPr>
          <p:nvPr>
            <p:ph type="title"/>
          </p:nvPr>
        </p:nvSpPr>
        <p:spPr/>
        <p:txBody>
          <a:bodyPr/>
          <a:lstStyle/>
          <a:p>
            <a:r>
              <a:rPr lang="en-US" dirty="0"/>
              <a:t>Costs orders against the Regulator</a:t>
            </a:r>
          </a:p>
        </p:txBody>
      </p:sp>
      <p:sp>
        <p:nvSpPr>
          <p:cNvPr id="3" name="Content Placeholder 2">
            <a:extLst>
              <a:ext uri="{FF2B5EF4-FFF2-40B4-BE49-F238E27FC236}">
                <a16:creationId xmlns:a16="http://schemas.microsoft.com/office/drawing/2014/main" id="{9152B822-915D-79A9-DD15-29210CB7F8A0}"/>
              </a:ext>
            </a:extLst>
          </p:cNvPr>
          <p:cNvSpPr>
            <a:spLocks noGrp="1"/>
          </p:cNvSpPr>
          <p:nvPr>
            <p:ph idx="1"/>
          </p:nvPr>
        </p:nvSpPr>
        <p:spPr/>
        <p:txBody>
          <a:bodyPr/>
          <a:lstStyle/>
          <a:p>
            <a:r>
              <a:rPr lang="en-US" dirty="0"/>
              <a:t>Result?</a:t>
            </a:r>
          </a:p>
          <a:p>
            <a:pPr marL="0" indent="0">
              <a:buNone/>
            </a:pPr>
            <a:endParaRPr lang="en-US" sz="1400" dirty="0"/>
          </a:p>
          <a:p>
            <a:pPr lvl="1">
              <a:lnSpc>
                <a:spcPct val="150000"/>
              </a:lnSpc>
            </a:pPr>
            <a:r>
              <a:rPr lang="en-US" dirty="0"/>
              <a:t>Unlikely that order will be made unless …</a:t>
            </a:r>
          </a:p>
          <a:p>
            <a:pPr lvl="2">
              <a:lnSpc>
                <a:spcPct val="150000"/>
              </a:lnSpc>
            </a:pPr>
            <a:r>
              <a:rPr lang="en-US" dirty="0"/>
              <a:t>hopeless case advanced (“</a:t>
            </a:r>
            <a:r>
              <a:rPr lang="en-US" i="1" dirty="0"/>
              <a:t>shambles from start to finish</a:t>
            </a:r>
            <a:r>
              <a:rPr lang="en-US" dirty="0"/>
              <a:t>”) or</a:t>
            </a:r>
          </a:p>
          <a:p>
            <a:pPr lvl="2">
              <a:lnSpc>
                <a:spcPct val="150000"/>
              </a:lnSpc>
            </a:pPr>
            <a:r>
              <a:rPr lang="en-US" dirty="0"/>
              <a:t>where practitioner can show real financial hardship.</a:t>
            </a:r>
          </a:p>
          <a:p>
            <a:endParaRPr lang="en-US" dirty="0"/>
          </a:p>
          <a:p>
            <a:endParaRPr lang="en-US" dirty="0"/>
          </a:p>
        </p:txBody>
      </p:sp>
    </p:spTree>
    <p:extLst>
      <p:ext uri="{BB962C8B-B14F-4D97-AF65-F5344CB8AC3E}">
        <p14:creationId xmlns:p14="http://schemas.microsoft.com/office/powerpoint/2010/main" val="357858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076D-7CF1-7BB2-4BF1-67DF3B30F586}"/>
              </a:ext>
            </a:extLst>
          </p:cNvPr>
          <p:cNvSpPr>
            <a:spLocks noGrp="1"/>
          </p:cNvSpPr>
          <p:nvPr>
            <p:ph type="title"/>
          </p:nvPr>
        </p:nvSpPr>
        <p:spPr/>
        <p:txBody>
          <a:bodyPr/>
          <a:lstStyle/>
          <a:p>
            <a:r>
              <a:rPr lang="en-US" dirty="0"/>
              <a:t>Medical Practitioners Tribunal</a:t>
            </a:r>
          </a:p>
        </p:txBody>
      </p:sp>
      <p:sp>
        <p:nvSpPr>
          <p:cNvPr id="3" name="Content Placeholder 2">
            <a:extLst>
              <a:ext uri="{FF2B5EF4-FFF2-40B4-BE49-F238E27FC236}">
                <a16:creationId xmlns:a16="http://schemas.microsoft.com/office/drawing/2014/main" id="{764A5E91-34A8-269B-BC37-D6E7FA8C7866}"/>
              </a:ext>
            </a:extLst>
          </p:cNvPr>
          <p:cNvSpPr>
            <a:spLocks noGrp="1"/>
          </p:cNvSpPr>
          <p:nvPr>
            <p:ph idx="1"/>
          </p:nvPr>
        </p:nvSpPr>
        <p:spPr/>
        <p:txBody>
          <a:bodyPr>
            <a:normAutofit/>
          </a:bodyPr>
          <a:lstStyle/>
          <a:p>
            <a:r>
              <a:rPr lang="en-US" dirty="0"/>
              <a:t>December 2015: FTP rule 16A and B</a:t>
            </a:r>
            <a:endParaRPr lang="en-US" sz="1400" dirty="0"/>
          </a:p>
          <a:p>
            <a:pPr marL="457200" lvl="1" indent="0">
              <a:buNone/>
            </a:pPr>
            <a:r>
              <a:rPr lang="en-GB" sz="1800" dirty="0"/>
              <a:t>“(1) Paragraph (2) applies where … a party </a:t>
            </a:r>
            <a:r>
              <a:rPr lang="en-GB" sz="1800" u="sng" dirty="0"/>
              <a:t>fails to comply </a:t>
            </a:r>
            <a:r>
              <a:rPr lang="en-GB" sz="1800" dirty="0"/>
              <a:t>with—</a:t>
            </a:r>
          </a:p>
          <a:p>
            <a:pPr marL="457200" lvl="1" indent="0">
              <a:buNone/>
            </a:pPr>
            <a:endParaRPr lang="en-GB" sz="1100" dirty="0"/>
          </a:p>
          <a:p>
            <a:pPr marL="457200" lvl="1" indent="0">
              <a:buNone/>
            </a:pPr>
            <a:r>
              <a:rPr lang="en-GB" sz="1800" dirty="0"/>
              <a:t>	(a)	these Rules, or</a:t>
            </a:r>
          </a:p>
          <a:p>
            <a:pPr marL="457200" lvl="1" indent="0">
              <a:buNone/>
            </a:pPr>
            <a:r>
              <a:rPr lang="en-GB" sz="1800" dirty="0"/>
              <a:t>	(b) 	a direction which was issued on or after that date by the Tribunal or the Case 			Manager.</a:t>
            </a:r>
          </a:p>
          <a:p>
            <a:pPr marL="457200" lvl="1" indent="0">
              <a:buNone/>
            </a:pPr>
            <a:endParaRPr lang="en-GB" sz="800" dirty="0"/>
          </a:p>
          <a:p>
            <a:pPr marL="457200" lvl="1" indent="0">
              <a:buNone/>
            </a:pPr>
            <a:r>
              <a:rPr lang="en-GB" sz="1800" dirty="0"/>
              <a:t>(2) Where there is a failure referred to in paragraph (1), a Medical Practitioners Tribunal may in respect of that failure—</a:t>
            </a:r>
          </a:p>
          <a:p>
            <a:pPr marL="457200" lvl="1" indent="0">
              <a:buNone/>
            </a:pPr>
            <a:endParaRPr lang="en-GB" sz="1100" dirty="0"/>
          </a:p>
          <a:p>
            <a:pPr marL="914400" lvl="2" indent="0">
              <a:buNone/>
            </a:pPr>
            <a:r>
              <a:rPr lang="en-GB" sz="1800" dirty="0"/>
              <a:t>[(a) 	draw adverse inferences;</a:t>
            </a:r>
          </a:p>
          <a:p>
            <a:pPr marL="914400" lvl="2" indent="0">
              <a:buNone/>
            </a:pPr>
            <a:r>
              <a:rPr lang="en-GB" sz="1800" dirty="0"/>
              <a:t>(b) 	refuse to admit evidence where the failure relates to the admissibility of that 	evidence; and]</a:t>
            </a:r>
          </a:p>
          <a:p>
            <a:pPr marL="914400" lvl="2" indent="0">
              <a:buNone/>
            </a:pPr>
            <a:r>
              <a:rPr lang="en-GB" sz="1800" dirty="0"/>
              <a:t>(c)  	</a:t>
            </a:r>
            <a:r>
              <a:rPr lang="en-GB" sz="1800" u="sng" dirty="0"/>
              <a:t>award costs in accordance with rule 16B</a:t>
            </a:r>
            <a:r>
              <a:rPr lang="en-GB" sz="1800" dirty="0"/>
              <a:t> (a costs award).”</a:t>
            </a:r>
          </a:p>
          <a:p>
            <a:endParaRPr lang="en-US" dirty="0"/>
          </a:p>
        </p:txBody>
      </p:sp>
      <p:pic>
        <p:nvPicPr>
          <p:cNvPr id="5" name="Picture 4" descr="Stethoscope on a white coat">
            <a:extLst>
              <a:ext uri="{FF2B5EF4-FFF2-40B4-BE49-F238E27FC236}">
                <a16:creationId xmlns:a16="http://schemas.microsoft.com/office/drawing/2014/main" id="{915746D4-2567-F2C0-CAC4-C1DB901E6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035" y="1671637"/>
            <a:ext cx="1912275" cy="1128993"/>
          </a:xfrm>
          <a:prstGeom prst="rect">
            <a:avLst/>
          </a:prstGeom>
        </p:spPr>
      </p:pic>
    </p:spTree>
    <p:extLst>
      <p:ext uri="{BB962C8B-B14F-4D97-AF65-F5344CB8AC3E}">
        <p14:creationId xmlns:p14="http://schemas.microsoft.com/office/powerpoint/2010/main" val="41643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68E8-95CC-E1C2-443D-585A36E17E33}"/>
              </a:ext>
            </a:extLst>
          </p:cNvPr>
          <p:cNvSpPr>
            <a:spLocks noGrp="1"/>
          </p:cNvSpPr>
          <p:nvPr>
            <p:ph type="title"/>
          </p:nvPr>
        </p:nvSpPr>
        <p:spPr/>
        <p:txBody>
          <a:bodyPr/>
          <a:lstStyle/>
          <a:p>
            <a:r>
              <a:rPr lang="en-US" dirty="0"/>
              <a:t>Rule 16, FTP rules</a:t>
            </a:r>
          </a:p>
        </p:txBody>
      </p:sp>
      <p:sp>
        <p:nvSpPr>
          <p:cNvPr id="3" name="Content Placeholder 2">
            <a:extLst>
              <a:ext uri="{FF2B5EF4-FFF2-40B4-BE49-F238E27FC236}">
                <a16:creationId xmlns:a16="http://schemas.microsoft.com/office/drawing/2014/main" id="{CC4AC780-787E-A35E-378B-7D2F88081A71}"/>
              </a:ext>
            </a:extLst>
          </p:cNvPr>
          <p:cNvSpPr>
            <a:spLocks noGrp="1"/>
          </p:cNvSpPr>
          <p:nvPr>
            <p:ph idx="1"/>
          </p:nvPr>
        </p:nvSpPr>
        <p:spPr/>
        <p:txBody>
          <a:bodyPr/>
          <a:lstStyle/>
          <a:p>
            <a:r>
              <a:rPr lang="en-US" dirty="0"/>
              <a:t>Rule 16B:</a:t>
            </a:r>
          </a:p>
          <a:p>
            <a:endParaRPr lang="en-US" sz="800" dirty="0"/>
          </a:p>
          <a:p>
            <a:pPr marL="457200" lvl="1" indent="0">
              <a:buNone/>
            </a:pPr>
            <a:r>
              <a:rPr lang="en-US" sz="2000" dirty="0"/>
              <a:t>(2) A costs award is an order that one party or their representative (“the paying party”) pay the costs of the other party (“the receiving party”), where the paying party’s conduct of the proceedings has been </a:t>
            </a:r>
            <a:r>
              <a:rPr lang="en-US" sz="2000" u="sng" dirty="0"/>
              <a:t>unreasonable</a:t>
            </a:r>
            <a:r>
              <a:rPr lang="en-US" sz="2000" dirty="0"/>
              <a:t>.</a:t>
            </a:r>
          </a:p>
          <a:p>
            <a:pPr marL="457200" lvl="1" indent="0">
              <a:buNone/>
            </a:pPr>
            <a:endParaRPr lang="en-US" sz="2000" dirty="0"/>
          </a:p>
          <a:p>
            <a:pPr marL="457200" lvl="1" indent="0">
              <a:buNone/>
            </a:pPr>
            <a:r>
              <a:rPr lang="en-US" sz="2000" dirty="0"/>
              <a:t>Note, power, sometimes overlooked, to make a costs order against representative</a:t>
            </a:r>
          </a:p>
          <a:p>
            <a:pPr marL="0" indent="0">
              <a:buNone/>
            </a:pPr>
            <a:endParaRPr lang="en-US" sz="1400" dirty="0"/>
          </a:p>
          <a:p>
            <a:r>
              <a:rPr lang="en-US" dirty="0"/>
              <a:t>Guidance given to Tribunals</a:t>
            </a:r>
          </a:p>
          <a:p>
            <a:pPr marL="0" indent="0">
              <a:buNone/>
            </a:pPr>
            <a:endParaRPr lang="en-US" sz="800" dirty="0"/>
          </a:p>
          <a:p>
            <a:pPr marL="457200" lvl="1" indent="0">
              <a:buNone/>
            </a:pPr>
            <a:r>
              <a:rPr lang="en-GB" sz="2000" dirty="0"/>
              <a:t>‘Guidance for Medical Practitioners Tribunals on case management and exercising powers under Rule 16A’</a:t>
            </a:r>
          </a:p>
          <a:p>
            <a:pPr marL="457200" lvl="1" indent="0">
              <a:buNone/>
            </a:pPr>
            <a:endParaRPr lang="en-US" sz="2000" dirty="0"/>
          </a:p>
          <a:p>
            <a:pPr marL="0" indent="0">
              <a:buNone/>
            </a:pPr>
            <a:endParaRPr lang="en-US" dirty="0"/>
          </a:p>
        </p:txBody>
      </p:sp>
    </p:spTree>
    <p:extLst>
      <p:ext uri="{BB962C8B-B14F-4D97-AF65-F5344CB8AC3E}">
        <p14:creationId xmlns:p14="http://schemas.microsoft.com/office/powerpoint/2010/main" val="326967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94C7-E941-9B03-F6A2-22FBF0FA4A32}"/>
              </a:ext>
            </a:extLst>
          </p:cNvPr>
          <p:cNvSpPr>
            <a:spLocks noGrp="1"/>
          </p:cNvSpPr>
          <p:nvPr>
            <p:ph type="title"/>
          </p:nvPr>
        </p:nvSpPr>
        <p:spPr/>
        <p:txBody>
          <a:bodyPr/>
          <a:lstStyle/>
          <a:p>
            <a:r>
              <a:rPr lang="en-US" dirty="0"/>
              <a:t>Rule 16 </a:t>
            </a:r>
            <a:r>
              <a:rPr lang="en-US" sz="1200" dirty="0"/>
              <a:t>(continued)</a:t>
            </a:r>
          </a:p>
        </p:txBody>
      </p:sp>
      <p:sp>
        <p:nvSpPr>
          <p:cNvPr id="3" name="Content Placeholder 2">
            <a:extLst>
              <a:ext uri="{FF2B5EF4-FFF2-40B4-BE49-F238E27FC236}">
                <a16:creationId xmlns:a16="http://schemas.microsoft.com/office/drawing/2014/main" id="{C4B29A7C-2ECD-C250-3A94-4A461A50AF91}"/>
              </a:ext>
            </a:extLst>
          </p:cNvPr>
          <p:cNvSpPr>
            <a:spLocks noGrp="1"/>
          </p:cNvSpPr>
          <p:nvPr>
            <p:ph idx="1"/>
          </p:nvPr>
        </p:nvSpPr>
        <p:spPr/>
        <p:txBody>
          <a:bodyPr>
            <a:normAutofit fontScale="92500" lnSpcReduction="10000"/>
          </a:bodyPr>
          <a:lstStyle/>
          <a:p>
            <a:r>
              <a:rPr lang="en-US" dirty="0"/>
              <a:t>Two hurdles before order can be made.  No order unless:</a:t>
            </a:r>
          </a:p>
          <a:p>
            <a:pPr marL="0" indent="0">
              <a:buNone/>
            </a:pPr>
            <a:endParaRPr lang="en-US" sz="800" dirty="0"/>
          </a:p>
          <a:p>
            <a:pPr lvl="1"/>
            <a:r>
              <a:rPr lang="en-US" dirty="0"/>
              <a:t>there has been </a:t>
            </a:r>
            <a:r>
              <a:rPr lang="en-US" u="sng" dirty="0"/>
              <a:t>a failure to comply</a:t>
            </a:r>
            <a:r>
              <a:rPr lang="en-US" dirty="0"/>
              <a:t> with rules or direction; and</a:t>
            </a:r>
          </a:p>
          <a:p>
            <a:pPr lvl="1"/>
            <a:r>
              <a:rPr lang="en-US" dirty="0"/>
              <a:t>where paying party’s conduct was </a:t>
            </a:r>
            <a:r>
              <a:rPr lang="en-US" u="sng" dirty="0"/>
              <a:t>unreasonable</a:t>
            </a:r>
            <a:r>
              <a:rPr lang="en-US" dirty="0"/>
              <a:t>.</a:t>
            </a:r>
          </a:p>
          <a:p>
            <a:pPr lvl="1"/>
            <a:endParaRPr lang="en-US" sz="1000" dirty="0"/>
          </a:p>
          <a:p>
            <a:pPr marL="457200" lvl="1" indent="0">
              <a:buNone/>
            </a:pPr>
            <a:r>
              <a:rPr lang="en-US" dirty="0"/>
              <a:t>Even then, MPT has to consider whether to exercise discretion (para 36 of guidance)</a:t>
            </a:r>
          </a:p>
          <a:p>
            <a:pPr marL="457200" lvl="1" indent="0">
              <a:buNone/>
            </a:pPr>
            <a:endParaRPr lang="en-US" sz="1000" dirty="0"/>
          </a:p>
          <a:p>
            <a:pPr marL="457200" lvl="1" indent="0">
              <a:buNone/>
            </a:pPr>
            <a:r>
              <a:rPr lang="en-US" dirty="0"/>
              <a:t>And, of course, need to show that costs incurred as a result</a:t>
            </a:r>
          </a:p>
          <a:p>
            <a:endParaRPr lang="en-US" sz="1000" dirty="0"/>
          </a:p>
          <a:p>
            <a:r>
              <a:rPr lang="en-US" dirty="0"/>
              <a:t>Para 9 of guidance:</a:t>
            </a:r>
          </a:p>
          <a:p>
            <a:endParaRPr lang="en-US" sz="900" dirty="0"/>
          </a:p>
          <a:p>
            <a:pPr marL="457200" lvl="1" indent="0">
              <a:buNone/>
            </a:pPr>
            <a:r>
              <a:rPr lang="en-GB" sz="2000" dirty="0"/>
              <a:t>“In practice, the exercise of these powers will occur relatively rarely due to the specific nature of the criteria to be met before each of the powers is available.”</a:t>
            </a:r>
            <a:endParaRPr lang="en-US" sz="2000" dirty="0"/>
          </a:p>
          <a:p>
            <a:pPr lvl="1"/>
            <a:endParaRPr lang="en-US" dirty="0"/>
          </a:p>
          <a:p>
            <a:endParaRPr lang="en-US" dirty="0"/>
          </a:p>
          <a:p>
            <a:pPr lvl="1"/>
            <a:endParaRPr lang="en-US" dirty="0"/>
          </a:p>
        </p:txBody>
      </p:sp>
    </p:spTree>
    <p:extLst>
      <p:ext uri="{BB962C8B-B14F-4D97-AF65-F5344CB8AC3E}">
        <p14:creationId xmlns:p14="http://schemas.microsoft.com/office/powerpoint/2010/main" val="84505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363F-B535-61B9-A84B-2484E4A0E039}"/>
              </a:ext>
            </a:extLst>
          </p:cNvPr>
          <p:cNvSpPr>
            <a:spLocks noGrp="1"/>
          </p:cNvSpPr>
          <p:nvPr>
            <p:ph type="title"/>
          </p:nvPr>
        </p:nvSpPr>
        <p:spPr/>
        <p:txBody>
          <a:bodyPr/>
          <a:lstStyle/>
          <a:p>
            <a:r>
              <a:rPr lang="en-US" dirty="0"/>
              <a:t>“Relatively rarely”?</a:t>
            </a:r>
          </a:p>
        </p:txBody>
      </p:sp>
      <p:sp>
        <p:nvSpPr>
          <p:cNvPr id="3" name="Content Placeholder 2">
            <a:extLst>
              <a:ext uri="{FF2B5EF4-FFF2-40B4-BE49-F238E27FC236}">
                <a16:creationId xmlns:a16="http://schemas.microsoft.com/office/drawing/2014/main" id="{EBBA815D-9AFE-1D29-0CE2-AE7E15C4BA08}"/>
              </a:ext>
            </a:extLst>
          </p:cNvPr>
          <p:cNvSpPr>
            <a:spLocks noGrp="1"/>
          </p:cNvSpPr>
          <p:nvPr>
            <p:ph idx="1"/>
          </p:nvPr>
        </p:nvSpPr>
        <p:spPr/>
        <p:txBody>
          <a:bodyPr/>
          <a:lstStyle/>
          <a:p>
            <a:r>
              <a:rPr lang="en-US" dirty="0"/>
              <a:t>Para 40 of guidance: non exhaustive list of circumstances in considering whether behaved unreasonably:</a:t>
            </a:r>
          </a:p>
          <a:p>
            <a:pPr marL="0" indent="0">
              <a:buNone/>
            </a:pPr>
            <a:endParaRPr lang="en-US" sz="800" dirty="0"/>
          </a:p>
          <a:p>
            <a:pPr marL="457200" lvl="1" indent="0">
              <a:spcAft>
                <a:spcPts val="600"/>
              </a:spcAft>
              <a:buNone/>
            </a:pPr>
            <a:r>
              <a:rPr lang="en-GB" sz="2000" dirty="0"/>
              <a:t>“a	conduct that is designed to frustrate the process; </a:t>
            </a:r>
          </a:p>
          <a:p>
            <a:pPr marL="457200" lvl="1" indent="0">
              <a:spcAft>
                <a:spcPts val="600"/>
              </a:spcAft>
              <a:buNone/>
            </a:pPr>
            <a:r>
              <a:rPr lang="en-GB" sz="2000" dirty="0"/>
              <a:t>b 	uncooperative and obstructive conduct that goes beyond the limits of 	acceptability or fairness and for which there is no reasonable excuse; </a:t>
            </a:r>
          </a:p>
          <a:p>
            <a:pPr marL="457200" lvl="1" indent="0">
              <a:spcAft>
                <a:spcPts val="600"/>
              </a:spcAft>
              <a:buNone/>
            </a:pPr>
            <a:r>
              <a:rPr lang="en-GB" sz="2000" dirty="0"/>
              <a:t>c 	behaviour that jeopardises the fairness of the proceedings; </a:t>
            </a:r>
          </a:p>
          <a:p>
            <a:pPr marL="457200" lvl="1" indent="0">
              <a:spcAft>
                <a:spcPts val="600"/>
              </a:spcAft>
              <a:buNone/>
            </a:pPr>
            <a:r>
              <a:rPr lang="en-GB" sz="2000" dirty="0"/>
              <a:t>d 	the pursuit of a case which is known to be dishonest; or </a:t>
            </a:r>
          </a:p>
          <a:p>
            <a:pPr marL="457200" lvl="1" indent="0">
              <a:spcAft>
                <a:spcPts val="600"/>
              </a:spcAft>
              <a:buNone/>
            </a:pPr>
            <a:r>
              <a:rPr lang="en-GB" sz="2000" dirty="0"/>
              <a:t>e 	the evasion of rules or directions intended to safeguard the interests of justice 	(e.g. deliberately conniving at incomplete disclosure).” </a:t>
            </a:r>
          </a:p>
          <a:p>
            <a:endParaRPr lang="en-US" dirty="0"/>
          </a:p>
        </p:txBody>
      </p:sp>
    </p:spTree>
    <p:extLst>
      <p:ext uri="{BB962C8B-B14F-4D97-AF65-F5344CB8AC3E}">
        <p14:creationId xmlns:p14="http://schemas.microsoft.com/office/powerpoint/2010/main" val="227087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BBC3-1E4D-1E61-8326-BDEFFDB65943}"/>
              </a:ext>
            </a:extLst>
          </p:cNvPr>
          <p:cNvSpPr>
            <a:spLocks noGrp="1"/>
          </p:cNvSpPr>
          <p:nvPr>
            <p:ph type="title"/>
          </p:nvPr>
        </p:nvSpPr>
        <p:spPr/>
        <p:txBody>
          <a:bodyPr/>
          <a:lstStyle/>
          <a:p>
            <a:r>
              <a:rPr lang="en-US" dirty="0"/>
              <a:t>GMC v Ashish Dutta</a:t>
            </a:r>
          </a:p>
        </p:txBody>
      </p:sp>
      <p:sp>
        <p:nvSpPr>
          <p:cNvPr id="3" name="Content Placeholder 2">
            <a:extLst>
              <a:ext uri="{FF2B5EF4-FFF2-40B4-BE49-F238E27FC236}">
                <a16:creationId xmlns:a16="http://schemas.microsoft.com/office/drawing/2014/main" id="{BE339CD4-8133-1870-5FBA-176357D3143F}"/>
              </a:ext>
            </a:extLst>
          </p:cNvPr>
          <p:cNvSpPr>
            <a:spLocks noGrp="1"/>
          </p:cNvSpPr>
          <p:nvPr>
            <p:ph idx="1"/>
          </p:nvPr>
        </p:nvSpPr>
        <p:spPr/>
        <p:txBody>
          <a:bodyPr>
            <a:normAutofit lnSpcReduction="10000"/>
          </a:bodyPr>
          <a:lstStyle/>
          <a:p>
            <a:r>
              <a:rPr lang="en-US" dirty="0"/>
              <a:t>Example of case where order was made</a:t>
            </a:r>
          </a:p>
          <a:p>
            <a:pPr marL="457200" lvl="1" indent="0">
              <a:spcAft>
                <a:spcPts val="600"/>
              </a:spcAft>
              <a:buNone/>
            </a:pPr>
            <a:endParaRPr lang="en-US" sz="800" dirty="0"/>
          </a:p>
          <a:p>
            <a:pPr marL="457200" lvl="1" indent="0">
              <a:spcAft>
                <a:spcPts val="600"/>
              </a:spcAft>
              <a:buNone/>
            </a:pPr>
            <a:r>
              <a:rPr lang="en-US" dirty="0"/>
              <a:t>Chronology:</a:t>
            </a:r>
          </a:p>
          <a:p>
            <a:pPr lvl="1"/>
            <a:r>
              <a:rPr lang="en-US" sz="1800" dirty="0"/>
              <a:t>Mar 2009	Events giving rise to (some of) allegations</a:t>
            </a:r>
          </a:p>
          <a:p>
            <a:pPr lvl="1"/>
            <a:r>
              <a:rPr lang="en-US" sz="1800" dirty="0"/>
              <a:t>24.9.14	GMC learnt (from police) of complaint by Patient A against another doctor where 			Pt A also </a:t>
            </a:r>
            <a:r>
              <a:rPr lang="en-US" sz="1800" dirty="0" err="1"/>
              <a:t>criticised</a:t>
            </a:r>
            <a:r>
              <a:rPr lang="en-US" sz="1800" dirty="0"/>
              <a:t> Dr Dutta</a:t>
            </a:r>
          </a:p>
          <a:p>
            <a:pPr lvl="1"/>
            <a:r>
              <a:rPr lang="en-US" sz="1800" dirty="0"/>
              <a:t>16.11.15	Witness statement by Patient A where allegations made against Dr Dutta</a:t>
            </a:r>
          </a:p>
          <a:p>
            <a:pPr lvl="1"/>
            <a:r>
              <a:rPr lang="en-US" sz="1800" dirty="0"/>
              <a:t>18.8.16	Assistant Registrar decided five-year rule prohibiting proceedings not engaged</a:t>
            </a:r>
          </a:p>
          <a:p>
            <a:pPr lvl="1"/>
            <a:r>
              <a:rPr lang="en-US" sz="1800" dirty="0"/>
              <a:t>15.2.19	Case referred to MPT (hearing to commence on 28.10.19)</a:t>
            </a:r>
          </a:p>
          <a:p>
            <a:pPr lvl="1"/>
            <a:r>
              <a:rPr lang="en-US" sz="1800" dirty="0"/>
              <a:t>3.9.19	</a:t>
            </a:r>
            <a:r>
              <a:rPr lang="en-US" sz="1800" dirty="0" err="1"/>
              <a:t>Defence</a:t>
            </a:r>
            <a:r>
              <a:rPr lang="en-US" sz="1800" dirty="0"/>
              <a:t> ask whether 5-year rule determination made</a:t>
            </a:r>
          </a:p>
          <a:p>
            <a:pPr lvl="1"/>
            <a:r>
              <a:rPr lang="en-US" sz="1800" dirty="0"/>
              <a:t>12.9.19	GMC replied that rule not engaged but not send AR’s decision</a:t>
            </a:r>
          </a:p>
          <a:p>
            <a:pPr lvl="1"/>
            <a:r>
              <a:rPr lang="en-US" sz="1800" dirty="0"/>
              <a:t>23.10.19	After chasing, AR’s decision disclosed (3 years after made)</a:t>
            </a:r>
          </a:p>
          <a:p>
            <a:pPr lvl="1"/>
            <a:r>
              <a:rPr lang="en-US" sz="1800" dirty="0"/>
              <a:t>24.10.19	Material on which AR relied was disclosed</a:t>
            </a:r>
          </a:p>
          <a:p>
            <a:pPr lvl="1"/>
            <a:r>
              <a:rPr lang="en-US" sz="1800" dirty="0"/>
              <a:t>28.10.19	Start of 4-week FTP hearing  </a:t>
            </a:r>
          </a:p>
          <a:p>
            <a:pPr lvl="1"/>
            <a:endParaRPr lang="en-US" sz="1800" dirty="0"/>
          </a:p>
        </p:txBody>
      </p:sp>
    </p:spTree>
    <p:extLst>
      <p:ext uri="{BB962C8B-B14F-4D97-AF65-F5344CB8AC3E}">
        <p14:creationId xmlns:p14="http://schemas.microsoft.com/office/powerpoint/2010/main" val="86979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B7AE-8196-B8C5-F912-424C7B351D19}"/>
              </a:ext>
            </a:extLst>
          </p:cNvPr>
          <p:cNvSpPr>
            <a:spLocks noGrp="1"/>
          </p:cNvSpPr>
          <p:nvPr>
            <p:ph type="title"/>
          </p:nvPr>
        </p:nvSpPr>
        <p:spPr/>
        <p:txBody>
          <a:bodyPr/>
          <a:lstStyle/>
          <a:p>
            <a:r>
              <a:rPr lang="en-US" dirty="0"/>
              <a:t>GMC v Ashish Dutta</a:t>
            </a:r>
          </a:p>
        </p:txBody>
      </p:sp>
      <p:sp>
        <p:nvSpPr>
          <p:cNvPr id="3" name="Content Placeholder 2">
            <a:extLst>
              <a:ext uri="{FF2B5EF4-FFF2-40B4-BE49-F238E27FC236}">
                <a16:creationId xmlns:a16="http://schemas.microsoft.com/office/drawing/2014/main" id="{3DEB91B5-E471-7788-C3FC-971986C42FE7}"/>
              </a:ext>
            </a:extLst>
          </p:cNvPr>
          <p:cNvSpPr>
            <a:spLocks noGrp="1"/>
          </p:cNvSpPr>
          <p:nvPr>
            <p:ph idx="1"/>
          </p:nvPr>
        </p:nvSpPr>
        <p:spPr/>
        <p:txBody>
          <a:bodyPr>
            <a:normAutofit/>
          </a:bodyPr>
          <a:lstStyle/>
          <a:p>
            <a:r>
              <a:rPr lang="en-US" sz="2400" u="sng" dirty="0"/>
              <a:t>FTP hearing</a:t>
            </a:r>
            <a:r>
              <a:rPr lang="en-US" sz="2400" dirty="0"/>
              <a:t> in October 2019</a:t>
            </a:r>
          </a:p>
          <a:p>
            <a:pPr lvl="1"/>
            <a:r>
              <a:rPr lang="en-US" sz="1800" dirty="0"/>
              <a:t>Too late to JR the AR’s decision when it was disclosed</a:t>
            </a:r>
          </a:p>
          <a:p>
            <a:pPr lvl="1"/>
            <a:r>
              <a:rPr lang="en-US" sz="1800" dirty="0"/>
              <a:t>Some of allegations found proved</a:t>
            </a:r>
          </a:p>
          <a:p>
            <a:r>
              <a:rPr lang="en-US" sz="2400" u="sng" dirty="0"/>
              <a:t>Statutory appeal and Judicial Review</a:t>
            </a:r>
            <a:r>
              <a:rPr lang="en-US" sz="2400" dirty="0"/>
              <a:t> </a:t>
            </a:r>
            <a:r>
              <a:rPr lang="en-US" sz="1800" dirty="0"/>
              <a:t>heard together in June 2020 (</a:t>
            </a:r>
            <a:r>
              <a:rPr lang="en-US" sz="1800" dirty="0" err="1"/>
              <a:t>Warby</a:t>
            </a:r>
            <a:r>
              <a:rPr lang="en-US" sz="1800" dirty="0"/>
              <a:t> J)        [2020] EWHC 1974 (Admin)</a:t>
            </a:r>
          </a:p>
          <a:p>
            <a:pPr lvl="1">
              <a:spcAft>
                <a:spcPts val="600"/>
              </a:spcAft>
            </a:pPr>
            <a:r>
              <a:rPr lang="en-US" sz="1800" dirty="0"/>
              <a:t>AR wrong to find rule 4(5) (5-year rule) not engaged and, therefore, acted in breach of rule by permitting it to proceed, so referral unlawful</a:t>
            </a:r>
          </a:p>
          <a:p>
            <a:pPr lvl="1"/>
            <a:r>
              <a:rPr lang="en-US" sz="1800" dirty="0"/>
              <a:t>Judge highly critical of GMC</a:t>
            </a:r>
          </a:p>
          <a:p>
            <a:pPr lvl="2"/>
            <a:r>
              <a:rPr lang="en-US" sz="1600" dirty="0"/>
              <a:t>Failure to disclose AR decision earlier amounted to a “</a:t>
            </a:r>
            <a:r>
              <a:rPr lang="en-US" sz="1600" i="1" dirty="0"/>
              <a:t>lack of </a:t>
            </a:r>
            <a:r>
              <a:rPr lang="en-US" sz="1600" i="1" dirty="0" err="1"/>
              <a:t>candour</a:t>
            </a:r>
            <a:r>
              <a:rPr lang="en-US" sz="1600" dirty="0"/>
              <a:t>”</a:t>
            </a:r>
          </a:p>
          <a:p>
            <a:pPr lvl="2"/>
            <a:r>
              <a:rPr lang="en-US" sz="1600" dirty="0"/>
              <a:t>Attempt to argue Dr Dutta, then unrepresented, should have worked it out for himself was “</a:t>
            </a:r>
            <a:r>
              <a:rPr lang="en-US" sz="1600" i="1" dirty="0"/>
              <a:t>unbecoming of a public authority</a:t>
            </a:r>
            <a:r>
              <a:rPr lang="en-US" sz="1600" dirty="0"/>
              <a:t>” (para 78)</a:t>
            </a:r>
          </a:p>
          <a:p>
            <a:pPr lvl="2"/>
            <a:r>
              <a:rPr lang="en-US" sz="1600" dirty="0"/>
              <a:t>Also, a number of other failures.  </a:t>
            </a:r>
          </a:p>
          <a:p>
            <a:pPr lvl="1"/>
            <a:endParaRPr lang="en-US" dirty="0"/>
          </a:p>
          <a:p>
            <a:endParaRPr lang="en-US" dirty="0"/>
          </a:p>
        </p:txBody>
      </p:sp>
    </p:spTree>
    <p:extLst>
      <p:ext uri="{BB962C8B-B14F-4D97-AF65-F5344CB8AC3E}">
        <p14:creationId xmlns:p14="http://schemas.microsoft.com/office/powerpoint/2010/main" val="251506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EB2-C740-D113-B5C6-BCA3D39FD7C6}"/>
              </a:ext>
            </a:extLst>
          </p:cNvPr>
          <p:cNvSpPr>
            <a:spLocks noGrp="1"/>
          </p:cNvSpPr>
          <p:nvPr>
            <p:ph type="title"/>
          </p:nvPr>
        </p:nvSpPr>
        <p:spPr/>
        <p:txBody>
          <a:bodyPr/>
          <a:lstStyle/>
          <a:p>
            <a:r>
              <a:rPr lang="en-US" dirty="0"/>
              <a:t>Where we are now</a:t>
            </a:r>
          </a:p>
        </p:txBody>
      </p:sp>
      <p:sp>
        <p:nvSpPr>
          <p:cNvPr id="3" name="Content Placeholder 2">
            <a:extLst>
              <a:ext uri="{FF2B5EF4-FFF2-40B4-BE49-F238E27FC236}">
                <a16:creationId xmlns:a16="http://schemas.microsoft.com/office/drawing/2014/main" id="{6BBEC7C0-1544-5CD8-D9A4-869AE9FF0B2E}"/>
              </a:ext>
            </a:extLst>
          </p:cNvPr>
          <p:cNvSpPr>
            <a:spLocks noGrp="1"/>
          </p:cNvSpPr>
          <p:nvPr>
            <p:ph idx="1"/>
          </p:nvPr>
        </p:nvSpPr>
        <p:spPr/>
        <p:txBody>
          <a:bodyPr/>
          <a:lstStyle/>
          <a:p>
            <a:pPr marL="457200" lvl="1" indent="0">
              <a:spcAft>
                <a:spcPts val="1200"/>
              </a:spcAft>
              <a:buNone/>
            </a:pPr>
            <a:r>
              <a:rPr lang="en-US" dirty="0"/>
              <a:t>A mixed bag</a:t>
            </a:r>
          </a:p>
          <a:p>
            <a:pPr marL="914400" lvl="1" indent="-457200">
              <a:spcAft>
                <a:spcPts val="1200"/>
              </a:spcAft>
              <a:buFont typeface="+mj-lt"/>
              <a:buAutoNum type="arabicPeriod"/>
            </a:pPr>
            <a:endParaRPr lang="en-US" sz="1200" dirty="0"/>
          </a:p>
          <a:p>
            <a:pPr marL="914400" lvl="1" indent="-457200">
              <a:spcAft>
                <a:spcPts val="1200"/>
              </a:spcAft>
              <a:buFont typeface="+mj-lt"/>
              <a:buAutoNum type="arabicPeriod"/>
            </a:pPr>
            <a:r>
              <a:rPr lang="en-US" dirty="0"/>
              <a:t>Discretion to award costs</a:t>
            </a:r>
          </a:p>
          <a:p>
            <a:pPr marL="914400" lvl="1" indent="-457200">
              <a:spcAft>
                <a:spcPts val="1200"/>
              </a:spcAft>
              <a:buFont typeface="+mj-lt"/>
              <a:buAutoNum type="arabicPeriod"/>
            </a:pPr>
            <a:r>
              <a:rPr lang="en-US" dirty="0"/>
              <a:t>Discretion to award but only in certain circumstances</a:t>
            </a:r>
          </a:p>
          <a:p>
            <a:pPr marL="914400" lvl="1" indent="-457200">
              <a:spcAft>
                <a:spcPts val="1200"/>
              </a:spcAft>
              <a:buFont typeface="+mj-lt"/>
              <a:buAutoNum type="arabicPeriod"/>
            </a:pPr>
            <a:r>
              <a:rPr lang="en-US" dirty="0"/>
              <a:t>No power at all</a:t>
            </a:r>
          </a:p>
        </p:txBody>
      </p:sp>
    </p:spTree>
    <p:extLst>
      <p:ext uri="{BB962C8B-B14F-4D97-AF65-F5344CB8AC3E}">
        <p14:creationId xmlns:p14="http://schemas.microsoft.com/office/powerpoint/2010/main" val="243008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1A25-3A19-36EB-0EC0-C12142CD4FA9}"/>
              </a:ext>
            </a:extLst>
          </p:cNvPr>
          <p:cNvSpPr>
            <a:spLocks noGrp="1"/>
          </p:cNvSpPr>
          <p:nvPr>
            <p:ph type="title"/>
          </p:nvPr>
        </p:nvSpPr>
        <p:spPr/>
        <p:txBody>
          <a:bodyPr/>
          <a:lstStyle/>
          <a:p>
            <a:r>
              <a:rPr lang="en-US" dirty="0" err="1"/>
              <a:t>Warby</a:t>
            </a:r>
            <a:r>
              <a:rPr lang="en-US" dirty="0"/>
              <a:t> J judgment</a:t>
            </a:r>
          </a:p>
        </p:txBody>
      </p:sp>
      <p:sp>
        <p:nvSpPr>
          <p:cNvPr id="3" name="Content Placeholder 2">
            <a:extLst>
              <a:ext uri="{FF2B5EF4-FFF2-40B4-BE49-F238E27FC236}">
                <a16:creationId xmlns:a16="http://schemas.microsoft.com/office/drawing/2014/main" id="{05C5061E-3AC1-6A08-8E18-6B9E40F6C7FA}"/>
              </a:ext>
            </a:extLst>
          </p:cNvPr>
          <p:cNvSpPr>
            <a:spLocks noGrp="1"/>
          </p:cNvSpPr>
          <p:nvPr>
            <p:ph idx="1"/>
          </p:nvPr>
        </p:nvSpPr>
        <p:spPr/>
        <p:txBody>
          <a:bodyPr>
            <a:normAutofit/>
          </a:bodyPr>
          <a:lstStyle/>
          <a:p>
            <a:r>
              <a:rPr lang="en-US" sz="2400" dirty="0"/>
              <a:t>Quashed allegations which followed from AR’s decision</a:t>
            </a:r>
          </a:p>
          <a:p>
            <a:r>
              <a:rPr lang="en-US" sz="2400" dirty="0"/>
              <a:t>Allowed statutory appeal in part and remitted the balance of allegations</a:t>
            </a:r>
          </a:p>
          <a:p>
            <a:r>
              <a:rPr lang="en-US" sz="2400" dirty="0"/>
              <a:t>Made a costs order against GMC in respect of appeal and JR (assessed at £41,000)</a:t>
            </a:r>
          </a:p>
          <a:p>
            <a:r>
              <a:rPr lang="en-US" sz="2400" dirty="0"/>
              <a:t>Declined to make a costs order in respect of FTP proceedings, so remitted back to MPT:</a:t>
            </a:r>
          </a:p>
          <a:p>
            <a:pPr marL="457200" lvl="1" indent="0">
              <a:buNone/>
            </a:pPr>
            <a:endParaRPr lang="en-GB" sz="1050" dirty="0"/>
          </a:p>
          <a:p>
            <a:pPr marL="457200" lvl="1" indent="0">
              <a:buNone/>
            </a:pPr>
            <a:r>
              <a:rPr lang="en-GB" sz="1600" dirty="0"/>
              <a:t>“On any view, the appeal court has no greater powers than the tribunal of first instance, and it seems to me that the better course is for the costs issue to be determined (in the first instance at least) by the MPT. The parties and the MPT will be bound by my decisions on the Application and the Appeal.”</a:t>
            </a:r>
          </a:p>
          <a:p>
            <a:pPr marL="0" indent="0">
              <a:buNone/>
            </a:pPr>
            <a:endParaRPr lang="en-US" dirty="0"/>
          </a:p>
        </p:txBody>
      </p:sp>
    </p:spTree>
    <p:extLst>
      <p:ext uri="{BB962C8B-B14F-4D97-AF65-F5344CB8AC3E}">
        <p14:creationId xmlns:p14="http://schemas.microsoft.com/office/powerpoint/2010/main" val="16391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281E-CE35-E504-894B-61BA52464D9F}"/>
              </a:ext>
            </a:extLst>
          </p:cNvPr>
          <p:cNvSpPr>
            <a:spLocks noGrp="1"/>
          </p:cNvSpPr>
          <p:nvPr>
            <p:ph type="title"/>
          </p:nvPr>
        </p:nvSpPr>
        <p:spPr/>
        <p:txBody>
          <a:bodyPr/>
          <a:lstStyle/>
          <a:p>
            <a:r>
              <a:rPr lang="en-US" dirty="0"/>
              <a:t>MPT decision on costs</a:t>
            </a:r>
          </a:p>
        </p:txBody>
      </p:sp>
      <p:sp>
        <p:nvSpPr>
          <p:cNvPr id="3" name="Content Placeholder 2">
            <a:extLst>
              <a:ext uri="{FF2B5EF4-FFF2-40B4-BE49-F238E27FC236}">
                <a16:creationId xmlns:a16="http://schemas.microsoft.com/office/drawing/2014/main" id="{7AFEFB5F-61E6-5170-99F6-6E3ADD9EA9AD}"/>
              </a:ext>
            </a:extLst>
          </p:cNvPr>
          <p:cNvSpPr>
            <a:spLocks noGrp="1"/>
          </p:cNvSpPr>
          <p:nvPr>
            <p:ph idx="1"/>
          </p:nvPr>
        </p:nvSpPr>
        <p:spPr/>
        <p:txBody>
          <a:bodyPr/>
          <a:lstStyle/>
          <a:p>
            <a:r>
              <a:rPr lang="en-US" dirty="0"/>
              <a:t>16 June 21 Determination – two hurdles:</a:t>
            </a:r>
          </a:p>
          <a:p>
            <a:pPr marL="0" indent="0">
              <a:buNone/>
            </a:pPr>
            <a:endParaRPr lang="en-US" sz="1200" dirty="0"/>
          </a:p>
          <a:p>
            <a:pPr marL="0" indent="0">
              <a:buNone/>
            </a:pPr>
            <a:r>
              <a:rPr lang="en-US" dirty="0"/>
              <a:t>(1) </a:t>
            </a:r>
            <a:r>
              <a:rPr lang="en-US" u="sng" dirty="0"/>
              <a:t>Failure to comply</a:t>
            </a:r>
            <a:r>
              <a:rPr lang="en-US" dirty="0"/>
              <a:t>:</a:t>
            </a:r>
          </a:p>
          <a:p>
            <a:endParaRPr lang="en-US" sz="900" dirty="0"/>
          </a:p>
          <a:p>
            <a:pPr lvl="1">
              <a:spcAft>
                <a:spcPts val="600"/>
              </a:spcAft>
            </a:pPr>
            <a:r>
              <a:rPr lang="en-US" sz="2000" dirty="0"/>
              <a:t>Rule 16A can apply to a breach of a rule which occurred before referral;</a:t>
            </a:r>
          </a:p>
          <a:p>
            <a:pPr lvl="1">
              <a:spcAft>
                <a:spcPts val="600"/>
              </a:spcAft>
            </a:pPr>
            <a:r>
              <a:rPr lang="en-US" sz="2000" dirty="0"/>
              <a:t>GMC failed to comply with a rule by deciding five-year rule not engaged when it was;</a:t>
            </a:r>
          </a:p>
          <a:p>
            <a:pPr lvl="1">
              <a:spcAft>
                <a:spcPts val="600"/>
              </a:spcAft>
            </a:pPr>
            <a:r>
              <a:rPr lang="en-US" sz="2000" dirty="0"/>
              <a:t>That failure was a continuing one because every step taken thereafter amounts to a further breach (“</a:t>
            </a:r>
            <a:r>
              <a:rPr lang="en-US" sz="2000" i="1" dirty="0"/>
              <a:t>No allegation shall proceed further </a:t>
            </a:r>
            <a:r>
              <a:rPr lang="en-US" sz="2000" dirty="0"/>
              <a:t>…”);</a:t>
            </a:r>
          </a:p>
          <a:p>
            <a:pPr lvl="1"/>
            <a:endParaRPr lang="en-US" dirty="0"/>
          </a:p>
        </p:txBody>
      </p:sp>
    </p:spTree>
    <p:extLst>
      <p:ext uri="{BB962C8B-B14F-4D97-AF65-F5344CB8AC3E}">
        <p14:creationId xmlns:p14="http://schemas.microsoft.com/office/powerpoint/2010/main" val="365452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4A9C-A6A3-0582-6072-0E1F84F58D0F}"/>
              </a:ext>
            </a:extLst>
          </p:cNvPr>
          <p:cNvSpPr>
            <a:spLocks noGrp="1"/>
          </p:cNvSpPr>
          <p:nvPr>
            <p:ph type="title"/>
          </p:nvPr>
        </p:nvSpPr>
        <p:spPr/>
        <p:txBody>
          <a:bodyPr/>
          <a:lstStyle/>
          <a:p>
            <a:r>
              <a:rPr lang="en-US" dirty="0"/>
              <a:t>MPT decision on costs</a:t>
            </a:r>
          </a:p>
        </p:txBody>
      </p:sp>
      <p:sp>
        <p:nvSpPr>
          <p:cNvPr id="3" name="Content Placeholder 2">
            <a:extLst>
              <a:ext uri="{FF2B5EF4-FFF2-40B4-BE49-F238E27FC236}">
                <a16:creationId xmlns:a16="http://schemas.microsoft.com/office/drawing/2014/main" id="{73BCE427-AFB7-C2D1-8CE0-863AA469BBDD}"/>
              </a:ext>
            </a:extLst>
          </p:cNvPr>
          <p:cNvSpPr>
            <a:spLocks noGrp="1"/>
          </p:cNvSpPr>
          <p:nvPr>
            <p:ph idx="1"/>
          </p:nvPr>
        </p:nvSpPr>
        <p:spPr/>
        <p:txBody>
          <a:bodyPr/>
          <a:lstStyle/>
          <a:p>
            <a:pPr marL="0" indent="0">
              <a:buNone/>
            </a:pPr>
            <a:r>
              <a:rPr lang="en-US" dirty="0"/>
              <a:t>(2) </a:t>
            </a:r>
            <a:r>
              <a:rPr lang="en-US" u="sng" dirty="0"/>
              <a:t>Unreasonableness</a:t>
            </a:r>
          </a:p>
          <a:p>
            <a:pPr marL="0" indent="0">
              <a:buNone/>
            </a:pPr>
            <a:endParaRPr lang="en-US" sz="900" u="sng" dirty="0"/>
          </a:p>
          <a:p>
            <a:pPr lvl="1">
              <a:spcAft>
                <a:spcPts val="600"/>
              </a:spcAft>
            </a:pPr>
            <a:r>
              <a:rPr lang="en-US" sz="2000" dirty="0"/>
              <a:t>AR’s decision was not, itself, a culpable failure or in bad faith</a:t>
            </a:r>
          </a:p>
          <a:p>
            <a:pPr lvl="1">
              <a:spcAft>
                <a:spcPts val="600"/>
              </a:spcAft>
            </a:pPr>
            <a:r>
              <a:rPr lang="en-US" sz="2000" dirty="0"/>
              <a:t>But GMC had not made full and timely disclosures</a:t>
            </a:r>
          </a:p>
          <a:p>
            <a:pPr lvl="1">
              <a:spcAft>
                <a:spcPts val="600"/>
              </a:spcAft>
            </a:pPr>
            <a:r>
              <a:rPr lang="en-US" sz="2000" dirty="0"/>
              <a:t>GMC had a duty to review its procedures and to communicate its decisions</a:t>
            </a:r>
          </a:p>
          <a:p>
            <a:pPr lvl="1">
              <a:spcAft>
                <a:spcPts val="600"/>
              </a:spcAft>
            </a:pPr>
            <a:r>
              <a:rPr lang="en-US" sz="2000" dirty="0"/>
              <a:t>Decisions made from 3.9.19 (when asked about whether 5-year rule had been waived) were culpable</a:t>
            </a:r>
          </a:p>
          <a:p>
            <a:pPr lvl="1">
              <a:spcAft>
                <a:spcPts val="600"/>
              </a:spcAft>
            </a:pPr>
            <a:r>
              <a:rPr lang="en-US" sz="2000" dirty="0"/>
              <a:t>Further delay in providing copy of the decision and also the material available to AR was unreasonable</a:t>
            </a:r>
          </a:p>
          <a:p>
            <a:pPr lvl="1">
              <a:spcAft>
                <a:spcPts val="600"/>
              </a:spcAft>
            </a:pPr>
            <a:r>
              <a:rPr lang="en-US" sz="2000" dirty="0"/>
              <a:t>As a result, its actions had obstructed a fair hearing and GMC had acted unfairly</a:t>
            </a:r>
          </a:p>
        </p:txBody>
      </p:sp>
    </p:spTree>
    <p:extLst>
      <p:ext uri="{BB962C8B-B14F-4D97-AF65-F5344CB8AC3E}">
        <p14:creationId xmlns:p14="http://schemas.microsoft.com/office/powerpoint/2010/main" val="156886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2DC8-B15F-5701-89F6-9190D2F803C4}"/>
              </a:ext>
            </a:extLst>
          </p:cNvPr>
          <p:cNvSpPr>
            <a:spLocks noGrp="1"/>
          </p:cNvSpPr>
          <p:nvPr>
            <p:ph type="title"/>
          </p:nvPr>
        </p:nvSpPr>
        <p:spPr/>
        <p:txBody>
          <a:bodyPr/>
          <a:lstStyle/>
          <a:p>
            <a:r>
              <a:rPr lang="en-US" dirty="0"/>
              <a:t>MPT decision</a:t>
            </a:r>
          </a:p>
        </p:txBody>
      </p:sp>
      <p:sp>
        <p:nvSpPr>
          <p:cNvPr id="3" name="Content Placeholder 2">
            <a:extLst>
              <a:ext uri="{FF2B5EF4-FFF2-40B4-BE49-F238E27FC236}">
                <a16:creationId xmlns:a16="http://schemas.microsoft.com/office/drawing/2014/main" id="{CD226593-3867-444A-9466-C52D96D0E02F}"/>
              </a:ext>
            </a:extLst>
          </p:cNvPr>
          <p:cNvSpPr>
            <a:spLocks noGrp="1"/>
          </p:cNvSpPr>
          <p:nvPr>
            <p:ph idx="1"/>
          </p:nvPr>
        </p:nvSpPr>
        <p:spPr/>
        <p:txBody>
          <a:bodyPr>
            <a:normAutofit/>
          </a:bodyPr>
          <a:lstStyle/>
          <a:p>
            <a:pPr>
              <a:spcAft>
                <a:spcPts val="600"/>
              </a:spcAft>
            </a:pPr>
            <a:r>
              <a:rPr lang="en-US" dirty="0"/>
              <a:t>MPT made order that Dr Dutta should be entitled to costs.</a:t>
            </a:r>
            <a:endParaRPr lang="en-US" sz="900" dirty="0"/>
          </a:p>
          <a:p>
            <a:pPr>
              <a:spcAft>
                <a:spcPts val="600"/>
              </a:spcAft>
            </a:pPr>
            <a:r>
              <a:rPr lang="en-US" dirty="0"/>
              <a:t>Tribunal was told that the doctor had to fund much of his </a:t>
            </a:r>
            <a:r>
              <a:rPr lang="en-US" dirty="0" err="1"/>
              <a:t>defence</a:t>
            </a:r>
            <a:r>
              <a:rPr lang="en-US" dirty="0"/>
              <a:t> himself when insurance limit exceeded.  His share about £115,000</a:t>
            </a:r>
            <a:endParaRPr lang="en-US" sz="900" dirty="0"/>
          </a:p>
          <a:p>
            <a:pPr>
              <a:spcAft>
                <a:spcPts val="600"/>
              </a:spcAft>
            </a:pPr>
            <a:r>
              <a:rPr lang="en-US" dirty="0"/>
              <a:t>Sting in the tail…  </a:t>
            </a:r>
          </a:p>
          <a:p>
            <a:pPr lvl="1"/>
            <a:r>
              <a:rPr lang="en-US" sz="1800" dirty="0"/>
              <a:t>If order made, Rule 16B (5): to be assessed by a Case Manager </a:t>
            </a:r>
          </a:p>
          <a:p>
            <a:pPr lvl="1"/>
            <a:r>
              <a:rPr lang="en-US" sz="1800" dirty="0"/>
              <a:t>MPTS Guidance for Case Managers on the assessment of costs imposes an overall cap depending on length of hearing</a:t>
            </a:r>
          </a:p>
          <a:p>
            <a:pPr lvl="1"/>
            <a:r>
              <a:rPr lang="en-US" sz="1800" dirty="0"/>
              <a:t>10+ days: £15,000 max </a:t>
            </a:r>
          </a:p>
        </p:txBody>
      </p:sp>
    </p:spTree>
    <p:extLst>
      <p:ext uri="{BB962C8B-B14F-4D97-AF65-F5344CB8AC3E}">
        <p14:creationId xmlns:p14="http://schemas.microsoft.com/office/powerpoint/2010/main" val="311092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5E8B-5DE3-D6C7-C521-505E2FB302C3}"/>
              </a:ext>
            </a:extLst>
          </p:cNvPr>
          <p:cNvSpPr>
            <a:spLocks noGrp="1"/>
          </p:cNvSpPr>
          <p:nvPr>
            <p:ph type="title"/>
          </p:nvPr>
        </p:nvSpPr>
        <p:spPr/>
        <p:txBody>
          <a:bodyPr/>
          <a:lstStyle/>
          <a:p>
            <a:r>
              <a:rPr lang="en-US" dirty="0"/>
              <a:t>Other tribunals?</a:t>
            </a:r>
          </a:p>
        </p:txBody>
      </p:sp>
      <p:sp>
        <p:nvSpPr>
          <p:cNvPr id="3" name="Content Placeholder 2">
            <a:extLst>
              <a:ext uri="{FF2B5EF4-FFF2-40B4-BE49-F238E27FC236}">
                <a16:creationId xmlns:a16="http://schemas.microsoft.com/office/drawing/2014/main" id="{856443BB-4595-42C6-9E34-45BB33A70F24}"/>
              </a:ext>
            </a:extLst>
          </p:cNvPr>
          <p:cNvSpPr>
            <a:spLocks noGrp="1"/>
          </p:cNvSpPr>
          <p:nvPr>
            <p:ph idx="1"/>
          </p:nvPr>
        </p:nvSpPr>
        <p:spPr/>
        <p:txBody>
          <a:bodyPr>
            <a:normAutofit fontScale="55000" lnSpcReduction="20000"/>
          </a:bodyPr>
          <a:lstStyle/>
          <a:p>
            <a:pPr>
              <a:spcAft>
                <a:spcPts val="600"/>
              </a:spcAft>
            </a:pPr>
            <a:endParaRPr lang="en-US" dirty="0"/>
          </a:p>
          <a:p>
            <a:pPr>
              <a:spcAft>
                <a:spcPts val="600"/>
              </a:spcAft>
            </a:pPr>
            <a:r>
              <a:rPr lang="en-US" sz="3300" dirty="0"/>
              <a:t>GDC? NMC? - not even the limited power the MPT has</a:t>
            </a:r>
          </a:p>
          <a:p>
            <a:pPr>
              <a:spcAft>
                <a:spcPts val="600"/>
              </a:spcAft>
            </a:pPr>
            <a:r>
              <a:rPr lang="en-US" sz="3300" dirty="0"/>
              <a:t>Financial services tribunals – generally, power exists</a:t>
            </a:r>
          </a:p>
          <a:p>
            <a:pPr>
              <a:spcAft>
                <a:spcPts val="600"/>
              </a:spcAft>
            </a:pPr>
            <a:r>
              <a:rPr lang="en-US" sz="3300" dirty="0"/>
              <a:t>Sports tribunals:</a:t>
            </a:r>
          </a:p>
          <a:p>
            <a:pPr lvl="1">
              <a:spcAft>
                <a:spcPts val="600"/>
              </a:spcAft>
            </a:pPr>
            <a:r>
              <a:rPr lang="en-US" dirty="0"/>
              <a:t>No power at first instance: rugby, football, UK horseracing;</a:t>
            </a:r>
          </a:p>
          <a:p>
            <a:pPr lvl="1">
              <a:spcAft>
                <a:spcPts val="600"/>
              </a:spcAft>
            </a:pPr>
            <a:r>
              <a:rPr lang="en-US" dirty="0"/>
              <a:t>Power exists: Irish horseracing, badminton, greyhounds, darts and snooker; </a:t>
            </a:r>
          </a:p>
          <a:p>
            <a:pPr lvl="1">
              <a:spcAft>
                <a:spcPts val="600"/>
              </a:spcAft>
            </a:pPr>
            <a:r>
              <a:rPr lang="en-US" dirty="0"/>
              <a:t>Court of Arbitration in Sport? – yes, but usually very limited in amount.</a:t>
            </a:r>
          </a:p>
          <a:p>
            <a:r>
              <a:rPr lang="en-US" sz="3300" dirty="0"/>
              <a:t>International tribunals</a:t>
            </a:r>
          </a:p>
          <a:p>
            <a:pPr lvl="1">
              <a:lnSpc>
                <a:spcPct val="170000"/>
              </a:lnSpc>
              <a:spcAft>
                <a:spcPts val="600"/>
              </a:spcAft>
            </a:pPr>
            <a:r>
              <a:rPr lang="en-US" dirty="0"/>
              <a:t>UN </a:t>
            </a:r>
            <a:r>
              <a:rPr lang="en-US" dirty="0" err="1"/>
              <a:t>specialised</a:t>
            </a:r>
            <a:r>
              <a:rPr lang="en-US" dirty="0"/>
              <a:t> agencies, European Patent Office, International Maritime </a:t>
            </a:r>
            <a:r>
              <a:rPr lang="en-US" dirty="0" err="1"/>
              <a:t>Organisation</a:t>
            </a:r>
            <a:r>
              <a:rPr lang="en-US" dirty="0"/>
              <a:t>, World Bank Sanctions Board – no costs powers;</a:t>
            </a:r>
          </a:p>
          <a:p>
            <a:pPr lvl="1">
              <a:spcAft>
                <a:spcPts val="600"/>
              </a:spcAft>
            </a:pPr>
            <a:r>
              <a:rPr lang="en-US" dirty="0"/>
              <a:t>International employment tribunals – power to award</a:t>
            </a:r>
          </a:p>
          <a:p>
            <a:pPr lvl="1"/>
            <a:endParaRPr lang="en-US" dirty="0"/>
          </a:p>
          <a:p>
            <a:pPr marL="0" indent="0">
              <a:buNone/>
            </a:pPr>
            <a:r>
              <a:rPr lang="en-US" dirty="0"/>
              <a:t> </a:t>
            </a:r>
          </a:p>
        </p:txBody>
      </p:sp>
      <p:pic>
        <p:nvPicPr>
          <p:cNvPr id="5" name="Picture 4" descr="Blood pressure cuff">
            <a:extLst>
              <a:ext uri="{FF2B5EF4-FFF2-40B4-BE49-F238E27FC236}">
                <a16:creationId xmlns:a16="http://schemas.microsoft.com/office/drawing/2014/main" id="{BA33DE89-8FF5-8690-0FEA-6531CFE3F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560" y="1380276"/>
            <a:ext cx="2097131" cy="1282494"/>
          </a:xfrm>
          <a:prstGeom prst="rect">
            <a:avLst/>
          </a:prstGeom>
        </p:spPr>
      </p:pic>
      <p:pic>
        <p:nvPicPr>
          <p:cNvPr id="7" name="Picture 6" descr="Legs of a horse running">
            <a:extLst>
              <a:ext uri="{FF2B5EF4-FFF2-40B4-BE49-F238E27FC236}">
                <a16:creationId xmlns:a16="http://schemas.microsoft.com/office/drawing/2014/main" id="{F3F1EDA2-9DC2-ACB8-B760-62BEFA06A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820" y="2411027"/>
            <a:ext cx="1985963" cy="1117104"/>
          </a:xfrm>
          <a:prstGeom prst="rect">
            <a:avLst/>
          </a:prstGeom>
        </p:spPr>
      </p:pic>
      <p:pic>
        <p:nvPicPr>
          <p:cNvPr id="9" name="Picture 8" descr="Dart arrow in the centre of dartboard">
            <a:extLst>
              <a:ext uri="{FF2B5EF4-FFF2-40B4-BE49-F238E27FC236}">
                <a16:creationId xmlns:a16="http://schemas.microsoft.com/office/drawing/2014/main" id="{A82741AA-1D1A-EFDC-2A00-DDA1909B4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166" y="3236280"/>
            <a:ext cx="1842188" cy="1228725"/>
          </a:xfrm>
          <a:prstGeom prst="rect">
            <a:avLst/>
          </a:prstGeom>
        </p:spPr>
      </p:pic>
    </p:spTree>
    <p:extLst>
      <p:ext uri="{BB962C8B-B14F-4D97-AF65-F5344CB8AC3E}">
        <p14:creationId xmlns:p14="http://schemas.microsoft.com/office/powerpoint/2010/main" val="255008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EA66-D3B4-7E7E-A52C-E09DF0809363}"/>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612E2F68-32C3-CF33-8352-C28B7A62BAC6}"/>
              </a:ext>
            </a:extLst>
          </p:cNvPr>
          <p:cNvSpPr>
            <a:spLocks noGrp="1"/>
          </p:cNvSpPr>
          <p:nvPr>
            <p:ph idx="1"/>
          </p:nvPr>
        </p:nvSpPr>
        <p:spPr/>
        <p:txBody>
          <a:bodyPr>
            <a:normAutofit/>
          </a:bodyPr>
          <a:lstStyle/>
          <a:p>
            <a:r>
              <a:rPr lang="en-US" dirty="0"/>
              <a:t>Trend is towards broadening scope of costs powers</a:t>
            </a:r>
          </a:p>
          <a:p>
            <a:pPr marL="0" indent="0">
              <a:buNone/>
            </a:pPr>
            <a:endParaRPr lang="en-US" sz="900" dirty="0"/>
          </a:p>
          <a:p>
            <a:r>
              <a:rPr lang="en-US" dirty="0"/>
              <a:t>Who pays? </a:t>
            </a:r>
          </a:p>
          <a:p>
            <a:pPr marL="0" indent="0">
              <a:buNone/>
            </a:pPr>
            <a:endParaRPr lang="en-US" sz="900" dirty="0"/>
          </a:p>
          <a:p>
            <a:pPr lvl="1"/>
            <a:r>
              <a:rPr lang="en-US" dirty="0"/>
              <a:t>MPT budget</a:t>
            </a:r>
          </a:p>
          <a:p>
            <a:pPr lvl="2"/>
            <a:r>
              <a:rPr lang="en-US" dirty="0"/>
              <a:t>2021 	£10.4 million</a:t>
            </a:r>
          </a:p>
          <a:p>
            <a:pPr lvl="2"/>
            <a:r>
              <a:rPr lang="en-US" dirty="0"/>
              <a:t>2022	£11.2 million</a:t>
            </a:r>
          </a:p>
          <a:p>
            <a:pPr marL="914400" lvl="2" indent="0">
              <a:buNone/>
            </a:pPr>
            <a:endParaRPr lang="en-US" sz="900" dirty="0"/>
          </a:p>
        </p:txBody>
      </p:sp>
    </p:spTree>
    <p:extLst>
      <p:ext uri="{BB962C8B-B14F-4D97-AF65-F5344CB8AC3E}">
        <p14:creationId xmlns:p14="http://schemas.microsoft.com/office/powerpoint/2010/main" val="333644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2541-73B7-763D-F6B3-4BE4A2523A38}"/>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AA0E6C14-5C49-24E2-E494-971E3F7C3403}"/>
              </a:ext>
            </a:extLst>
          </p:cNvPr>
          <p:cNvSpPr>
            <a:spLocks noGrp="1"/>
          </p:cNvSpPr>
          <p:nvPr>
            <p:ph idx="1"/>
          </p:nvPr>
        </p:nvSpPr>
        <p:spPr/>
        <p:txBody>
          <a:bodyPr>
            <a:normAutofit/>
          </a:bodyPr>
          <a:lstStyle/>
          <a:p>
            <a:r>
              <a:rPr lang="en-US" dirty="0"/>
              <a:t>How to protect against costs orders</a:t>
            </a:r>
          </a:p>
          <a:p>
            <a:pPr marL="0" indent="0">
              <a:buNone/>
            </a:pPr>
            <a:endParaRPr lang="en-US" sz="1000" dirty="0"/>
          </a:p>
          <a:p>
            <a:pPr lvl="1"/>
            <a:r>
              <a:rPr lang="en-US" sz="2200" dirty="0"/>
              <a:t>Use of </a:t>
            </a:r>
            <a:r>
              <a:rPr lang="en-US" sz="2200" dirty="0" err="1"/>
              <a:t>Calderbank</a:t>
            </a:r>
            <a:r>
              <a:rPr lang="en-US" sz="2200" dirty="0"/>
              <a:t> process (‘without prejudice save as to costs (and sanction?)’ offers</a:t>
            </a:r>
          </a:p>
          <a:p>
            <a:pPr lvl="1"/>
            <a:endParaRPr lang="en-US" sz="800" dirty="0"/>
          </a:p>
          <a:p>
            <a:pPr lvl="2"/>
            <a:r>
              <a:rPr lang="en-US" sz="1800" i="1" dirty="0"/>
              <a:t>“If this offer not accepted, then we will draw Tribunal’s attention to the terms of this letter when the Tribunal is dealing with sanction/costs …”</a:t>
            </a:r>
          </a:p>
          <a:p>
            <a:pPr lvl="1"/>
            <a:endParaRPr lang="en-US" sz="1100" i="1" dirty="0"/>
          </a:p>
          <a:p>
            <a:pPr lvl="1">
              <a:spcAft>
                <a:spcPts val="600"/>
              </a:spcAft>
            </a:pPr>
            <a:r>
              <a:rPr lang="en-US" sz="2200" dirty="0"/>
              <a:t>CPR, Part 42 based arguments </a:t>
            </a:r>
          </a:p>
          <a:p>
            <a:pPr lvl="2"/>
            <a:r>
              <a:rPr lang="en-US" sz="1800" dirty="0"/>
              <a:t>issue-based costs order, </a:t>
            </a:r>
          </a:p>
          <a:p>
            <a:pPr lvl="2"/>
            <a:r>
              <a:rPr lang="en-US" sz="1800" dirty="0"/>
              <a:t>proportion of costs, </a:t>
            </a:r>
          </a:p>
          <a:p>
            <a:pPr lvl="2"/>
            <a:r>
              <a:rPr lang="en-US" sz="1800" dirty="0"/>
              <a:t>costs from or until a certain date, </a:t>
            </a:r>
          </a:p>
          <a:p>
            <a:pPr lvl="2"/>
            <a:r>
              <a:rPr lang="en-US" sz="1800" dirty="0"/>
              <a:t>costs of certain steps </a:t>
            </a:r>
            <a:r>
              <a:rPr lang="en-US" sz="1800" dirty="0" err="1"/>
              <a:t>etc</a:t>
            </a:r>
            <a:endParaRPr lang="en-US" sz="1800" dirty="0"/>
          </a:p>
          <a:p>
            <a:endParaRPr lang="en-US" dirty="0"/>
          </a:p>
        </p:txBody>
      </p:sp>
    </p:spTree>
    <p:extLst>
      <p:ext uri="{BB962C8B-B14F-4D97-AF65-F5344CB8AC3E}">
        <p14:creationId xmlns:p14="http://schemas.microsoft.com/office/powerpoint/2010/main" val="412638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67B26-D2C1-468C-AD4C-C12BA32232DC}"/>
              </a:ext>
            </a:extLst>
          </p:cNvPr>
          <p:cNvSpPr>
            <a:spLocks noGrp="1"/>
          </p:cNvSpPr>
          <p:nvPr>
            <p:ph idx="1"/>
          </p:nvPr>
        </p:nvSpPr>
        <p:spPr>
          <a:xfrm>
            <a:off x="963930" y="2506662"/>
            <a:ext cx="10264140" cy="4351338"/>
          </a:xfrm>
        </p:spPr>
        <p:txBody>
          <a:bodyPr>
            <a:normAutofit/>
          </a:bodyPr>
          <a:lstStyle/>
          <a:p>
            <a:pPr marL="0" indent="0" algn="ctr">
              <a:buNone/>
            </a:pPr>
            <a:r>
              <a:rPr lang="en-US" sz="5400" b="1" dirty="0"/>
              <a:t>Questions</a:t>
            </a:r>
            <a:endParaRPr lang="en-GB" sz="5400" b="1" dirty="0"/>
          </a:p>
        </p:txBody>
      </p:sp>
    </p:spTree>
    <p:extLst>
      <p:ext uri="{BB962C8B-B14F-4D97-AF65-F5344CB8AC3E}">
        <p14:creationId xmlns:p14="http://schemas.microsoft.com/office/powerpoint/2010/main" val="422389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1374-986A-4F16-9B32-B4CD4CAD277F}"/>
              </a:ext>
            </a:extLst>
          </p:cNvPr>
          <p:cNvSpPr>
            <a:spLocks noGrp="1"/>
          </p:cNvSpPr>
          <p:nvPr>
            <p:ph type="title"/>
          </p:nvPr>
        </p:nvSpPr>
        <p:spPr/>
        <p:txBody>
          <a:bodyPr/>
          <a:lstStyle/>
          <a:p>
            <a:r>
              <a:rPr lang="en-US" dirty="0"/>
              <a:t>Contact Details:</a:t>
            </a:r>
            <a:endParaRPr lang="en-GB" dirty="0"/>
          </a:p>
        </p:txBody>
      </p:sp>
      <p:sp>
        <p:nvSpPr>
          <p:cNvPr id="3" name="Content Placeholder 2">
            <a:extLst>
              <a:ext uri="{FF2B5EF4-FFF2-40B4-BE49-F238E27FC236}">
                <a16:creationId xmlns:a16="http://schemas.microsoft.com/office/drawing/2014/main" id="{17245BB8-1E0C-47B8-A351-3E19C04FF3E9}"/>
              </a:ext>
            </a:extLst>
          </p:cNvPr>
          <p:cNvSpPr>
            <a:spLocks noGrp="1"/>
          </p:cNvSpPr>
          <p:nvPr>
            <p:ph idx="1"/>
          </p:nvPr>
        </p:nvSpPr>
        <p:spPr>
          <a:xfrm>
            <a:off x="985042" y="2264685"/>
            <a:ext cx="6869849" cy="1569084"/>
          </a:xfrm>
        </p:spPr>
        <p:txBody>
          <a:bodyPr>
            <a:normAutofit/>
          </a:bodyPr>
          <a:lstStyle/>
          <a:p>
            <a:pPr marL="0" indent="0">
              <a:buNone/>
            </a:pPr>
            <a:r>
              <a:rPr lang="en-US" sz="2600" dirty="0"/>
              <a:t>James Counsell KC</a:t>
            </a:r>
          </a:p>
          <a:p>
            <a:pPr marL="0" indent="0">
              <a:buNone/>
            </a:pPr>
            <a:r>
              <a:rPr lang="en-US" sz="2600" dirty="0"/>
              <a:t>Email: </a:t>
            </a:r>
            <a:r>
              <a:rPr lang="en-US" sz="2600" dirty="0">
                <a:hlinkClick r:id="rId3"/>
              </a:rPr>
              <a:t>james.counsell@outertemple.com</a:t>
            </a:r>
            <a:endParaRPr lang="en-US" sz="2600" dirty="0"/>
          </a:p>
          <a:p>
            <a:pPr marL="0" indent="0">
              <a:buNone/>
            </a:pPr>
            <a:r>
              <a:rPr lang="en-GB" sz="2600" dirty="0"/>
              <a:t>Phone Number: 020 7353 6381</a:t>
            </a:r>
          </a:p>
        </p:txBody>
      </p:sp>
      <p:sp>
        <p:nvSpPr>
          <p:cNvPr id="5" name="TextBox 4">
            <a:extLst>
              <a:ext uri="{FF2B5EF4-FFF2-40B4-BE49-F238E27FC236}">
                <a16:creationId xmlns:a16="http://schemas.microsoft.com/office/drawing/2014/main" id="{555C0E67-9860-4842-A0BA-A6856C8C399E}"/>
              </a:ext>
            </a:extLst>
          </p:cNvPr>
          <p:cNvSpPr txBox="1"/>
          <p:nvPr/>
        </p:nvSpPr>
        <p:spPr>
          <a:xfrm>
            <a:off x="985042" y="4265529"/>
            <a:ext cx="6224630" cy="1292662"/>
          </a:xfrm>
          <a:prstGeom prst="rect">
            <a:avLst/>
          </a:prstGeom>
          <a:noFill/>
        </p:spPr>
        <p:txBody>
          <a:bodyPr wrap="square">
            <a:spAutoFit/>
          </a:bodyPr>
          <a:lstStyle/>
          <a:p>
            <a:r>
              <a:rPr lang="en-US" sz="2600" dirty="0">
                <a:latin typeface="Gadugi" panose="020B0502040204020203" pitchFamily="34" charset="0"/>
              </a:rPr>
              <a:t>Graham Woods</a:t>
            </a:r>
          </a:p>
          <a:p>
            <a:r>
              <a:rPr lang="en-GB" sz="2600" dirty="0">
                <a:latin typeface="Gadugi" panose="020B0502040204020203" pitchFamily="34" charset="0"/>
              </a:rPr>
              <a:t>Email: </a:t>
            </a:r>
            <a:r>
              <a:rPr lang="en-GB" sz="2600" dirty="0">
                <a:latin typeface="Gadugi" panose="020B0502040204020203" pitchFamily="34" charset="0"/>
                <a:hlinkClick r:id="rId4"/>
              </a:rPr>
              <a:t>gw@outertemple.com</a:t>
            </a:r>
            <a:endParaRPr lang="en-GB" sz="2600" dirty="0">
              <a:latin typeface="Gadugi" panose="020B0502040204020203" pitchFamily="34" charset="0"/>
            </a:endParaRPr>
          </a:p>
          <a:p>
            <a:r>
              <a:rPr lang="en-GB" sz="2600" dirty="0">
                <a:latin typeface="Gadugi" panose="020B0502040204020203" pitchFamily="34" charset="0"/>
              </a:rPr>
              <a:t>Phone Number: 020 7427 4902</a:t>
            </a:r>
          </a:p>
        </p:txBody>
      </p:sp>
    </p:spTree>
    <p:extLst>
      <p:ext uri="{BB962C8B-B14F-4D97-AF65-F5344CB8AC3E}">
        <p14:creationId xmlns:p14="http://schemas.microsoft.com/office/powerpoint/2010/main" val="391149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6BF6-1F4A-8085-969E-3F82B35CF091}"/>
              </a:ext>
            </a:extLst>
          </p:cNvPr>
          <p:cNvSpPr>
            <a:spLocks noGrp="1"/>
          </p:cNvSpPr>
          <p:nvPr>
            <p:ph type="title"/>
          </p:nvPr>
        </p:nvSpPr>
        <p:spPr/>
        <p:txBody>
          <a:bodyPr>
            <a:normAutofit/>
          </a:bodyPr>
          <a:lstStyle/>
          <a:p>
            <a:r>
              <a:rPr lang="en-US" dirty="0"/>
              <a:t>Traditional view</a:t>
            </a:r>
          </a:p>
        </p:txBody>
      </p:sp>
      <p:sp>
        <p:nvSpPr>
          <p:cNvPr id="3" name="Content Placeholder 2">
            <a:extLst>
              <a:ext uri="{FF2B5EF4-FFF2-40B4-BE49-F238E27FC236}">
                <a16:creationId xmlns:a16="http://schemas.microsoft.com/office/drawing/2014/main" id="{E44CD4F3-FF9E-318A-4CC2-54721E1C69D4}"/>
              </a:ext>
            </a:extLst>
          </p:cNvPr>
          <p:cNvSpPr>
            <a:spLocks noGrp="1"/>
          </p:cNvSpPr>
          <p:nvPr>
            <p:ph idx="1"/>
          </p:nvPr>
        </p:nvSpPr>
        <p:spPr>
          <a:xfrm>
            <a:off x="948690" y="2180794"/>
            <a:ext cx="10264140" cy="3340775"/>
          </a:xfrm>
        </p:spPr>
        <p:txBody>
          <a:bodyPr>
            <a:normAutofit fontScale="92500" lnSpcReduction="20000"/>
          </a:bodyPr>
          <a:lstStyle/>
          <a:p>
            <a:r>
              <a:rPr lang="en-US" dirty="0"/>
              <a:t>Regulatory proceedings: both sides bear own costs</a:t>
            </a:r>
          </a:p>
          <a:p>
            <a:pPr marL="0" indent="0">
              <a:buNone/>
            </a:pPr>
            <a:endParaRPr lang="en-US" sz="1200" dirty="0"/>
          </a:p>
          <a:p>
            <a:r>
              <a:rPr lang="en-US" dirty="0"/>
              <a:t>Unlike civil litigation where:</a:t>
            </a:r>
          </a:p>
          <a:p>
            <a:pPr marL="0" indent="0">
              <a:buNone/>
            </a:pPr>
            <a:endParaRPr lang="en-US" sz="900" dirty="0"/>
          </a:p>
          <a:p>
            <a:pPr lvl="1"/>
            <a:r>
              <a:rPr lang="en-US" dirty="0"/>
              <a:t>Default = costs follow the event</a:t>
            </a:r>
          </a:p>
          <a:p>
            <a:pPr marL="457200" lvl="1" indent="0">
              <a:buNone/>
            </a:pPr>
            <a:endParaRPr lang="en-US" sz="900" dirty="0"/>
          </a:p>
          <a:p>
            <a:pPr lvl="1"/>
            <a:r>
              <a:rPr lang="en-US" dirty="0"/>
              <a:t>Exceptions:</a:t>
            </a:r>
          </a:p>
          <a:p>
            <a:pPr lvl="1"/>
            <a:endParaRPr lang="en-US" sz="900" dirty="0"/>
          </a:p>
          <a:p>
            <a:pPr lvl="2"/>
            <a:r>
              <a:rPr lang="en-US" dirty="0"/>
              <a:t>Some factor to displace default position</a:t>
            </a:r>
          </a:p>
          <a:p>
            <a:pPr lvl="2"/>
            <a:r>
              <a:rPr lang="en-US" dirty="0"/>
              <a:t>Legally aided parties</a:t>
            </a:r>
          </a:p>
          <a:p>
            <a:pPr lvl="2"/>
            <a:r>
              <a:rPr lang="en-US" dirty="0"/>
              <a:t>Conditional Fee Agreements – QOCS</a:t>
            </a:r>
          </a:p>
          <a:p>
            <a:pPr lvl="2"/>
            <a:r>
              <a:rPr lang="en-US" dirty="0"/>
              <a:t>Part 36 regime </a:t>
            </a:r>
          </a:p>
          <a:p>
            <a:endParaRPr lang="en-US" dirty="0"/>
          </a:p>
        </p:txBody>
      </p:sp>
    </p:spTree>
    <p:extLst>
      <p:ext uri="{BB962C8B-B14F-4D97-AF65-F5344CB8AC3E}">
        <p14:creationId xmlns:p14="http://schemas.microsoft.com/office/powerpoint/2010/main" val="345941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DCDD-2F14-4498-707D-F7488EDF7318}"/>
              </a:ext>
            </a:extLst>
          </p:cNvPr>
          <p:cNvSpPr>
            <a:spLocks noGrp="1"/>
          </p:cNvSpPr>
          <p:nvPr>
            <p:ph type="title"/>
          </p:nvPr>
        </p:nvSpPr>
        <p:spPr/>
        <p:txBody>
          <a:bodyPr>
            <a:normAutofit/>
          </a:bodyPr>
          <a:lstStyle/>
          <a:p>
            <a:r>
              <a:rPr lang="en-US" dirty="0"/>
              <a:t>Costs against lawyers</a:t>
            </a:r>
          </a:p>
        </p:txBody>
      </p:sp>
      <p:sp>
        <p:nvSpPr>
          <p:cNvPr id="3" name="Content Placeholder 2">
            <a:extLst>
              <a:ext uri="{FF2B5EF4-FFF2-40B4-BE49-F238E27FC236}">
                <a16:creationId xmlns:a16="http://schemas.microsoft.com/office/drawing/2014/main" id="{0F7F8DC7-1FC8-6924-66D8-B7E3AFC3CD49}"/>
              </a:ext>
            </a:extLst>
          </p:cNvPr>
          <p:cNvSpPr>
            <a:spLocks noGrp="1"/>
          </p:cNvSpPr>
          <p:nvPr>
            <p:ph idx="1"/>
          </p:nvPr>
        </p:nvSpPr>
        <p:spPr/>
        <p:txBody>
          <a:bodyPr>
            <a:normAutofit/>
          </a:bodyPr>
          <a:lstStyle/>
          <a:p>
            <a:endParaRPr lang="en-US" dirty="0"/>
          </a:p>
          <a:p>
            <a:pPr marL="457200" lvl="1" indent="0">
              <a:buNone/>
            </a:pPr>
            <a:r>
              <a:rPr lang="en-US" sz="3200" dirty="0"/>
              <a:t>Costs routinely awarded against unsuccessful barrister or solicitor</a:t>
            </a:r>
          </a:p>
          <a:p>
            <a:pPr marL="457200" lvl="1" indent="0">
              <a:buNone/>
            </a:pPr>
            <a:endParaRPr lang="en-US" sz="2000" dirty="0"/>
          </a:p>
          <a:p>
            <a:pPr marL="457200" lvl="1" indent="0">
              <a:buNone/>
            </a:pPr>
            <a:r>
              <a:rPr lang="en-US" sz="2000" dirty="0" err="1"/>
              <a:t>rE</a:t>
            </a:r>
            <a:r>
              <a:rPr lang="en-US" sz="2000" dirty="0"/>
              <a:t> 244 Disciplinary Tribunal Regulations </a:t>
            </a:r>
          </a:p>
          <a:p>
            <a:pPr marL="457200" lvl="1" indent="0">
              <a:buNone/>
            </a:pPr>
            <a:endParaRPr lang="en-US" sz="2000" dirty="0"/>
          </a:p>
          <a:p>
            <a:pPr marL="457200" lvl="1" indent="0">
              <a:buNone/>
            </a:pPr>
            <a:r>
              <a:rPr lang="en-US" sz="2000" dirty="0"/>
              <a:t>“A Disciplinary Tribunal or Directions Judge may make such Orders for costs, whether against or in </a:t>
            </a:r>
            <a:r>
              <a:rPr lang="en-US" sz="2000" dirty="0" err="1"/>
              <a:t>favour</a:t>
            </a:r>
            <a:r>
              <a:rPr lang="en-US" sz="2000" dirty="0"/>
              <a:t> of a respondent, as the Disciplinary Tribunal or Directions Judge shall think fit.”</a:t>
            </a:r>
          </a:p>
          <a:p>
            <a:pPr marL="457200" lvl="1" indent="0">
              <a:buNone/>
            </a:pPr>
            <a:endParaRPr lang="en-US" sz="2000" dirty="0"/>
          </a:p>
        </p:txBody>
      </p:sp>
      <p:pic>
        <p:nvPicPr>
          <p:cNvPr id="5" name="Picture 4" descr="Gavel resting on block">
            <a:extLst>
              <a:ext uri="{FF2B5EF4-FFF2-40B4-BE49-F238E27FC236}">
                <a16:creationId xmlns:a16="http://schemas.microsoft.com/office/drawing/2014/main" id="{941301A6-1E86-DD63-F77B-1831DDD83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650" y="1389380"/>
            <a:ext cx="1695450" cy="1130300"/>
          </a:xfrm>
          <a:prstGeom prst="rect">
            <a:avLst/>
          </a:prstGeom>
        </p:spPr>
      </p:pic>
    </p:spTree>
    <p:extLst>
      <p:ext uri="{BB962C8B-B14F-4D97-AF65-F5344CB8AC3E}">
        <p14:creationId xmlns:p14="http://schemas.microsoft.com/office/powerpoint/2010/main" val="410706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64B3-118F-37CF-F286-2FDC7CB3281D}"/>
              </a:ext>
            </a:extLst>
          </p:cNvPr>
          <p:cNvSpPr>
            <a:spLocks noGrp="1"/>
          </p:cNvSpPr>
          <p:nvPr>
            <p:ph type="title"/>
          </p:nvPr>
        </p:nvSpPr>
        <p:spPr/>
        <p:txBody>
          <a:bodyPr/>
          <a:lstStyle/>
          <a:p>
            <a:r>
              <a:rPr lang="en-US" dirty="0"/>
              <a:t>Costs orders against barristers</a:t>
            </a:r>
          </a:p>
        </p:txBody>
      </p:sp>
      <p:sp>
        <p:nvSpPr>
          <p:cNvPr id="3" name="Content Placeholder 2">
            <a:extLst>
              <a:ext uri="{FF2B5EF4-FFF2-40B4-BE49-F238E27FC236}">
                <a16:creationId xmlns:a16="http://schemas.microsoft.com/office/drawing/2014/main" id="{3BE02364-7E94-E639-22DC-C4BCDF32C9C7}"/>
              </a:ext>
            </a:extLst>
          </p:cNvPr>
          <p:cNvSpPr>
            <a:spLocks noGrp="1"/>
          </p:cNvSpPr>
          <p:nvPr>
            <p:ph idx="1"/>
          </p:nvPr>
        </p:nvSpPr>
        <p:spPr/>
        <p:txBody>
          <a:bodyPr>
            <a:normAutofit/>
          </a:bodyPr>
          <a:lstStyle/>
          <a:p>
            <a:pPr marL="0" indent="0">
              <a:buNone/>
            </a:pPr>
            <a:r>
              <a:rPr lang="en-US" sz="2400" dirty="0"/>
              <a:t>No additional guidance on circumstances when appropriate except “general guidance” in BTAS Sanctions guidance (Jan 2022) section 8:</a:t>
            </a:r>
          </a:p>
          <a:p>
            <a:pPr marL="0" indent="0">
              <a:buNone/>
            </a:pPr>
            <a:endParaRPr lang="en-US" sz="1400" dirty="0"/>
          </a:p>
          <a:p>
            <a:pPr lvl="1"/>
            <a:r>
              <a:rPr lang="en-US" sz="2000" dirty="0"/>
              <a:t>“Where a fine is considered an appropriate sanction and a cost order against the respondent is under consideration, panels must take into account the financial means of the respondent and the overall financial liability of the combined financial orders, both costs and fine.”</a:t>
            </a:r>
          </a:p>
          <a:p>
            <a:pPr marL="0" indent="0">
              <a:buNone/>
            </a:pPr>
            <a:endParaRPr lang="en-US" sz="1600" dirty="0"/>
          </a:p>
          <a:p>
            <a:pPr lvl="1"/>
            <a:r>
              <a:rPr lang="en-US" sz="2000" dirty="0"/>
              <a:t>“Where the means of the respondent allow, or no submissions have been made in relation to means then, absent any other reason to reduce the claim by the BSB (such as inordinate delay on behalf of the BSB in bringing the case), </a:t>
            </a:r>
            <a:r>
              <a:rPr lang="en-US" sz="2000" u="sng" dirty="0"/>
              <a:t>the BSB’s costs should generally be granted</a:t>
            </a:r>
            <a:r>
              <a:rPr lang="en-US" sz="2000" dirty="0"/>
              <a:t>.”</a:t>
            </a:r>
          </a:p>
        </p:txBody>
      </p:sp>
    </p:spTree>
    <p:extLst>
      <p:ext uri="{BB962C8B-B14F-4D97-AF65-F5344CB8AC3E}">
        <p14:creationId xmlns:p14="http://schemas.microsoft.com/office/powerpoint/2010/main" val="115544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1FFE-E74D-D8FB-0BB7-18B5F1263362}"/>
              </a:ext>
            </a:extLst>
          </p:cNvPr>
          <p:cNvSpPr>
            <a:spLocks noGrp="1"/>
          </p:cNvSpPr>
          <p:nvPr>
            <p:ph type="title"/>
          </p:nvPr>
        </p:nvSpPr>
        <p:spPr/>
        <p:txBody>
          <a:bodyPr/>
          <a:lstStyle/>
          <a:p>
            <a:r>
              <a:rPr lang="en-US" dirty="0"/>
              <a:t>Solicitors</a:t>
            </a:r>
          </a:p>
        </p:txBody>
      </p:sp>
      <p:sp>
        <p:nvSpPr>
          <p:cNvPr id="3" name="Content Placeholder 2">
            <a:extLst>
              <a:ext uri="{FF2B5EF4-FFF2-40B4-BE49-F238E27FC236}">
                <a16:creationId xmlns:a16="http://schemas.microsoft.com/office/drawing/2014/main" id="{5B963A74-9666-8E72-A56B-A66280C7B984}"/>
              </a:ext>
            </a:extLst>
          </p:cNvPr>
          <p:cNvSpPr>
            <a:spLocks noGrp="1"/>
          </p:cNvSpPr>
          <p:nvPr>
            <p:ph idx="1"/>
          </p:nvPr>
        </p:nvSpPr>
        <p:spPr/>
        <p:txBody>
          <a:bodyPr>
            <a:normAutofit/>
          </a:bodyPr>
          <a:lstStyle/>
          <a:p>
            <a:r>
              <a:rPr lang="en-US" dirty="0"/>
              <a:t>Solicitors’ Disciplinary Rules – rule 43:</a:t>
            </a:r>
            <a:endParaRPr lang="en-US" sz="1100" dirty="0"/>
          </a:p>
          <a:p>
            <a:pPr marL="0" indent="0">
              <a:buNone/>
            </a:pPr>
            <a:r>
              <a:rPr lang="en-US" dirty="0"/>
              <a:t>	 </a:t>
            </a:r>
            <a:r>
              <a:rPr lang="en-US" sz="2600" dirty="0"/>
              <a:t>(1) At any stage of the proceedings, the Tribunal may make 		such order as to costs as it thinks fit, which may include an 	order for wasted costs …</a:t>
            </a:r>
            <a:endParaRPr lang="en-US" sz="1200" dirty="0"/>
          </a:p>
          <a:p>
            <a:pPr marL="0" indent="0">
              <a:buNone/>
            </a:pPr>
            <a:r>
              <a:rPr lang="en-US" dirty="0"/>
              <a:t>	</a:t>
            </a:r>
            <a:r>
              <a:rPr lang="en-US" sz="2600" dirty="0"/>
              <a:t>(4)consider all relevant matters including:</a:t>
            </a:r>
          </a:p>
          <a:p>
            <a:pPr lvl="3"/>
            <a:r>
              <a:rPr lang="en-US" sz="2000" dirty="0"/>
              <a:t>conduct of parties and whether allegations pursued and defended reasonably;</a:t>
            </a:r>
          </a:p>
          <a:p>
            <a:pPr lvl="3"/>
            <a:r>
              <a:rPr lang="en-US" sz="2000" dirty="0"/>
              <a:t>whether directions </a:t>
            </a:r>
            <a:r>
              <a:rPr lang="en-US" sz="2000" dirty="0" err="1"/>
              <a:t>etc</a:t>
            </a:r>
            <a:r>
              <a:rPr lang="en-US" sz="2000" dirty="0"/>
              <a:t> complied with;</a:t>
            </a:r>
          </a:p>
          <a:p>
            <a:pPr lvl="3"/>
            <a:r>
              <a:rPr lang="en-US" sz="2000" dirty="0"/>
              <a:t>whether amount of time spent was reasonable;</a:t>
            </a:r>
          </a:p>
          <a:p>
            <a:pPr lvl="3"/>
            <a:r>
              <a:rPr lang="en-US" sz="2000" dirty="0"/>
              <a:t>whether hourly rate and disbursements reasonable;</a:t>
            </a:r>
          </a:p>
          <a:p>
            <a:pPr lvl="3"/>
            <a:r>
              <a:rPr lang="en-US" sz="2000" dirty="0"/>
              <a:t>paying party’s means.</a:t>
            </a:r>
          </a:p>
        </p:txBody>
      </p:sp>
    </p:spTree>
    <p:extLst>
      <p:ext uri="{BB962C8B-B14F-4D97-AF65-F5344CB8AC3E}">
        <p14:creationId xmlns:p14="http://schemas.microsoft.com/office/powerpoint/2010/main" val="177954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029D-FB35-D4BE-12C4-35C3D3BAB9E9}"/>
              </a:ext>
            </a:extLst>
          </p:cNvPr>
          <p:cNvSpPr>
            <a:spLocks noGrp="1"/>
          </p:cNvSpPr>
          <p:nvPr>
            <p:ph type="title"/>
          </p:nvPr>
        </p:nvSpPr>
        <p:spPr/>
        <p:txBody>
          <a:bodyPr/>
          <a:lstStyle/>
          <a:p>
            <a:r>
              <a:rPr lang="en-US" dirty="0"/>
              <a:t>Costs </a:t>
            </a:r>
            <a:r>
              <a:rPr lang="en-US" u="sng" dirty="0"/>
              <a:t>against</a:t>
            </a:r>
            <a:r>
              <a:rPr lang="en-US" dirty="0"/>
              <a:t> lawyers</a:t>
            </a:r>
          </a:p>
        </p:txBody>
      </p:sp>
      <p:sp>
        <p:nvSpPr>
          <p:cNvPr id="3" name="Content Placeholder 2">
            <a:extLst>
              <a:ext uri="{FF2B5EF4-FFF2-40B4-BE49-F238E27FC236}">
                <a16:creationId xmlns:a16="http://schemas.microsoft.com/office/drawing/2014/main" id="{B1BDE411-F5D8-B0C7-01D2-A16DC595886B}"/>
              </a:ext>
            </a:extLst>
          </p:cNvPr>
          <p:cNvSpPr>
            <a:spLocks noGrp="1"/>
          </p:cNvSpPr>
          <p:nvPr>
            <p:ph idx="1"/>
          </p:nvPr>
        </p:nvSpPr>
        <p:spPr/>
        <p:txBody>
          <a:bodyPr/>
          <a:lstStyle/>
          <a:p>
            <a:r>
              <a:rPr lang="en-US" dirty="0"/>
              <a:t>In practice:</a:t>
            </a:r>
          </a:p>
          <a:p>
            <a:endParaRPr lang="en-US" sz="1600" dirty="0"/>
          </a:p>
          <a:p>
            <a:pPr lvl="1">
              <a:spcAft>
                <a:spcPts val="1200"/>
              </a:spcAft>
            </a:pPr>
            <a:r>
              <a:rPr lang="en-US" dirty="0"/>
              <a:t>Costs orders against barristers usually small</a:t>
            </a:r>
          </a:p>
          <a:p>
            <a:pPr lvl="1"/>
            <a:r>
              <a:rPr lang="en-US" dirty="0"/>
              <a:t>Costs orders against solicitors much greater</a:t>
            </a:r>
          </a:p>
          <a:p>
            <a:pPr lvl="1"/>
            <a:endParaRPr lang="en-US" dirty="0"/>
          </a:p>
          <a:p>
            <a:r>
              <a:rPr lang="en-US" dirty="0"/>
              <a:t>In absence of particular circumstances (e.g., not successful on some charges, means </a:t>
            </a:r>
            <a:r>
              <a:rPr lang="en-US" dirty="0" err="1"/>
              <a:t>etc</a:t>
            </a:r>
            <a:r>
              <a:rPr lang="en-US" dirty="0"/>
              <a:t>), costs order usually made</a:t>
            </a:r>
          </a:p>
        </p:txBody>
      </p:sp>
    </p:spTree>
    <p:extLst>
      <p:ext uri="{BB962C8B-B14F-4D97-AF65-F5344CB8AC3E}">
        <p14:creationId xmlns:p14="http://schemas.microsoft.com/office/powerpoint/2010/main" val="136342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A612-C01B-0944-36D7-730ADFD14A55}"/>
              </a:ext>
            </a:extLst>
          </p:cNvPr>
          <p:cNvSpPr>
            <a:spLocks noGrp="1"/>
          </p:cNvSpPr>
          <p:nvPr>
            <p:ph type="title"/>
          </p:nvPr>
        </p:nvSpPr>
        <p:spPr/>
        <p:txBody>
          <a:bodyPr/>
          <a:lstStyle/>
          <a:p>
            <a:r>
              <a:rPr lang="en-US" dirty="0"/>
              <a:t>Level playing field? </a:t>
            </a:r>
          </a:p>
        </p:txBody>
      </p:sp>
      <p:sp>
        <p:nvSpPr>
          <p:cNvPr id="3" name="Content Placeholder 2">
            <a:extLst>
              <a:ext uri="{FF2B5EF4-FFF2-40B4-BE49-F238E27FC236}">
                <a16:creationId xmlns:a16="http://schemas.microsoft.com/office/drawing/2014/main" id="{20B2F0F2-6CD4-6567-A1F7-A235995C8BE2}"/>
              </a:ext>
            </a:extLst>
          </p:cNvPr>
          <p:cNvSpPr>
            <a:spLocks noGrp="1"/>
          </p:cNvSpPr>
          <p:nvPr>
            <p:ph idx="1"/>
          </p:nvPr>
        </p:nvSpPr>
        <p:spPr/>
        <p:txBody>
          <a:bodyPr>
            <a:normAutofit/>
          </a:bodyPr>
          <a:lstStyle/>
          <a:p>
            <a:r>
              <a:rPr lang="en-US" dirty="0"/>
              <a:t>Same does not apply against the Regulator:</a:t>
            </a:r>
          </a:p>
          <a:p>
            <a:pPr marL="0" indent="0">
              <a:buNone/>
            </a:pPr>
            <a:endParaRPr lang="en-US" sz="1000" dirty="0"/>
          </a:p>
          <a:p>
            <a:pPr lvl="1">
              <a:lnSpc>
                <a:spcPct val="150000"/>
              </a:lnSpc>
            </a:pPr>
            <a:r>
              <a:rPr lang="en-GB" i="1" dirty="0"/>
              <a:t>City of Bradford MBC v Booth</a:t>
            </a:r>
            <a:r>
              <a:rPr lang="en-GB" dirty="0"/>
              <a:t>, </a:t>
            </a:r>
            <a:r>
              <a:rPr lang="en-US" dirty="0"/>
              <a:t>[2001] LLR 151 </a:t>
            </a:r>
            <a:endParaRPr lang="en-GB" dirty="0"/>
          </a:p>
          <a:p>
            <a:pPr lvl="1">
              <a:lnSpc>
                <a:spcPct val="100000"/>
              </a:lnSpc>
            </a:pPr>
            <a:r>
              <a:rPr lang="en-GB" i="1" dirty="0"/>
              <a:t>Baxendale-Walker v Law Society</a:t>
            </a:r>
            <a:r>
              <a:rPr lang="en-GB" dirty="0"/>
              <a:t> </a:t>
            </a:r>
            <a:r>
              <a:rPr lang="en-US" dirty="0"/>
              <a:t>[2007] EWCA Civ 233; [2008] 1 WLR 426</a:t>
            </a:r>
            <a:r>
              <a:rPr lang="en-GB" dirty="0"/>
              <a:t> </a:t>
            </a:r>
          </a:p>
          <a:p>
            <a:pPr lvl="1">
              <a:lnSpc>
                <a:spcPct val="100000"/>
              </a:lnSpc>
            </a:pPr>
            <a:r>
              <a:rPr lang="en-GB" i="1" dirty="0"/>
              <a:t>Regina (</a:t>
            </a:r>
            <a:r>
              <a:rPr lang="en-GB" i="1" dirty="0" err="1"/>
              <a:t>Perinpanathan</a:t>
            </a:r>
            <a:r>
              <a:rPr lang="en-GB" i="1" dirty="0"/>
              <a:t>) v City of Westminster Magistrates’ Court</a:t>
            </a:r>
            <a:r>
              <a:rPr lang="en-GB" dirty="0"/>
              <a:t> </a:t>
            </a:r>
            <a:r>
              <a:rPr lang="en-US" dirty="0"/>
              <a:t>[2010] EWCA Civ 40</a:t>
            </a:r>
            <a:r>
              <a:rPr lang="en-GB" dirty="0"/>
              <a:t> </a:t>
            </a:r>
          </a:p>
          <a:p>
            <a:pPr marL="914400" lvl="2" indent="0">
              <a:lnSpc>
                <a:spcPct val="100000"/>
              </a:lnSpc>
              <a:buNone/>
            </a:pPr>
            <a:r>
              <a:rPr lang="en-GB" sz="1800" dirty="0"/>
              <a:t>(an analogous licensing case where the court was considering whether a costs order should have been made against a local authority when exercising its licensing function) </a:t>
            </a:r>
          </a:p>
          <a:p>
            <a:pPr marL="0" indent="0">
              <a:buNone/>
            </a:pPr>
            <a:endParaRPr lang="en-GB" dirty="0"/>
          </a:p>
          <a:p>
            <a:endParaRPr lang="en-US" dirty="0"/>
          </a:p>
        </p:txBody>
      </p:sp>
      <p:pic>
        <p:nvPicPr>
          <p:cNvPr id="5" name="Picture 4" descr="Football ball and goal">
            <a:extLst>
              <a:ext uri="{FF2B5EF4-FFF2-40B4-BE49-F238E27FC236}">
                <a16:creationId xmlns:a16="http://schemas.microsoft.com/office/drawing/2014/main" id="{0A6E7F9E-B610-F78D-55AE-D4E2C1834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162" y="1447959"/>
            <a:ext cx="1921668" cy="1281112"/>
          </a:xfrm>
          <a:prstGeom prst="rect">
            <a:avLst/>
          </a:prstGeom>
        </p:spPr>
      </p:pic>
    </p:spTree>
    <p:extLst>
      <p:ext uri="{BB962C8B-B14F-4D97-AF65-F5344CB8AC3E}">
        <p14:creationId xmlns:p14="http://schemas.microsoft.com/office/powerpoint/2010/main" val="413439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89CA-94DE-2882-0C49-74F67981E17A}"/>
              </a:ext>
            </a:extLst>
          </p:cNvPr>
          <p:cNvSpPr>
            <a:spLocks noGrp="1"/>
          </p:cNvSpPr>
          <p:nvPr>
            <p:ph type="title"/>
          </p:nvPr>
        </p:nvSpPr>
        <p:spPr/>
        <p:txBody>
          <a:bodyPr/>
          <a:lstStyle/>
          <a:p>
            <a:r>
              <a:rPr lang="en-US" dirty="0"/>
              <a:t>Costs orders against the Regulator</a:t>
            </a:r>
          </a:p>
        </p:txBody>
      </p:sp>
      <p:sp>
        <p:nvSpPr>
          <p:cNvPr id="3" name="Content Placeholder 2">
            <a:extLst>
              <a:ext uri="{FF2B5EF4-FFF2-40B4-BE49-F238E27FC236}">
                <a16:creationId xmlns:a16="http://schemas.microsoft.com/office/drawing/2014/main" id="{456B5D5D-889E-ACC2-1736-B2CD6CECA9FF}"/>
              </a:ext>
            </a:extLst>
          </p:cNvPr>
          <p:cNvSpPr>
            <a:spLocks noGrp="1"/>
          </p:cNvSpPr>
          <p:nvPr>
            <p:ph idx="1"/>
          </p:nvPr>
        </p:nvSpPr>
        <p:spPr/>
        <p:txBody>
          <a:bodyPr>
            <a:normAutofit/>
          </a:bodyPr>
          <a:lstStyle/>
          <a:p>
            <a:pPr lvl="1"/>
            <a:endParaRPr lang="en-US" sz="2000" dirty="0"/>
          </a:p>
          <a:p>
            <a:pPr lvl="1"/>
            <a:r>
              <a:rPr lang="en-US" dirty="0"/>
              <a:t>Regulator in “wholly different position from ordinary party to litigation” (</a:t>
            </a:r>
            <a:r>
              <a:rPr lang="en-US" i="1" dirty="0"/>
              <a:t>Baxendale-Walker:</a:t>
            </a:r>
            <a:r>
              <a:rPr lang="en-US" dirty="0"/>
              <a:t> para 34);</a:t>
            </a:r>
          </a:p>
          <a:p>
            <a:pPr marL="457200" lvl="1" indent="0">
              <a:buNone/>
            </a:pPr>
            <a:endParaRPr lang="en-US" dirty="0"/>
          </a:p>
          <a:p>
            <a:pPr lvl="1"/>
            <a:r>
              <a:rPr lang="en-GB" dirty="0"/>
              <a:t>The costs principle in civil litigation that “</a:t>
            </a:r>
            <a:r>
              <a:rPr lang="en-GB" i="1" dirty="0"/>
              <a:t>properly incurred costs should normally follow the event has no direct application to disciplinary proceedings</a:t>
            </a:r>
            <a:r>
              <a:rPr lang="en-GB" dirty="0"/>
              <a:t>” (</a:t>
            </a:r>
            <a:r>
              <a:rPr lang="en-GB" i="1" dirty="0"/>
              <a:t>Baxendale-Walker: </a:t>
            </a:r>
            <a:r>
              <a:rPr lang="en-GB" dirty="0"/>
              <a:t>also para 34);</a:t>
            </a:r>
          </a:p>
          <a:p>
            <a:pPr marL="457200" lvl="1" indent="0">
              <a:buNone/>
            </a:pPr>
            <a:endParaRPr lang="en-GB" dirty="0"/>
          </a:p>
          <a:p>
            <a:pPr lvl="1"/>
            <a:r>
              <a:rPr lang="en-GB" dirty="0"/>
              <a:t>Wider considerations to be taken into account …</a:t>
            </a:r>
          </a:p>
        </p:txBody>
      </p:sp>
    </p:spTree>
    <p:extLst>
      <p:ext uri="{BB962C8B-B14F-4D97-AF65-F5344CB8AC3E}">
        <p14:creationId xmlns:p14="http://schemas.microsoft.com/office/powerpoint/2010/main" val="9037779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Template" id="{D8D6C2C1-B0FC-4070-B0DF-1A68CDC3A2EA}" vid="{E999B955-1380-499D-B7A8-185F4BFB19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rand Template" id="{D8D6C2C1-B0FC-4070-B0DF-1A68CDC3A2EA}" vid="{E999B955-1380-499D-B7A8-185F4BFB19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F26AB59405214B8961086558FBDC22" ma:contentTypeVersion="13" ma:contentTypeDescription="Create a new document." ma:contentTypeScope="" ma:versionID="da524ec07f0dbaffd80bc77d82f33731">
  <xsd:schema xmlns:xsd="http://www.w3.org/2001/XMLSchema" xmlns:xs="http://www.w3.org/2001/XMLSchema" xmlns:p="http://schemas.microsoft.com/office/2006/metadata/properties" xmlns:ns3="915bd2e7-9c09-4023-b73e-af922ea52fe5" xmlns:ns4="bf77f0c2-9499-41aa-b82a-f15fdb347732" targetNamespace="http://schemas.microsoft.com/office/2006/metadata/properties" ma:root="true" ma:fieldsID="6541d7d2d8dfa7479638375d7b5b673b" ns3:_="" ns4:_="">
    <xsd:import namespace="915bd2e7-9c09-4023-b73e-af922ea52fe5"/>
    <xsd:import namespace="bf77f0c2-9499-41aa-b82a-f15fdb3477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bd2e7-9c09-4023-b73e-af922ea52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77f0c2-9499-41aa-b82a-f15fdb34773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B5CD2-D34E-4875-BA01-4BFF48C0EFF6}">
  <ds:schemaRefs>
    <ds:schemaRef ds:uri="http://purl.org/dc/elements/1.1/"/>
    <ds:schemaRef ds:uri="bf77f0c2-9499-41aa-b82a-f15fdb347732"/>
    <ds:schemaRef ds:uri="http://purl.org/dc/dcmitype/"/>
    <ds:schemaRef ds:uri="http://schemas.openxmlformats.org/package/2006/metadata/core-properties"/>
    <ds:schemaRef ds:uri="http://schemas.microsoft.com/office/2006/documentManagement/types"/>
    <ds:schemaRef ds:uri="http://schemas.microsoft.com/office/2006/metadata/properties"/>
    <ds:schemaRef ds:uri="915bd2e7-9c09-4023-b73e-af922ea52fe5"/>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5149F0E-1A6A-4E12-89E7-D9471D03C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bd2e7-9c09-4023-b73e-af922ea52fe5"/>
    <ds:schemaRef ds:uri="bf77f0c2-9499-41aa-b82a-f15fdb347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8D1A09-97AB-4870-AE75-1495B09B4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Brand Template</Template>
  <TotalTime>3530</TotalTime>
  <Words>2408</Words>
  <Application>Microsoft Macintosh PowerPoint</Application>
  <PresentationFormat>Widescreen</PresentationFormat>
  <Paragraphs>239</Paragraphs>
  <Slides>28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Gadugi</vt:lpstr>
      <vt:lpstr>1_Office Theme</vt:lpstr>
      <vt:lpstr>2_Office Theme</vt:lpstr>
      <vt:lpstr>Costs in disciplinary tribunals </vt:lpstr>
      <vt:lpstr>Where we are now</vt:lpstr>
      <vt:lpstr>Traditional view</vt:lpstr>
      <vt:lpstr>Costs against lawyers</vt:lpstr>
      <vt:lpstr>Costs orders against barristers</vt:lpstr>
      <vt:lpstr>Solicitors</vt:lpstr>
      <vt:lpstr>Costs against lawyers</vt:lpstr>
      <vt:lpstr>Level playing field? </vt:lpstr>
      <vt:lpstr>Costs orders against the Regulator</vt:lpstr>
      <vt:lpstr>Costs against Regulator</vt:lpstr>
      <vt:lpstr>“Chilling effect”</vt:lpstr>
      <vt:lpstr>“Good reason”</vt:lpstr>
      <vt:lpstr>Costs orders against the Regulator</vt:lpstr>
      <vt:lpstr>Medical Practitioners Tribunal</vt:lpstr>
      <vt:lpstr>Rule 16, FTP rules</vt:lpstr>
      <vt:lpstr>Rule 16 (continued)</vt:lpstr>
      <vt:lpstr>“Relatively rarely”?</vt:lpstr>
      <vt:lpstr>GMC v Ashish Dutta</vt:lpstr>
      <vt:lpstr>GMC v Ashish Dutta</vt:lpstr>
      <vt:lpstr>Warby J judgment</vt:lpstr>
      <vt:lpstr>MPT decision on costs</vt:lpstr>
      <vt:lpstr>MPT decision on costs</vt:lpstr>
      <vt:lpstr>MPT decision</vt:lpstr>
      <vt:lpstr>Other tribunals?</vt:lpstr>
      <vt:lpstr>The future</vt:lpstr>
      <vt:lpstr>The future</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Victoria Bunn</dc:creator>
  <cp:lastModifiedBy>James Counsell</cp:lastModifiedBy>
  <cp:revision>20</cp:revision>
  <cp:lastPrinted>2022-09-27T11:11:15Z</cp:lastPrinted>
  <dcterms:created xsi:type="dcterms:W3CDTF">2021-11-03T11:18:25Z</dcterms:created>
  <dcterms:modified xsi:type="dcterms:W3CDTF">2022-09-27T11:57:15Z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0x0101009AF26AB59405214B8961086558FBDC22</vt:lpwstr>
  </property>
</Properties>
</file>