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17"/>
  </p:notesMasterIdLst>
  <p:sldIdLst>
    <p:sldId id="414" r:id="rId3"/>
    <p:sldId id="537" r:id="rId4"/>
    <p:sldId id="541" r:id="rId5"/>
    <p:sldId id="542" r:id="rId6"/>
    <p:sldId id="544" r:id="rId7"/>
    <p:sldId id="543" r:id="rId8"/>
    <p:sldId id="545" r:id="rId9"/>
    <p:sldId id="546" r:id="rId10"/>
    <p:sldId id="547" r:id="rId11"/>
    <p:sldId id="548" r:id="rId12"/>
    <p:sldId id="549" r:id="rId13"/>
    <p:sldId id="550" r:id="rId14"/>
    <p:sldId id="551" r:id="rId15"/>
    <p:sldId id="552"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8F2E"/>
    <a:srgbClr val="AF986E"/>
    <a:srgbClr val="FFFFFF"/>
    <a:srgbClr val="5657E5"/>
    <a:srgbClr val="00014C"/>
    <a:srgbClr val="ECC208"/>
    <a:srgbClr val="E82404"/>
    <a:srgbClr val="77E824"/>
    <a:srgbClr val="7D890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28" y="-3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92CD6-5437-45A5-9F5C-774A3891D3B7}" type="datetimeFigureOut">
              <a:rPr lang="en-GB" smtClean="0"/>
              <a:pPr/>
              <a:t>13/10/2021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12C658-7245-4B2D-A42C-C3DC06767888}" type="slidenum">
              <a:rPr lang="en-GB" smtClean="0"/>
              <a:pPr/>
              <a:t>‹#›</a:t>
            </a:fld>
            <a:endParaRPr lang="en-GB"/>
          </a:p>
        </p:txBody>
      </p:sp>
    </p:spTree>
    <p:extLst>
      <p:ext uri="{BB962C8B-B14F-4D97-AF65-F5344CB8AC3E}">
        <p14:creationId xmlns:p14="http://schemas.microsoft.com/office/powerpoint/2010/main" val="426215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2C658-7245-4B2D-A42C-C3DC06767888}" type="slidenum">
              <a:rPr lang="en-GB" smtClean="0"/>
              <a:pPr/>
              <a:t>1</a:t>
            </a:fld>
            <a:endParaRPr lang="en-GB"/>
          </a:p>
        </p:txBody>
      </p:sp>
    </p:spTree>
    <p:extLst>
      <p:ext uri="{BB962C8B-B14F-4D97-AF65-F5344CB8AC3E}">
        <p14:creationId xmlns:p14="http://schemas.microsoft.com/office/powerpoint/2010/main" val="3385656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3712501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2C658-7245-4B2D-A42C-C3DC06767888}" type="slidenum">
              <a:rPr lang="en-GB" smtClean="0"/>
              <a:pPr/>
              <a:t>2</a:t>
            </a:fld>
            <a:endParaRPr lang="en-GB"/>
          </a:p>
        </p:txBody>
      </p:sp>
    </p:spTree>
    <p:extLst>
      <p:ext uri="{BB962C8B-B14F-4D97-AF65-F5344CB8AC3E}">
        <p14:creationId xmlns:p14="http://schemas.microsoft.com/office/powerpoint/2010/main" val="817506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8050" y="75565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3087931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886173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41939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58510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2326929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609679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12C658-7245-4B2D-A42C-C3DC0676788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106829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7A0582-DFD7-484D-9809-7E7362B31642}"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F50FF-FC37-4446-956E-C57576C31F9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264715-B60B-412B-B8B6-987921A4B93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7A0582-DFD7-484D-9809-7E7362B31642}" type="slidenum">
              <a:rPr lang="en-GB"/>
              <a:pPr/>
              <a:t>‹#›</a:t>
            </a:fld>
            <a:endParaRPr lang="en-GB"/>
          </a:p>
        </p:txBody>
      </p:sp>
    </p:spTree>
    <p:extLst>
      <p:ext uri="{BB962C8B-B14F-4D97-AF65-F5344CB8AC3E}">
        <p14:creationId xmlns:p14="http://schemas.microsoft.com/office/powerpoint/2010/main" val="4174870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1E2110-2BCD-422E-A108-5ECB69C2D8CE}" type="slidenum">
              <a:rPr lang="en-GB"/>
              <a:pPr/>
              <a:t>‹#›</a:t>
            </a:fld>
            <a:endParaRPr lang="en-GB"/>
          </a:p>
        </p:txBody>
      </p:sp>
    </p:spTree>
    <p:extLst>
      <p:ext uri="{BB962C8B-B14F-4D97-AF65-F5344CB8AC3E}">
        <p14:creationId xmlns:p14="http://schemas.microsoft.com/office/powerpoint/2010/main" val="1534906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A44F6D2-86C7-460D-8C93-18021FEB660F}" type="slidenum">
              <a:rPr lang="en-GB"/>
              <a:pPr/>
              <a:t>‹#›</a:t>
            </a:fld>
            <a:endParaRPr lang="en-GB"/>
          </a:p>
        </p:txBody>
      </p:sp>
    </p:spTree>
    <p:extLst>
      <p:ext uri="{BB962C8B-B14F-4D97-AF65-F5344CB8AC3E}">
        <p14:creationId xmlns:p14="http://schemas.microsoft.com/office/powerpoint/2010/main" val="3438617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00AD61-8F60-4907-84FF-16B41D056933}" type="slidenum">
              <a:rPr lang="en-GB"/>
              <a:pPr/>
              <a:t>‹#›</a:t>
            </a:fld>
            <a:endParaRPr lang="en-GB"/>
          </a:p>
        </p:txBody>
      </p:sp>
    </p:spTree>
    <p:extLst>
      <p:ext uri="{BB962C8B-B14F-4D97-AF65-F5344CB8AC3E}">
        <p14:creationId xmlns:p14="http://schemas.microsoft.com/office/powerpoint/2010/main" val="1332195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9B3E0D6-B59C-49A4-AAE1-6823925DDAAB}" type="slidenum">
              <a:rPr lang="en-GB"/>
              <a:pPr/>
              <a:t>‹#›</a:t>
            </a:fld>
            <a:endParaRPr lang="en-GB"/>
          </a:p>
        </p:txBody>
      </p:sp>
    </p:spTree>
    <p:extLst>
      <p:ext uri="{BB962C8B-B14F-4D97-AF65-F5344CB8AC3E}">
        <p14:creationId xmlns:p14="http://schemas.microsoft.com/office/powerpoint/2010/main" val="952027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1412FEC-CFEA-4613-AE1C-7A449D40A2E9}" type="slidenum">
              <a:rPr lang="en-GB"/>
              <a:pPr/>
              <a:t>‹#›</a:t>
            </a:fld>
            <a:endParaRPr lang="en-GB"/>
          </a:p>
        </p:txBody>
      </p:sp>
    </p:spTree>
    <p:extLst>
      <p:ext uri="{BB962C8B-B14F-4D97-AF65-F5344CB8AC3E}">
        <p14:creationId xmlns:p14="http://schemas.microsoft.com/office/powerpoint/2010/main" val="3647033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FBB4F0-5A18-47A5-B155-77FEE72AC9C9}" type="slidenum">
              <a:rPr lang="en-GB"/>
              <a:pPr/>
              <a:t>‹#›</a:t>
            </a:fld>
            <a:endParaRPr lang="en-GB"/>
          </a:p>
        </p:txBody>
      </p:sp>
    </p:spTree>
    <p:extLst>
      <p:ext uri="{BB962C8B-B14F-4D97-AF65-F5344CB8AC3E}">
        <p14:creationId xmlns:p14="http://schemas.microsoft.com/office/powerpoint/2010/main" val="1097083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0D185E1-A57E-4D60-9F80-83DA6AC80B13}" type="slidenum">
              <a:rPr lang="en-GB"/>
              <a:pPr/>
              <a:t>‹#›</a:t>
            </a:fld>
            <a:endParaRPr lang="en-GB"/>
          </a:p>
        </p:txBody>
      </p:sp>
    </p:spTree>
    <p:extLst>
      <p:ext uri="{BB962C8B-B14F-4D97-AF65-F5344CB8AC3E}">
        <p14:creationId xmlns:p14="http://schemas.microsoft.com/office/powerpoint/2010/main" val="355841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1E2110-2BCD-422E-A108-5ECB69C2D8CE}" type="slidenum">
              <a:rPr lang="en-GB"/>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7F30E94-28F3-4483-B149-DADD8088F325}" type="slidenum">
              <a:rPr lang="en-GB"/>
              <a:pPr/>
              <a:t>‹#›</a:t>
            </a:fld>
            <a:endParaRPr lang="en-GB"/>
          </a:p>
        </p:txBody>
      </p:sp>
    </p:spTree>
    <p:extLst>
      <p:ext uri="{BB962C8B-B14F-4D97-AF65-F5344CB8AC3E}">
        <p14:creationId xmlns:p14="http://schemas.microsoft.com/office/powerpoint/2010/main" val="2075954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F50FF-FC37-4446-956E-C57576C31F95}" type="slidenum">
              <a:rPr lang="en-GB"/>
              <a:pPr/>
              <a:t>‹#›</a:t>
            </a:fld>
            <a:endParaRPr lang="en-GB"/>
          </a:p>
        </p:txBody>
      </p:sp>
    </p:spTree>
    <p:extLst>
      <p:ext uri="{BB962C8B-B14F-4D97-AF65-F5344CB8AC3E}">
        <p14:creationId xmlns:p14="http://schemas.microsoft.com/office/powerpoint/2010/main" val="2703200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264715-B60B-412B-B8B6-987921A4B930}" type="slidenum">
              <a:rPr lang="en-GB"/>
              <a:pPr/>
              <a:t>‹#›</a:t>
            </a:fld>
            <a:endParaRPr lang="en-GB"/>
          </a:p>
        </p:txBody>
      </p:sp>
    </p:spTree>
    <p:extLst>
      <p:ext uri="{BB962C8B-B14F-4D97-AF65-F5344CB8AC3E}">
        <p14:creationId xmlns:p14="http://schemas.microsoft.com/office/powerpoint/2010/main" val="24997211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08627823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A44F6D2-86C7-460D-8C93-18021FEB660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00AD61-8F60-4907-84FF-16B41D05693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9B3E0D6-B59C-49A4-AAE1-6823925DDAA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1412FEC-CFEA-4613-AE1C-7A449D40A2E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FBB4F0-5A18-47A5-B155-77FEE72AC9C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0D185E1-A57E-4D60-9F80-83DA6AC80B1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7F30E94-28F3-4483-B149-DADD8088F32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rgbClr val="B98F2E"/>
                </a:solidFill>
                <a:latin typeface="Helvetica Neue Thin"/>
                <a:cs typeface="Helvetica Neue Thin"/>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D47BA-904D-4155-A29D-3331CC8B77E3}" type="slidenum">
              <a:rPr lang="en-GB"/>
              <a:pPr/>
              <a:t>‹#›</a:t>
            </a:fld>
            <a:endParaRPr lang="en-GB" dirty="0"/>
          </a:p>
        </p:txBody>
      </p:sp>
      <p:pic>
        <p:nvPicPr>
          <p:cNvPr id="10" name="Picture 9" descr="footer.jpg"/>
          <p:cNvPicPr>
            <a:picLocks noChangeAspect="1"/>
          </p:cNvPicPr>
          <p:nvPr userDrawn="1"/>
        </p:nvPicPr>
        <p:blipFill>
          <a:blip r:embed="rId13"/>
          <a:stretch>
            <a:fillRect/>
          </a:stretch>
        </p:blipFill>
        <p:spPr>
          <a:xfrm>
            <a:off x="381000" y="6096000"/>
            <a:ext cx="5943600" cy="593879"/>
          </a:xfrm>
          <a:prstGeom prst="rect">
            <a:avLst/>
          </a:prstGeom>
        </p:spPr>
      </p:pic>
      <p:pic>
        <p:nvPicPr>
          <p:cNvPr id="9" name="Picture 8" descr="Lo Res Logo White.jpg"/>
          <p:cNvPicPr>
            <a:picLocks noChangeAspect="1"/>
          </p:cNvPicPr>
          <p:nvPr userDrawn="1"/>
        </p:nvPicPr>
        <p:blipFill>
          <a:blip r:embed="rId14"/>
          <a:stretch>
            <a:fillRect/>
          </a:stretch>
        </p:blipFill>
        <p:spPr>
          <a:xfrm>
            <a:off x="7467600" y="6172200"/>
            <a:ext cx="1299809"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0" i="0">
          <a:solidFill>
            <a:srgbClr val="AF986E"/>
          </a:solidFill>
          <a:latin typeface="Helvetica Neue Light"/>
          <a:ea typeface="+mj-ea"/>
          <a:cs typeface="Helvetica Neue Light"/>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Neue Light"/>
          <a:ea typeface="+mn-ea"/>
          <a:cs typeface="Helvetica Neue Light"/>
        </a:defRPr>
      </a:lvl1pPr>
      <a:lvl2pPr marL="742950" indent="-285750" algn="l" rtl="0" eaLnBrk="1" fontAlgn="base" hangingPunct="1">
        <a:spcBef>
          <a:spcPct val="20000"/>
        </a:spcBef>
        <a:spcAft>
          <a:spcPct val="0"/>
        </a:spcAft>
        <a:buChar char="–"/>
        <a:defRPr sz="2800" b="0" i="0">
          <a:solidFill>
            <a:schemeClr val="tx1"/>
          </a:solidFill>
          <a:latin typeface="Helvetica Neue Light"/>
          <a:cs typeface="Helvetica Neue Light"/>
        </a:defRPr>
      </a:lvl2pPr>
      <a:lvl3pPr marL="1143000" indent="-228600" algn="l" rtl="0" eaLnBrk="1" fontAlgn="base" hangingPunct="1">
        <a:spcBef>
          <a:spcPct val="20000"/>
        </a:spcBef>
        <a:spcAft>
          <a:spcPct val="0"/>
        </a:spcAft>
        <a:buChar char="•"/>
        <a:defRPr sz="2400" b="0" i="0">
          <a:solidFill>
            <a:schemeClr val="tx1"/>
          </a:solidFill>
          <a:latin typeface="Helvetica Neue Light"/>
          <a:cs typeface="Helvetica Neue Light"/>
        </a:defRPr>
      </a:lvl3pPr>
      <a:lvl4pPr marL="16002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4pPr>
      <a:lvl5pPr marL="20574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rgbClr val="B98F2E"/>
                </a:solidFill>
                <a:latin typeface="Helvetica Neue Thin"/>
                <a:cs typeface="Helvetica Neue Thin"/>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D47BA-904D-4155-A29D-3331CC8B77E3}" type="slidenum">
              <a:rPr lang="en-GB"/>
              <a:pPr/>
              <a:t>‹#›</a:t>
            </a:fld>
            <a:endParaRPr lang="en-GB" dirty="0"/>
          </a:p>
        </p:txBody>
      </p:sp>
      <p:pic>
        <p:nvPicPr>
          <p:cNvPr id="10" name="Picture 9" descr="footer.jpg"/>
          <p:cNvPicPr>
            <a:picLocks noChangeAspect="1"/>
          </p:cNvPicPr>
          <p:nvPr userDrawn="1"/>
        </p:nvPicPr>
        <p:blipFill>
          <a:blip r:embed="rId14"/>
          <a:stretch>
            <a:fillRect/>
          </a:stretch>
        </p:blipFill>
        <p:spPr>
          <a:xfrm>
            <a:off x="381000" y="6096000"/>
            <a:ext cx="5943600" cy="593879"/>
          </a:xfrm>
          <a:prstGeom prst="rect">
            <a:avLst/>
          </a:prstGeom>
        </p:spPr>
      </p:pic>
      <p:pic>
        <p:nvPicPr>
          <p:cNvPr id="9" name="Picture 8" descr="Lo Res Logo White.jpg"/>
          <p:cNvPicPr>
            <a:picLocks noChangeAspect="1"/>
          </p:cNvPicPr>
          <p:nvPr userDrawn="1"/>
        </p:nvPicPr>
        <p:blipFill>
          <a:blip r:embed="rId15"/>
          <a:stretch>
            <a:fillRect/>
          </a:stretch>
        </p:blipFill>
        <p:spPr>
          <a:xfrm>
            <a:off x="7467600" y="6172200"/>
            <a:ext cx="1299809" cy="457200"/>
          </a:xfrm>
          <a:prstGeom prst="rect">
            <a:avLst/>
          </a:prstGeom>
        </p:spPr>
      </p:pic>
    </p:spTree>
    <p:extLst>
      <p:ext uri="{BB962C8B-B14F-4D97-AF65-F5344CB8AC3E}">
        <p14:creationId xmlns:p14="http://schemas.microsoft.com/office/powerpoint/2010/main" val="3845633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b="0" i="0">
          <a:solidFill>
            <a:srgbClr val="AF986E"/>
          </a:solidFill>
          <a:latin typeface="Helvetica Neue Light"/>
          <a:ea typeface="+mj-ea"/>
          <a:cs typeface="Helvetica Neue Light"/>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Neue Light"/>
          <a:ea typeface="+mn-ea"/>
          <a:cs typeface="Helvetica Neue Light"/>
        </a:defRPr>
      </a:lvl1pPr>
      <a:lvl2pPr marL="742950" indent="-285750" algn="l" rtl="0" eaLnBrk="1" fontAlgn="base" hangingPunct="1">
        <a:spcBef>
          <a:spcPct val="20000"/>
        </a:spcBef>
        <a:spcAft>
          <a:spcPct val="0"/>
        </a:spcAft>
        <a:buChar char="–"/>
        <a:defRPr sz="2800" b="0" i="0">
          <a:solidFill>
            <a:schemeClr val="tx1"/>
          </a:solidFill>
          <a:latin typeface="Helvetica Neue Light"/>
          <a:cs typeface="Helvetica Neue Light"/>
        </a:defRPr>
      </a:lvl2pPr>
      <a:lvl3pPr marL="1143000" indent="-228600" algn="l" rtl="0" eaLnBrk="1" fontAlgn="base" hangingPunct="1">
        <a:spcBef>
          <a:spcPct val="20000"/>
        </a:spcBef>
        <a:spcAft>
          <a:spcPct val="0"/>
        </a:spcAft>
        <a:buChar char="•"/>
        <a:defRPr sz="2400" b="0" i="0">
          <a:solidFill>
            <a:schemeClr val="tx1"/>
          </a:solidFill>
          <a:latin typeface="Helvetica Neue Light"/>
          <a:cs typeface="Helvetica Neue Light"/>
        </a:defRPr>
      </a:lvl3pPr>
      <a:lvl4pPr marL="16002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4pPr>
      <a:lvl5pPr marL="20574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43488" y="1268760"/>
            <a:ext cx="8013576" cy="470852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a:bodyPr>
          <a:lstStyle/>
          <a:p>
            <a:pPr marL="457200" lvl="1" indent="0">
              <a:buNone/>
            </a:pPr>
            <a:endParaRPr lang="en-GB" sz="1900" dirty="0">
              <a:latin typeface="+mj-lt"/>
            </a:endParaRPr>
          </a:p>
          <a:p>
            <a:pPr marL="114300" indent="0" algn="just">
              <a:lnSpc>
                <a:spcPct val="115000"/>
              </a:lnSpc>
              <a:buNone/>
            </a:pPr>
            <a:r>
              <a:rPr lang="en-GB" sz="3000" i="1" u="sng" dirty="0" smtClean="0">
                <a:latin typeface="+mj-lt"/>
              </a:rPr>
              <a:t>Patel v General Medical Council </a:t>
            </a:r>
            <a:r>
              <a:rPr lang="en-GB" sz="3000" dirty="0" smtClean="0">
                <a:latin typeface="+mj-lt"/>
              </a:rPr>
              <a:t>[2003] UKPC 16</a:t>
            </a:r>
          </a:p>
          <a:p>
            <a:pPr marL="571500" indent="-457200" algn="just">
              <a:lnSpc>
                <a:spcPct val="115000"/>
              </a:lnSpc>
            </a:pPr>
            <a:r>
              <a:rPr lang="en-GB" sz="3000" dirty="0" smtClean="0">
                <a:latin typeface="+mj-lt"/>
              </a:rPr>
              <a:t>Approach in </a:t>
            </a:r>
            <a:r>
              <a:rPr lang="en-GB" sz="3000" i="1" u="sng" dirty="0" smtClean="0">
                <a:latin typeface="+mj-lt"/>
              </a:rPr>
              <a:t>Bolton</a:t>
            </a:r>
            <a:r>
              <a:rPr lang="en-GB" sz="3000" dirty="0" smtClean="0">
                <a:latin typeface="+mj-lt"/>
              </a:rPr>
              <a:t> applies to all professional people</a:t>
            </a:r>
          </a:p>
          <a:p>
            <a:pPr marL="571500" indent="-457200" algn="just">
              <a:lnSpc>
                <a:spcPct val="115000"/>
              </a:lnSpc>
            </a:pPr>
            <a:r>
              <a:rPr lang="en-GB" sz="3000" dirty="0" smtClean="0">
                <a:latin typeface="+mj-lt"/>
              </a:rPr>
              <a:t>There can be no lower standard applied to doctors</a:t>
            </a:r>
          </a:p>
          <a:p>
            <a:pPr marL="571500" indent="-457200" algn="just">
              <a:lnSpc>
                <a:spcPct val="115000"/>
              </a:lnSpc>
            </a:pPr>
            <a:r>
              <a:rPr lang="en-GB" sz="3000" dirty="0" smtClean="0">
                <a:latin typeface="+mj-lt"/>
              </a:rPr>
              <a:t>For all professional persons a finding of dishonesty lies at the top end in the spectrum of gravity of misconduct</a:t>
            </a:r>
            <a:endParaRPr lang="en-GB" sz="3000" dirty="0">
              <a:latin typeface="+mj-lt"/>
            </a:endParaRPr>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fontScale="90000"/>
          </a:bodyPr>
          <a:lstStyle>
            <a:lvl1pPr>
              <a:defRPr sz="3200">
                <a:latin typeface="Arial Bold"/>
                <a:ea typeface="Arial Bold"/>
                <a:cs typeface="Arial Bold"/>
                <a:sym typeface="Arial Bold"/>
              </a:defRPr>
            </a:lvl1pPr>
          </a:lstStyle>
          <a:p>
            <a:pPr lvl="0" algn="ctr">
              <a:defRPr sz="1800"/>
            </a:pPr>
            <a:r>
              <a:rPr lang="en-US" sz="4000" dirty="0" smtClean="0"/>
              <a:t>Healthcare Professionals:</a:t>
            </a:r>
            <a:br>
              <a:rPr lang="en-US" sz="4000" dirty="0" smtClean="0"/>
            </a:br>
            <a:r>
              <a:rPr lang="en-US" sz="4000" dirty="0" smtClean="0"/>
              <a:t>The same general standards?</a:t>
            </a:r>
            <a:endParaRPr sz="4000" dirty="0"/>
          </a:p>
        </p:txBody>
      </p:sp>
    </p:spTree>
    <p:extLst>
      <p:ext uri="{BB962C8B-B14F-4D97-AF65-F5344CB8AC3E}">
        <p14:creationId xmlns:p14="http://schemas.microsoft.com/office/powerpoint/2010/main" val="967382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C139-9D5F-42AA-A76A-3C8D42C9010F}"/>
              </a:ext>
            </a:extLst>
          </p:cNvPr>
          <p:cNvSpPr>
            <a:spLocks noGrp="1"/>
          </p:cNvSpPr>
          <p:nvPr>
            <p:ph type="title"/>
          </p:nvPr>
        </p:nvSpPr>
        <p:spPr/>
        <p:txBody>
          <a:bodyPr/>
          <a:lstStyle/>
          <a:p>
            <a:r>
              <a:rPr lang="en-US" b="1" dirty="0">
                <a:latin typeface="Arial Bold" panose="020B0704020202020204" pitchFamily="34" charset="0"/>
                <a:cs typeface="Arial Bold" panose="020B0704020202020204" pitchFamily="34" charset="0"/>
              </a:rPr>
              <a:t>Dishonesty = strike off?</a:t>
            </a:r>
            <a:endParaRPr lang="en-GB" b="1" dirty="0">
              <a:latin typeface="Arial Bold" panose="020B0704020202020204" pitchFamily="34" charset="0"/>
              <a:cs typeface="Arial Bold" panose="020B0704020202020204" pitchFamily="34" charset="0"/>
            </a:endParaRPr>
          </a:p>
        </p:txBody>
      </p:sp>
      <p:sp>
        <p:nvSpPr>
          <p:cNvPr id="3" name="Content Placeholder 2">
            <a:extLst>
              <a:ext uri="{FF2B5EF4-FFF2-40B4-BE49-F238E27FC236}">
                <a16:creationId xmlns:a16="http://schemas.microsoft.com/office/drawing/2014/main" id="{22B0C974-FD56-4936-87C5-9B5200DAB1AD}"/>
              </a:ext>
            </a:extLst>
          </p:cNvPr>
          <p:cNvSpPr>
            <a:spLocks noGrp="1"/>
          </p:cNvSpPr>
          <p:nvPr>
            <p:ph idx="1"/>
          </p:nvPr>
        </p:nvSpPr>
        <p:spPr/>
        <p:txBody>
          <a:bodyPr/>
          <a:lstStyle/>
          <a:p>
            <a:r>
              <a:rPr lang="en-US" sz="2400" dirty="0"/>
              <a:t>A finding that an allegation of dishonesty has been </a:t>
            </a:r>
            <a:r>
              <a:rPr lang="en-US" sz="2400" b="1" dirty="0"/>
              <a:t>proved will almost invariably lead to striking off, save in exceptional circumstances </a:t>
            </a:r>
            <a:r>
              <a:rPr lang="en-US" sz="2400" dirty="0"/>
              <a:t>(</a:t>
            </a:r>
            <a:r>
              <a:rPr lang="en-US" sz="2400" i="1" dirty="0"/>
              <a:t>Solicitors Regulation Authority v Sharma </a:t>
            </a:r>
            <a:r>
              <a:rPr lang="en-US" sz="2400" dirty="0"/>
              <a:t>[2010] EWHC 2022 (Admin)). </a:t>
            </a:r>
          </a:p>
          <a:p>
            <a:endParaRPr lang="en-US" sz="2400" dirty="0"/>
          </a:p>
          <a:p>
            <a:r>
              <a:rPr lang="en-US" sz="2400" dirty="0"/>
              <a:t>Exceptional circumstances: </a:t>
            </a:r>
          </a:p>
          <a:p>
            <a:pPr lvl="1"/>
            <a:r>
              <a:rPr lang="en-US" sz="2400" dirty="0"/>
              <a:t>relevant factors will include the </a:t>
            </a:r>
            <a:r>
              <a:rPr lang="en-US" sz="2400" b="1" dirty="0"/>
              <a:t>nature, scope and extent </a:t>
            </a:r>
            <a:r>
              <a:rPr lang="en-US" sz="2400" dirty="0"/>
              <a:t>of the dishonesty itself; </a:t>
            </a:r>
          </a:p>
          <a:p>
            <a:pPr lvl="1"/>
            <a:r>
              <a:rPr lang="en-US" sz="2400" dirty="0"/>
              <a:t>Moment of madness </a:t>
            </a:r>
          </a:p>
          <a:p>
            <a:pPr lvl="1"/>
            <a:r>
              <a:rPr lang="en-US" sz="2400" dirty="0"/>
              <a:t>Whether it was to the benefit of the solicitor</a:t>
            </a:r>
          </a:p>
          <a:p>
            <a:pPr lvl="1"/>
            <a:r>
              <a:rPr lang="en-US" sz="2400" dirty="0"/>
              <a:t>Whether it had an adverse effect on others.</a:t>
            </a:r>
            <a:endParaRPr lang="en-GB" sz="2400" dirty="0"/>
          </a:p>
        </p:txBody>
      </p:sp>
    </p:spTree>
    <p:extLst>
      <p:ext uri="{BB962C8B-B14F-4D97-AF65-F5344CB8AC3E}">
        <p14:creationId xmlns:p14="http://schemas.microsoft.com/office/powerpoint/2010/main" val="151491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US" sz="4000" dirty="0"/>
              <a:t>Exacting standards</a:t>
            </a:r>
            <a:endParaRPr sz="4000" dirty="0"/>
          </a:p>
        </p:txBody>
      </p:sp>
      <p:sp>
        <p:nvSpPr>
          <p:cNvPr id="28" name="Shape 28"/>
          <p:cNvSpPr>
            <a:spLocks noGrp="1"/>
          </p:cNvSpPr>
          <p:nvPr>
            <p:ph type="body" idx="4294967295"/>
          </p:nvPr>
        </p:nvSpPr>
        <p:spPr>
          <a:xfrm>
            <a:off x="457200" y="1385030"/>
            <a:ext cx="8280920" cy="48965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lnSpcReduction="20000"/>
          </a:bodyPr>
          <a:lstStyle/>
          <a:p>
            <a:pPr marL="0" indent="0">
              <a:buNone/>
            </a:pPr>
            <a:r>
              <a:rPr lang="en-GB" dirty="0"/>
              <a:t>Stressful working environment/mental health: </a:t>
            </a:r>
          </a:p>
          <a:p>
            <a:pPr marL="0" indent="0">
              <a:buNone/>
            </a:pPr>
            <a:endParaRPr lang="en-GB" dirty="0"/>
          </a:p>
          <a:p>
            <a:pPr marL="0" indent="0">
              <a:buNone/>
            </a:pPr>
            <a:r>
              <a:rPr lang="en-GB" dirty="0"/>
              <a:t>- </a:t>
            </a:r>
            <a:r>
              <a:rPr lang="en-GB" b="1" dirty="0"/>
              <a:t>James, MacGregor and Naylor </a:t>
            </a:r>
            <a:r>
              <a:rPr lang="en-GB" sz="1800" b="0" i="0" u="none" strike="noStrike" baseline="0" dirty="0">
                <a:latin typeface="PalatinoLinotype-Roman"/>
              </a:rPr>
              <a:t>[2018] EWHC 3058 (Admin)</a:t>
            </a:r>
            <a:endParaRPr lang="en-GB" dirty="0"/>
          </a:p>
          <a:p>
            <a:pPr lvl="1"/>
            <a:r>
              <a:rPr lang="en-US" dirty="0"/>
              <a:t>Pressure of work or of working conditions cannot ever justify dishonesty by a solicitor….” per </a:t>
            </a:r>
            <a:r>
              <a:rPr lang="en-US" dirty="0" err="1"/>
              <a:t>Flaux</a:t>
            </a:r>
            <a:r>
              <a:rPr lang="en-US" dirty="0"/>
              <a:t> LJ </a:t>
            </a:r>
          </a:p>
          <a:p>
            <a:pPr lvl="1"/>
            <a:r>
              <a:rPr lang="en-US" dirty="0"/>
              <a:t>“in my judgment, pressure of work or </a:t>
            </a:r>
            <a:r>
              <a:rPr lang="en-US" b="1" dirty="0"/>
              <a:t>extreme</a:t>
            </a:r>
            <a:r>
              <a:rPr lang="en-US" dirty="0"/>
              <a:t> </a:t>
            </a:r>
            <a:r>
              <a:rPr lang="en-US" b="1" dirty="0"/>
              <a:t>working conditions </a:t>
            </a:r>
            <a:r>
              <a:rPr lang="en-US" dirty="0"/>
              <a:t>whilst obviously relevant, by way of mitigation, to the assessment which the SDT has to make in determining the appropriate sanction, </a:t>
            </a:r>
            <a:r>
              <a:rPr lang="en-US" b="1" dirty="0"/>
              <a:t>cannot either alone or in conjunction with stress or depression</a:t>
            </a:r>
            <a:r>
              <a:rPr lang="en-US" dirty="0"/>
              <a:t>, amount to exceptional circumstances”. </a:t>
            </a:r>
          </a:p>
          <a:p>
            <a:endParaRPr lang="en-GB" dirty="0"/>
          </a:p>
          <a:p>
            <a:pPr marL="0" indent="0">
              <a:buNone/>
            </a:pPr>
            <a:endParaRPr lang="en-US" dirty="0"/>
          </a:p>
          <a:p>
            <a:pPr marL="0" indent="0">
              <a:buNone/>
            </a:pPr>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139591231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US" sz="4000" dirty="0"/>
              <a:t>Exacting standards 2</a:t>
            </a:r>
            <a:endParaRPr sz="4000" dirty="0"/>
          </a:p>
        </p:txBody>
      </p:sp>
      <p:sp>
        <p:nvSpPr>
          <p:cNvPr id="28" name="Shape 28"/>
          <p:cNvSpPr>
            <a:spLocks noGrp="1"/>
          </p:cNvSpPr>
          <p:nvPr>
            <p:ph type="body" idx="4294967295"/>
          </p:nvPr>
        </p:nvSpPr>
        <p:spPr>
          <a:xfrm>
            <a:off x="457200" y="138503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dirty="0"/>
              <a:t>James applied in: </a:t>
            </a:r>
            <a:r>
              <a:rPr lang="en-GB" b="1" dirty="0"/>
              <a:t>De Vita, Platt and Sco</a:t>
            </a:r>
            <a:r>
              <a:rPr lang="en-GB" dirty="0"/>
              <a:t>tt (Jan 19)</a:t>
            </a:r>
          </a:p>
          <a:p>
            <a:pPr marL="0" indent="0">
              <a:buNone/>
            </a:pPr>
            <a:endParaRPr lang="en-GB" dirty="0"/>
          </a:p>
          <a:p>
            <a:r>
              <a:rPr lang="en-GB" b="1" dirty="0"/>
              <a:t>Matthews</a:t>
            </a:r>
            <a:r>
              <a:rPr lang="en-GB" dirty="0"/>
              <a:t>: the cover up always makes it worse…..</a:t>
            </a:r>
          </a:p>
          <a:p>
            <a:endParaRPr lang="en-GB" dirty="0"/>
          </a:p>
          <a:p>
            <a:pPr marL="0" indent="0">
              <a:buNone/>
            </a:pPr>
            <a:endParaRPr lang="en-US" dirty="0"/>
          </a:p>
          <a:p>
            <a:pPr marL="0" indent="0">
              <a:buNone/>
            </a:pPr>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216458503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19736" y="548680"/>
            <a:ext cx="8229600" cy="1512168"/>
          </a:xfrm>
        </p:spPr>
        <p:txBody>
          <a:bodyPr/>
          <a:lstStyle/>
          <a:p>
            <a:r>
              <a:rPr lang="en-US" sz="4000" dirty="0">
                <a:latin typeface="Arial Bold" panose="020B0704020202020204" pitchFamily="34" charset="0"/>
                <a:cs typeface="Arial Bold" panose="020B0704020202020204" pitchFamily="34" charset="0"/>
              </a:rPr>
              <a:t>Exceptional Circumstances</a:t>
            </a:r>
          </a:p>
        </p:txBody>
      </p:sp>
      <p:sp>
        <p:nvSpPr>
          <p:cNvPr id="3075" name="Rectangle 3"/>
          <p:cNvSpPr>
            <a:spLocks noGrp="1" noChangeArrowheads="1"/>
          </p:cNvSpPr>
          <p:nvPr>
            <p:ph type="body" idx="1"/>
          </p:nvPr>
        </p:nvSpPr>
        <p:spPr>
          <a:xfrm>
            <a:off x="457200" y="1600200"/>
            <a:ext cx="8363272" cy="3484983"/>
          </a:xfrm>
        </p:spPr>
        <p:txBody>
          <a:bodyPr/>
          <a:lstStyle/>
          <a:p>
            <a:pPr algn="l"/>
            <a:r>
              <a:rPr lang="en-US" sz="2800" dirty="0">
                <a:latin typeface="+mj-lt"/>
              </a:rPr>
              <a:t>Orton (</a:t>
            </a:r>
            <a:r>
              <a:rPr lang="en-GB" sz="2800" b="0" i="0" u="none" strike="noStrike" baseline="0" dirty="0">
                <a:solidFill>
                  <a:srgbClr val="000000"/>
                </a:solidFill>
                <a:latin typeface="+mj-lt"/>
              </a:rPr>
              <a:t>11965-2019 )</a:t>
            </a:r>
            <a:endParaRPr lang="en-US" sz="2800" dirty="0">
              <a:latin typeface="+mj-lt"/>
            </a:endParaRPr>
          </a:p>
          <a:p>
            <a:pPr marL="0" indent="0">
              <a:buNone/>
            </a:pPr>
            <a:endParaRPr lang="en-US" sz="2800" dirty="0">
              <a:latin typeface="+mj-lt"/>
            </a:endParaRPr>
          </a:p>
          <a:p>
            <a:pPr>
              <a:buFont typeface="Arial" panose="020B0604020202020204" pitchFamily="34" charset="0"/>
              <a:buChar char="•"/>
            </a:pPr>
            <a:r>
              <a:rPr lang="en-US" sz="2800" dirty="0">
                <a:latin typeface="+mj-lt"/>
              </a:rPr>
              <a:t>Panesar-</a:t>
            </a:r>
            <a:r>
              <a:rPr lang="en-US" sz="2800" dirty="0" err="1">
                <a:latin typeface="+mj-lt"/>
              </a:rPr>
              <a:t>Jagdev</a:t>
            </a:r>
            <a:r>
              <a:rPr lang="en-US" sz="2800" dirty="0">
                <a:latin typeface="+mj-lt"/>
              </a:rPr>
              <a:t> (</a:t>
            </a:r>
            <a:r>
              <a:rPr lang="en-GB" sz="2800" b="0" i="0" u="none" strike="noStrike" baseline="0" dirty="0">
                <a:latin typeface="+mj-lt"/>
              </a:rPr>
              <a:t>12074-2020)</a:t>
            </a:r>
            <a:endParaRPr lang="en-US" sz="2800" dirty="0">
              <a:latin typeface="+mj-lt"/>
            </a:endParaRPr>
          </a:p>
          <a:p>
            <a:pPr marL="0" indent="0">
              <a:buNone/>
            </a:pPr>
            <a:endParaRPr lang="en-US" sz="2800" dirty="0">
              <a:latin typeface="+mj-lt"/>
            </a:endParaRPr>
          </a:p>
          <a:p>
            <a:pPr algn="l"/>
            <a:r>
              <a:rPr lang="en-US" sz="2800" dirty="0">
                <a:latin typeface="+mj-lt"/>
              </a:rPr>
              <a:t>McCullagh (</a:t>
            </a:r>
            <a:r>
              <a:rPr lang="en-GB" sz="2800" b="0" i="0" u="none" strike="noStrike" baseline="0" dirty="0">
                <a:solidFill>
                  <a:srgbClr val="000000"/>
                </a:solidFill>
                <a:latin typeface="+mj-lt"/>
              </a:rPr>
              <a:t>11683-2017)</a:t>
            </a:r>
            <a:endParaRPr lang="en-US" sz="2800" dirty="0">
              <a:latin typeface="+mj-lt"/>
            </a:endParaRPr>
          </a:p>
          <a:p>
            <a:endParaRPr lang="en-US" sz="2800" dirty="0"/>
          </a:p>
          <a:p>
            <a:endParaRPr lang="en-US" sz="2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GB" sz="1800" dirty="0"/>
          </a:p>
          <a:p>
            <a:endParaRPr lang="en-GB" sz="1800" dirty="0"/>
          </a:p>
          <a:p>
            <a:pPr>
              <a:buNone/>
            </a:pPr>
            <a:endParaRPr lang="en-US" sz="1800" dirty="0"/>
          </a:p>
          <a:p>
            <a:endParaRPr lang="en-GB" sz="1800" dirty="0"/>
          </a:p>
          <a:p>
            <a:endParaRPr lang="en-GB" sz="1800" dirty="0"/>
          </a:p>
          <a:p>
            <a:endParaRPr lang="en-GB" sz="1800" dirty="0"/>
          </a:p>
          <a:p>
            <a:endParaRPr lang="en-GB" sz="1800" dirty="0"/>
          </a:p>
          <a:p>
            <a:pPr algn="just">
              <a:buNone/>
            </a:pPr>
            <a:endParaRPr lang="en-US" sz="1800" dirty="0"/>
          </a:p>
          <a:p>
            <a:pPr>
              <a:buNone/>
            </a:pPr>
            <a:endParaRPr lang="en-US" sz="1800" dirty="0"/>
          </a:p>
        </p:txBody>
      </p:sp>
      <p:sp>
        <p:nvSpPr>
          <p:cNvPr id="5" name="Rectangle 3"/>
          <p:cNvSpPr txBox="1">
            <a:spLocks noChangeArrowheads="1"/>
          </p:cNvSpPr>
          <p:nvPr/>
        </p:nvSpPr>
        <p:spPr bwMode="auto">
          <a:xfrm>
            <a:off x="0" y="5334000"/>
            <a:ext cx="8763000" cy="1104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4449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6B454-E449-4A3C-8D52-149E2782B6E9}"/>
              </a:ext>
            </a:extLst>
          </p:cNvPr>
          <p:cNvSpPr>
            <a:spLocks noGrp="1"/>
          </p:cNvSpPr>
          <p:nvPr>
            <p:ph type="title"/>
          </p:nvPr>
        </p:nvSpPr>
        <p:spPr>
          <a:xfrm>
            <a:off x="457200" y="692696"/>
            <a:ext cx="8229600" cy="1224136"/>
          </a:xfrm>
        </p:spPr>
        <p:txBody>
          <a:bodyPr/>
          <a:lstStyle/>
          <a:p>
            <a:r>
              <a:rPr lang="en-US" sz="4000" dirty="0">
                <a:latin typeface="Arial Bold" panose="020B0704020202020204" pitchFamily="34" charset="0"/>
                <a:cs typeface="Arial Bold" panose="020B0704020202020204" pitchFamily="34" charset="0"/>
              </a:rPr>
              <a:t>Public servants/other professionals?</a:t>
            </a:r>
            <a:endParaRPr lang="en-GB" sz="4000" dirty="0">
              <a:latin typeface="Arial Bold" panose="020B0704020202020204" pitchFamily="34" charset="0"/>
              <a:cs typeface="Arial Bold" panose="020B0704020202020204" pitchFamily="34" charset="0"/>
            </a:endParaRPr>
          </a:p>
        </p:txBody>
      </p:sp>
      <p:sp>
        <p:nvSpPr>
          <p:cNvPr id="3" name="Content Placeholder 2">
            <a:extLst>
              <a:ext uri="{FF2B5EF4-FFF2-40B4-BE49-F238E27FC236}">
                <a16:creationId xmlns:a16="http://schemas.microsoft.com/office/drawing/2014/main" id="{FBD7C13F-BA72-45C5-8A0A-C1991D289910}"/>
              </a:ext>
            </a:extLst>
          </p:cNvPr>
          <p:cNvSpPr>
            <a:spLocks noGrp="1"/>
          </p:cNvSpPr>
          <p:nvPr>
            <p:ph idx="1"/>
          </p:nvPr>
        </p:nvSpPr>
        <p:spPr>
          <a:xfrm>
            <a:off x="457200" y="2204864"/>
            <a:ext cx="8229600" cy="3921299"/>
          </a:xfrm>
        </p:spPr>
        <p:txBody>
          <a:bodyPr/>
          <a:lstStyle/>
          <a:p>
            <a:r>
              <a:rPr lang="en-US" dirty="0">
                <a:latin typeface="+mj-lt"/>
              </a:rPr>
              <a:t>Police officers –</a:t>
            </a:r>
          </a:p>
          <a:p>
            <a:r>
              <a:rPr lang="en-US" dirty="0">
                <a:latin typeface="+mj-lt"/>
              </a:rPr>
              <a:t>Politicians – </a:t>
            </a:r>
          </a:p>
          <a:p>
            <a:r>
              <a:rPr lang="en-US" dirty="0">
                <a:latin typeface="+mj-lt"/>
              </a:rPr>
              <a:t>Accountants – </a:t>
            </a:r>
          </a:p>
          <a:p>
            <a:endParaRPr lang="en-US" dirty="0">
              <a:latin typeface="+mj-lt"/>
            </a:endParaRPr>
          </a:p>
          <a:p>
            <a:r>
              <a:rPr lang="en-US" dirty="0">
                <a:latin typeface="+mj-lt"/>
              </a:rPr>
              <a:t>High standards – but room for correcting mistakes?</a:t>
            </a:r>
          </a:p>
          <a:p>
            <a:endParaRPr lang="en-GB" dirty="0"/>
          </a:p>
        </p:txBody>
      </p:sp>
    </p:spTree>
    <p:extLst>
      <p:ext uri="{BB962C8B-B14F-4D97-AF65-F5344CB8AC3E}">
        <p14:creationId xmlns:p14="http://schemas.microsoft.com/office/powerpoint/2010/main" val="3868243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018C6-649D-47AF-9592-5B227EB7FA0D}"/>
              </a:ext>
            </a:extLst>
          </p:cNvPr>
          <p:cNvSpPr>
            <a:spLocks noGrp="1"/>
          </p:cNvSpPr>
          <p:nvPr>
            <p:ph type="title"/>
          </p:nvPr>
        </p:nvSpPr>
        <p:spPr/>
        <p:txBody>
          <a:bodyPr/>
          <a:lstStyle/>
          <a:p>
            <a:r>
              <a:rPr lang="en-GB" dirty="0" smtClean="0">
                <a:latin typeface="Arial Bold" panose="020B0704020202020204" pitchFamily="34" charset="0"/>
                <a:cs typeface="Arial Bold" panose="020B0704020202020204" pitchFamily="34" charset="0"/>
              </a:rPr>
              <a:t>A more flexible approach </a:t>
            </a:r>
            <a:br>
              <a:rPr lang="en-GB" dirty="0" smtClean="0">
                <a:latin typeface="Arial Bold" panose="020B0704020202020204" pitchFamily="34" charset="0"/>
                <a:cs typeface="Arial Bold" panose="020B0704020202020204" pitchFamily="34" charset="0"/>
              </a:rPr>
            </a:br>
            <a:r>
              <a:rPr lang="en-GB" dirty="0" smtClean="0">
                <a:latin typeface="Arial Bold" panose="020B0704020202020204" pitchFamily="34" charset="0"/>
                <a:cs typeface="Arial Bold" panose="020B0704020202020204" pitchFamily="34" charset="0"/>
              </a:rPr>
              <a:t>to sanction</a:t>
            </a:r>
            <a:endParaRPr lang="en-GB" dirty="0">
              <a:latin typeface="Arial Bold" panose="020B0704020202020204" pitchFamily="34" charset="0"/>
              <a:cs typeface="Arial Bold" panose="020B0704020202020204" pitchFamily="34" charset="0"/>
            </a:endParaRPr>
          </a:p>
        </p:txBody>
      </p:sp>
      <p:sp>
        <p:nvSpPr>
          <p:cNvPr id="3" name="Content Placeholder 2">
            <a:extLst>
              <a:ext uri="{FF2B5EF4-FFF2-40B4-BE49-F238E27FC236}">
                <a16:creationId xmlns:a16="http://schemas.microsoft.com/office/drawing/2014/main" id="{25E3006C-0FE4-45DD-B78E-476C472A13C8}"/>
              </a:ext>
            </a:extLst>
          </p:cNvPr>
          <p:cNvSpPr>
            <a:spLocks noGrp="1"/>
          </p:cNvSpPr>
          <p:nvPr>
            <p:ph idx="1"/>
          </p:nvPr>
        </p:nvSpPr>
        <p:spPr/>
        <p:txBody>
          <a:bodyPr/>
          <a:lstStyle/>
          <a:p>
            <a:pPr marL="0" indent="0">
              <a:buNone/>
            </a:pPr>
            <a:r>
              <a:rPr lang="en-GB" sz="2700" i="1" u="sng" dirty="0" smtClean="0">
                <a:latin typeface="+mj-lt"/>
              </a:rPr>
              <a:t>Hassan v General Optical Council</a:t>
            </a:r>
            <a:r>
              <a:rPr lang="en-GB" sz="2700" i="1" dirty="0" smtClean="0">
                <a:latin typeface="+mj-lt"/>
              </a:rPr>
              <a:t> </a:t>
            </a:r>
            <a:r>
              <a:rPr lang="en-GB" sz="2700" dirty="0" smtClean="0">
                <a:latin typeface="+mj-lt"/>
              </a:rPr>
              <a:t>[2013] EWHC 1887 (Admin) </a:t>
            </a:r>
          </a:p>
          <a:p>
            <a:pPr lvl="1"/>
            <a:r>
              <a:rPr lang="en-GB" sz="2700" dirty="0" smtClean="0">
                <a:latin typeface="+mj-lt"/>
              </a:rPr>
              <a:t>Legal assessor wrong to cite </a:t>
            </a:r>
            <a:r>
              <a:rPr lang="en-GB" sz="2700" i="1" u="sng" dirty="0" smtClean="0">
                <a:latin typeface="+mj-lt"/>
              </a:rPr>
              <a:t>Sharma</a:t>
            </a:r>
            <a:r>
              <a:rPr lang="en-GB" sz="2700" dirty="0" smtClean="0">
                <a:latin typeface="+mj-lt"/>
              </a:rPr>
              <a:t> - “exceptional circumstances” </a:t>
            </a:r>
          </a:p>
          <a:p>
            <a:pPr lvl="1"/>
            <a:r>
              <a:rPr lang="en-GB" sz="2700" dirty="0" smtClean="0">
                <a:latin typeface="+mj-lt"/>
              </a:rPr>
              <a:t>An improper qualification or restriction on the GOC sanctions guidance</a:t>
            </a:r>
          </a:p>
          <a:p>
            <a:pPr lvl="1"/>
            <a:r>
              <a:rPr lang="en-GB" sz="2700" dirty="0" smtClean="0">
                <a:latin typeface="+mj-lt"/>
              </a:rPr>
              <a:t>There are relevant differences between professions</a:t>
            </a:r>
          </a:p>
          <a:p>
            <a:pPr lvl="1"/>
            <a:r>
              <a:rPr lang="en-GB" sz="2700" dirty="0" smtClean="0">
                <a:latin typeface="+mj-lt"/>
              </a:rPr>
              <a:t>Dishonesty encompasses a very wide range of different facts and circumstances</a:t>
            </a:r>
          </a:p>
          <a:p>
            <a:pPr marL="457200" lvl="1" indent="0">
              <a:buNone/>
            </a:pPr>
            <a:endParaRPr lang="en-GB" sz="1400" dirty="0" smtClean="0">
              <a:latin typeface="+mj-lt"/>
            </a:endParaRPr>
          </a:p>
          <a:p>
            <a:pPr marL="0" indent="0">
              <a:buNone/>
            </a:pPr>
            <a:r>
              <a:rPr lang="en-GB" sz="1800" dirty="0" smtClean="0">
                <a:latin typeface="+mj-lt"/>
              </a:rPr>
              <a:t> </a:t>
            </a:r>
          </a:p>
          <a:p>
            <a:pPr lvl="1"/>
            <a:endParaRPr lang="en-GB" sz="1400" dirty="0">
              <a:latin typeface="+mj-lt"/>
            </a:endParaRPr>
          </a:p>
        </p:txBody>
      </p:sp>
    </p:spTree>
    <p:extLst>
      <p:ext uri="{BB962C8B-B14F-4D97-AF65-F5344CB8AC3E}">
        <p14:creationId xmlns:p14="http://schemas.microsoft.com/office/powerpoint/2010/main" val="376148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forms of dishonesty</a:t>
            </a:r>
            <a:endParaRPr lang="en-GB" dirty="0"/>
          </a:p>
        </p:txBody>
      </p:sp>
      <p:sp>
        <p:nvSpPr>
          <p:cNvPr id="3" name="Content Placeholder 2"/>
          <p:cNvSpPr>
            <a:spLocks noGrp="1"/>
          </p:cNvSpPr>
          <p:nvPr>
            <p:ph idx="1"/>
          </p:nvPr>
        </p:nvSpPr>
        <p:spPr/>
        <p:txBody>
          <a:bodyPr/>
          <a:lstStyle/>
          <a:p>
            <a:pPr marL="0" indent="0">
              <a:buNone/>
            </a:pPr>
            <a:r>
              <a:rPr lang="en-GB" i="1" u="sng" dirty="0" err="1" smtClean="0"/>
              <a:t>Lusinga</a:t>
            </a:r>
            <a:r>
              <a:rPr lang="en-GB" i="1" u="sng" dirty="0" smtClean="0"/>
              <a:t> v Nursing and Midwifery Council </a:t>
            </a:r>
            <a:r>
              <a:rPr lang="en-GB" dirty="0" smtClean="0"/>
              <a:t>[2017] EWHC 1458</a:t>
            </a:r>
          </a:p>
          <a:p>
            <a:pPr lvl="1"/>
            <a:r>
              <a:rPr lang="en-GB" dirty="0" smtClean="0"/>
              <a:t>Nurse “moonlighting” without permission</a:t>
            </a:r>
          </a:p>
          <a:p>
            <a:pPr lvl="1"/>
            <a:r>
              <a:rPr lang="en-GB" dirty="0" smtClean="0"/>
              <a:t>No concealment or active deception</a:t>
            </a:r>
          </a:p>
          <a:p>
            <a:pPr lvl="1"/>
            <a:r>
              <a:rPr lang="en-GB" dirty="0" smtClean="0"/>
              <a:t>No “ill-gotten financial gain”</a:t>
            </a:r>
          </a:p>
          <a:p>
            <a:pPr lvl="1"/>
            <a:r>
              <a:rPr lang="en-GB" dirty="0" smtClean="0"/>
              <a:t>Sanctions guidance should differentiate between different forms of dishonesty (“not lump the thief and the fraudster together with the mere contract breaker”) </a:t>
            </a:r>
            <a:endParaRPr lang="en-GB" dirty="0"/>
          </a:p>
        </p:txBody>
      </p:sp>
    </p:spTree>
    <p:extLst>
      <p:ext uri="{BB962C8B-B14F-4D97-AF65-F5344CB8AC3E}">
        <p14:creationId xmlns:p14="http://schemas.microsoft.com/office/powerpoint/2010/main" val="3573045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Remediation of dishonesty</a:t>
            </a:r>
            <a:endParaRPr lang="en-GB" dirty="0"/>
          </a:p>
        </p:txBody>
      </p:sp>
      <p:sp>
        <p:nvSpPr>
          <p:cNvPr id="3" name="Content Placeholder 2"/>
          <p:cNvSpPr>
            <a:spLocks noGrp="1"/>
          </p:cNvSpPr>
          <p:nvPr>
            <p:ph idx="1"/>
          </p:nvPr>
        </p:nvSpPr>
        <p:spPr/>
        <p:txBody>
          <a:bodyPr/>
          <a:lstStyle/>
          <a:p>
            <a:pPr marL="0" indent="0">
              <a:buNone/>
            </a:pPr>
            <a:r>
              <a:rPr lang="en-GB" sz="2800" i="1" u="sng" dirty="0" smtClean="0"/>
              <a:t>General Medical Council v Chaudhary</a:t>
            </a:r>
            <a:r>
              <a:rPr lang="en-GB" sz="2800" i="1" dirty="0" smtClean="0"/>
              <a:t> </a:t>
            </a:r>
            <a:r>
              <a:rPr lang="en-GB" sz="2800" dirty="0" smtClean="0"/>
              <a:t>[2017] EWHC 2561</a:t>
            </a:r>
          </a:p>
          <a:p>
            <a:pPr lvl="1"/>
            <a:r>
              <a:rPr lang="en-GB" dirty="0" smtClean="0"/>
              <a:t>Dishonesty not a monolithic concept</a:t>
            </a:r>
          </a:p>
          <a:p>
            <a:pPr lvl="1"/>
            <a:r>
              <a:rPr lang="en-GB" dirty="0" smtClean="0"/>
              <a:t>Questions of degree arise</a:t>
            </a:r>
          </a:p>
          <a:p>
            <a:pPr lvl="1"/>
            <a:r>
              <a:rPr lang="en-GB" dirty="0" smtClean="0"/>
              <a:t>It does not have to be an “all-pervading or immutable trait”</a:t>
            </a:r>
          </a:p>
          <a:p>
            <a:pPr lvl="1"/>
            <a:r>
              <a:rPr lang="en-GB" dirty="0" smtClean="0"/>
              <a:t>Must consider separately each limb of the over-arching objective</a:t>
            </a:r>
          </a:p>
        </p:txBody>
      </p:sp>
    </p:spTree>
    <p:extLst>
      <p:ext uri="{BB962C8B-B14F-4D97-AF65-F5344CB8AC3E}">
        <p14:creationId xmlns:p14="http://schemas.microsoft.com/office/powerpoint/2010/main" val="363957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Impairment</a:t>
            </a:r>
            <a:endParaRPr lang="en-GB" dirty="0"/>
          </a:p>
        </p:txBody>
      </p:sp>
      <p:sp>
        <p:nvSpPr>
          <p:cNvPr id="3" name="Content Placeholder 2"/>
          <p:cNvSpPr>
            <a:spLocks noGrp="1"/>
          </p:cNvSpPr>
          <p:nvPr>
            <p:ph idx="1"/>
          </p:nvPr>
        </p:nvSpPr>
        <p:spPr/>
        <p:txBody>
          <a:bodyPr/>
          <a:lstStyle/>
          <a:p>
            <a:r>
              <a:rPr lang="en-GB" sz="2400" dirty="0" smtClean="0"/>
              <a:t>General principle: in non-clinical </a:t>
            </a:r>
            <a:r>
              <a:rPr lang="en-GB" sz="2400" dirty="0"/>
              <a:t>cases involving breach of fundamental tenets of the profession, efforts to address behaviour carry less weight (see </a:t>
            </a:r>
            <a:r>
              <a:rPr lang="en-GB" sz="2400" i="1" dirty="0" err="1"/>
              <a:t>Yeong</a:t>
            </a:r>
            <a:r>
              <a:rPr lang="en-GB" sz="2400" i="1" dirty="0"/>
              <a:t> v GMC [2009] EWHC 1923)</a:t>
            </a:r>
          </a:p>
          <a:p>
            <a:r>
              <a:rPr lang="en-GB" sz="2400" dirty="0" smtClean="0"/>
              <a:t>Any instance of dishonesty is likely to impair a practitioner’s fitness to practise (see Hassan (cited above)</a:t>
            </a:r>
          </a:p>
          <a:p>
            <a:r>
              <a:rPr lang="en-GB" sz="2400" dirty="0" smtClean="0"/>
              <a:t>However, there may be exceptional cases where fitness to practise is not impaired </a:t>
            </a:r>
            <a:r>
              <a:rPr lang="en-GB" sz="2400" i="1" dirty="0" smtClean="0"/>
              <a:t>(see</a:t>
            </a:r>
            <a:r>
              <a:rPr lang="en-GB" sz="2400" i="1" dirty="0"/>
              <a:t>, </a:t>
            </a:r>
            <a:r>
              <a:rPr lang="en-GB" sz="2400" i="1" dirty="0" err="1"/>
              <a:t>eg</a:t>
            </a:r>
            <a:r>
              <a:rPr lang="en-GB" sz="2400" i="1" dirty="0"/>
              <a:t>., </a:t>
            </a:r>
            <a:r>
              <a:rPr lang="en-GB" sz="2400" i="1" u="sng" dirty="0"/>
              <a:t>PSA v (1) GMC (2) Uppal</a:t>
            </a:r>
            <a:r>
              <a:rPr lang="en-GB" sz="2400" i="1" dirty="0"/>
              <a:t> [2015] 1304 (Admin</a:t>
            </a:r>
            <a:r>
              <a:rPr lang="en-GB" sz="2400" i="1" dirty="0" smtClean="0"/>
              <a:t>); c.f. </a:t>
            </a:r>
            <a:r>
              <a:rPr lang="en-GB" sz="2400" i="1" u="sng" dirty="0" smtClean="0"/>
              <a:t>GMC v Armstrong</a:t>
            </a:r>
            <a:r>
              <a:rPr lang="en-GB" sz="2400" i="1" dirty="0" smtClean="0"/>
              <a:t> [2021] EWHC 1658) – “uncharacteristic lapses” </a:t>
            </a:r>
            <a:endParaRPr lang="en-GB" sz="2400" dirty="0"/>
          </a:p>
          <a:p>
            <a:endParaRPr lang="en-GB" dirty="0"/>
          </a:p>
        </p:txBody>
      </p:sp>
    </p:spTree>
    <p:extLst>
      <p:ext uri="{BB962C8B-B14F-4D97-AF65-F5344CB8AC3E}">
        <p14:creationId xmlns:p14="http://schemas.microsoft.com/office/powerpoint/2010/main" val="2918112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note of caution</a:t>
            </a:r>
            <a:endParaRPr lang="en-GB" dirty="0"/>
          </a:p>
        </p:txBody>
      </p:sp>
      <p:sp>
        <p:nvSpPr>
          <p:cNvPr id="3" name="Content Placeholder 2"/>
          <p:cNvSpPr>
            <a:spLocks noGrp="1"/>
          </p:cNvSpPr>
          <p:nvPr>
            <p:ph idx="1"/>
          </p:nvPr>
        </p:nvSpPr>
        <p:spPr/>
        <p:txBody>
          <a:bodyPr/>
          <a:lstStyle/>
          <a:p>
            <a:r>
              <a:rPr lang="en-GB" sz="3000" dirty="0" smtClean="0"/>
              <a:t>Greater flexibility does not mean that dishonesty is not taken very seriously by healthcare regulators</a:t>
            </a:r>
          </a:p>
          <a:p>
            <a:r>
              <a:rPr lang="en-GB" sz="3000" dirty="0" smtClean="0"/>
              <a:t>Numerous appeal cases where erasure has been upheld</a:t>
            </a:r>
          </a:p>
          <a:p>
            <a:r>
              <a:rPr lang="en-GB" sz="3000" dirty="0" smtClean="0"/>
              <a:t>Especially likely where conduct is combined with lack of insight, is persistent or is covered up (see, </a:t>
            </a:r>
            <a:r>
              <a:rPr lang="en-GB" sz="3000" dirty="0" err="1" smtClean="0"/>
              <a:t>eg</a:t>
            </a:r>
            <a:r>
              <a:rPr lang="en-GB" sz="3000" dirty="0" smtClean="0"/>
              <a:t>., </a:t>
            </a:r>
            <a:r>
              <a:rPr lang="en-GB" sz="3000" i="1" u="sng" dirty="0" err="1" smtClean="0"/>
              <a:t>Naheed</a:t>
            </a:r>
            <a:r>
              <a:rPr lang="en-GB" sz="3000" i="1" u="sng" dirty="0" smtClean="0"/>
              <a:t> v GMC </a:t>
            </a:r>
            <a:r>
              <a:rPr lang="en-GB" sz="3000" dirty="0" smtClean="0"/>
              <a:t>[2011] EWHC 702 (Admin))</a:t>
            </a:r>
          </a:p>
        </p:txBody>
      </p:sp>
    </p:spTree>
    <p:extLst>
      <p:ext uri="{BB962C8B-B14F-4D97-AF65-F5344CB8AC3E}">
        <p14:creationId xmlns:p14="http://schemas.microsoft.com/office/powerpoint/2010/main" val="289713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9"/>
          <p:cNvSpPr>
            <a:spLocks noGrp="1"/>
          </p:cNvSpPr>
          <p:nvPr>
            <p:ph type="body" idx="4294967295"/>
          </p:nvPr>
        </p:nvSpPr>
        <p:spPr>
          <a:xfrm>
            <a:off x="611187" y="3284537"/>
            <a:ext cx="5689005" cy="2664743"/>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ormAutofit/>
          </a:bodyPr>
          <a:lstStyle/>
          <a:p>
            <a:pPr marL="0" lvl="0" indent="0">
              <a:buSzTx/>
              <a:buNone/>
              <a:defRPr sz="1800"/>
            </a:pPr>
            <a:endParaRPr lang="en-GB" dirty="0"/>
          </a:p>
          <a:p>
            <a:pPr marL="0" lvl="0" indent="0">
              <a:buSzTx/>
              <a:buNone/>
              <a:defRPr sz="1800"/>
            </a:pPr>
            <a:endParaRPr lang="en-GB" sz="3200" dirty="0"/>
          </a:p>
        </p:txBody>
      </p:sp>
      <p:sp>
        <p:nvSpPr>
          <p:cNvPr id="10" name="Shape 10"/>
          <p:cNvSpPr>
            <a:spLocks noGrp="1"/>
          </p:cNvSpPr>
          <p:nvPr>
            <p:ph type="title" idx="4294967295"/>
          </p:nvPr>
        </p:nvSpPr>
        <p:spPr>
          <a:xfrm>
            <a:off x="617711" y="692697"/>
            <a:ext cx="7772400" cy="151216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lgn="l">
              <a:defRPr sz="3600">
                <a:latin typeface="Arial Bold"/>
                <a:ea typeface="Arial Bold"/>
                <a:cs typeface="Arial Bold"/>
                <a:sym typeface="Arial Bold"/>
              </a:defRPr>
            </a:lvl1pPr>
          </a:lstStyle>
          <a:p>
            <a:pPr lvl="0">
              <a:defRPr sz="1800"/>
            </a:pPr>
            <a:r>
              <a:rPr lang="en-US" sz="4000" dirty="0"/>
              <a:t>Dishonesty and good character: </a:t>
            </a:r>
            <a:br>
              <a:rPr lang="en-US" sz="4000" dirty="0"/>
            </a:br>
            <a:r>
              <a:rPr lang="en-US" sz="4000" dirty="0"/>
              <a:t>one size fits all?</a:t>
            </a:r>
            <a:endParaRPr sz="4000" dirty="0"/>
          </a:p>
        </p:txBody>
      </p:sp>
      <p:pic>
        <p:nvPicPr>
          <p:cNvPr id="4" name="Picture 2" descr="How To Work Remotely In The Bahamas For Up To A Year">
            <a:extLst>
              <a:ext uri="{FF2B5EF4-FFF2-40B4-BE49-F238E27FC236}">
                <a16:creationId xmlns:a16="http://schemas.microsoft.com/office/drawing/2014/main" id="{3DB902CB-3025-4544-9FE5-474E94F1F2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2780928"/>
            <a:ext cx="4026297" cy="2687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98276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43488" y="1268760"/>
            <a:ext cx="8013576" cy="47085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457200" lvl="1" indent="0">
              <a:buNone/>
            </a:pPr>
            <a:endParaRPr lang="en-GB" sz="1900" dirty="0">
              <a:latin typeface="+mj-lt"/>
            </a:endParaRPr>
          </a:p>
          <a:p>
            <a:pPr>
              <a:buFont typeface="Arial" panose="020B0604020202020204" pitchFamily="34" charset="0"/>
              <a:buChar char="•"/>
            </a:pPr>
            <a:r>
              <a:rPr lang="en-GB" sz="2200" b="1" dirty="0">
                <a:latin typeface="+mj-lt"/>
              </a:rPr>
              <a:t>Ivey v Genting Casino</a:t>
            </a:r>
          </a:p>
          <a:p>
            <a:pPr algn="just">
              <a:lnSpc>
                <a:spcPct val="150000"/>
              </a:lnSpc>
            </a:pPr>
            <a:r>
              <a:rPr lang="en-GB" sz="1800" dirty="0">
                <a:effectLst/>
                <a:latin typeface="+mj-lt"/>
                <a:ea typeface="Times New Roman" panose="02020603050405020304" pitchFamily="18" charset="0"/>
              </a:rPr>
              <a:t>Tribunal must ascertain (subjectively) the actual state of the individual’s knowledge or belief as to the facts</a:t>
            </a:r>
          </a:p>
          <a:p>
            <a:pPr algn="just">
              <a:lnSpc>
                <a:spcPct val="150000"/>
              </a:lnSpc>
            </a:pPr>
            <a:r>
              <a:rPr lang="en-GB" sz="1800" dirty="0">
                <a:effectLst/>
                <a:latin typeface="+mj-lt"/>
                <a:ea typeface="Times New Roman" panose="02020603050405020304" pitchFamily="18" charset="0"/>
              </a:rPr>
              <a:t>Reasonableness or otherwise of his belief is a matter of evidence going to whether he held the belief, but is not an additional requirements.</a:t>
            </a:r>
          </a:p>
          <a:p>
            <a:pPr algn="just">
              <a:lnSpc>
                <a:spcPct val="150000"/>
              </a:lnSpc>
            </a:pPr>
            <a:r>
              <a:rPr lang="en-GB" sz="1800" dirty="0">
                <a:effectLst/>
                <a:latin typeface="+mj-lt"/>
                <a:ea typeface="Times New Roman" panose="02020603050405020304" pitchFamily="18" charset="0"/>
              </a:rPr>
              <a:t>Question is whether belief is genuinely held.</a:t>
            </a:r>
          </a:p>
          <a:p>
            <a:pPr algn="just">
              <a:lnSpc>
                <a:spcPct val="150000"/>
              </a:lnSpc>
            </a:pPr>
            <a:r>
              <a:rPr lang="en-GB" sz="1800" dirty="0">
                <a:effectLst/>
                <a:latin typeface="+mj-lt"/>
                <a:ea typeface="Times New Roman" panose="02020603050405020304" pitchFamily="18" charset="0"/>
              </a:rPr>
              <a:t>Once state of mind established, question is whether his conduct was honest or dishonest apply the standards of ordinary decent people.</a:t>
            </a:r>
          </a:p>
          <a:p>
            <a:pPr algn="just">
              <a:lnSpc>
                <a:spcPct val="150000"/>
              </a:lnSpc>
            </a:pPr>
            <a:r>
              <a:rPr lang="en-GB" sz="1800" dirty="0">
                <a:latin typeface="+mj-lt"/>
                <a:ea typeface="Times New Roman" panose="02020603050405020304" pitchFamily="18" charset="0"/>
              </a:rPr>
              <a:t>There is no requirement that the defendant must appreciate that what he has done is, by those standards, dishonest.</a:t>
            </a:r>
            <a:endParaRPr lang="en-GB" sz="1800" dirty="0">
              <a:effectLst/>
              <a:latin typeface="+mj-lt"/>
              <a:ea typeface="Times New Roman" panose="02020603050405020304" pitchFamily="18" charset="0"/>
            </a:endParaRPr>
          </a:p>
          <a:p>
            <a:pPr marL="457200" algn="just">
              <a:lnSpc>
                <a:spcPct val="115000"/>
              </a:lnSpc>
            </a:pPr>
            <a:endParaRPr lang="en-GB" dirty="0">
              <a:latin typeface="+mj-lt"/>
            </a:endParaRPr>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US" sz="4000" dirty="0"/>
              <a:t>Test for dishonesty</a:t>
            </a:r>
            <a:endParaRPr sz="4000" dirty="0"/>
          </a:p>
        </p:txBody>
      </p:sp>
    </p:spTree>
    <p:extLst>
      <p:ext uri="{BB962C8B-B14F-4D97-AF65-F5344CB8AC3E}">
        <p14:creationId xmlns:p14="http://schemas.microsoft.com/office/powerpoint/2010/main" val="399409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018C6-649D-47AF-9592-5B227EB7FA0D}"/>
              </a:ext>
            </a:extLst>
          </p:cNvPr>
          <p:cNvSpPr>
            <a:spLocks noGrp="1"/>
          </p:cNvSpPr>
          <p:nvPr>
            <p:ph type="title"/>
          </p:nvPr>
        </p:nvSpPr>
        <p:spPr/>
        <p:txBody>
          <a:bodyPr/>
          <a:lstStyle/>
          <a:p>
            <a:r>
              <a:rPr lang="en-US" dirty="0">
                <a:latin typeface="Arial Bold" panose="020B0704020202020204" pitchFamily="34" charset="0"/>
                <a:cs typeface="Arial Bold" panose="020B0704020202020204" pitchFamily="34" charset="0"/>
              </a:rPr>
              <a:t>Lawyers</a:t>
            </a:r>
            <a:endParaRPr lang="en-GB" dirty="0">
              <a:latin typeface="Arial Bold" panose="020B0704020202020204" pitchFamily="34" charset="0"/>
              <a:cs typeface="Arial Bold" panose="020B0704020202020204" pitchFamily="34" charset="0"/>
            </a:endParaRPr>
          </a:p>
        </p:txBody>
      </p:sp>
      <p:sp>
        <p:nvSpPr>
          <p:cNvPr id="3" name="Content Placeholder 2">
            <a:extLst>
              <a:ext uri="{FF2B5EF4-FFF2-40B4-BE49-F238E27FC236}">
                <a16:creationId xmlns:a16="http://schemas.microsoft.com/office/drawing/2014/main" id="{25E3006C-0FE4-45DD-B78E-476C472A13C8}"/>
              </a:ext>
            </a:extLst>
          </p:cNvPr>
          <p:cNvSpPr>
            <a:spLocks noGrp="1"/>
          </p:cNvSpPr>
          <p:nvPr>
            <p:ph idx="1"/>
          </p:nvPr>
        </p:nvSpPr>
        <p:spPr/>
        <p:txBody>
          <a:bodyPr/>
          <a:lstStyle/>
          <a:p>
            <a:r>
              <a:rPr lang="en-US" sz="2000" b="1" dirty="0">
                <a:latin typeface="+mj-lt"/>
              </a:rPr>
              <a:t>Bolton v The Law Society [1994] 1 WLR 512:</a:t>
            </a:r>
          </a:p>
          <a:p>
            <a:pPr lvl="1"/>
            <a:r>
              <a:rPr lang="en-US" sz="2000" dirty="0">
                <a:latin typeface="+mj-lt"/>
              </a:rPr>
              <a:t>“</a:t>
            </a:r>
            <a:r>
              <a:rPr lang="en-US" sz="2000" i="1" dirty="0">
                <a:latin typeface="+mj-lt"/>
              </a:rPr>
              <a:t>Any solicitor who is shown to have discharged his professional duties with anything less than complete integrity, probity and trustworthiness must expect severe sanctions to be imposed upon him by the Solicitors Disciplinary Tribunal</a:t>
            </a:r>
            <a:r>
              <a:rPr lang="en-US" sz="2000" dirty="0">
                <a:latin typeface="+mj-lt"/>
              </a:rPr>
              <a:t>.” </a:t>
            </a:r>
          </a:p>
          <a:p>
            <a:pPr lvl="1"/>
            <a:r>
              <a:rPr lang="en-US" sz="2000" dirty="0">
                <a:latin typeface="+mj-lt"/>
              </a:rPr>
              <a:t>the most fundamental purpose  of all: “</a:t>
            </a:r>
            <a:r>
              <a:rPr lang="en-US" sz="2000" i="1" dirty="0">
                <a:latin typeface="+mj-lt"/>
              </a:rPr>
              <a:t>to maintain the reputation of the solicitors' profession as one in which every member, of whatever standing, </a:t>
            </a:r>
            <a:r>
              <a:rPr lang="en-US" sz="2000" b="1" i="1" dirty="0">
                <a:latin typeface="+mj-lt"/>
              </a:rPr>
              <a:t>may be trusted to the ends of the earth </a:t>
            </a:r>
            <a:r>
              <a:rPr lang="en-US" sz="2000" i="1" dirty="0">
                <a:latin typeface="+mj-lt"/>
              </a:rPr>
              <a:t>… a member of the public … is ordinarily entitled to expect that the solicitor will be a person whose trustworthiness is not, and never has been, seriously in question. Otherwise, the whole profession, and the public as a whole, is injured. A profession's most valuable asset is its collective reputation and the confidence which that inspires</a:t>
            </a:r>
            <a:r>
              <a:rPr lang="en-US" sz="1800" dirty="0">
                <a:latin typeface="+mj-lt"/>
              </a:rPr>
              <a:t>.”</a:t>
            </a:r>
            <a:endParaRPr lang="en-GB" sz="1800" dirty="0">
              <a:latin typeface="+mj-lt"/>
            </a:endParaRPr>
          </a:p>
        </p:txBody>
      </p:sp>
    </p:spTree>
    <p:extLst>
      <p:ext uri="{BB962C8B-B14F-4D97-AF65-F5344CB8AC3E}">
        <p14:creationId xmlns:p14="http://schemas.microsoft.com/office/powerpoint/2010/main" val="2274831227"/>
      </p:ext>
    </p:extLst>
  </p:cSld>
  <p:clrMapOvr>
    <a:masterClrMapping/>
  </p:clrMapOvr>
</p:sld>
</file>

<file path=ppt/theme/theme1.xml><?xml version="1.0" encoding="utf-8"?>
<a:theme xmlns:a="http://schemas.openxmlformats.org/drawingml/2006/main" name="Power Point template 2008">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ower Point template 2008">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4677</TotalTime>
  <Words>891</Words>
  <Application>Microsoft Office PowerPoint</Application>
  <PresentationFormat>On-screen Show (4:3)</PresentationFormat>
  <Paragraphs>122</Paragraphs>
  <Slides>14</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Arial Bold</vt:lpstr>
      <vt:lpstr>Calibri</vt:lpstr>
      <vt:lpstr>Helvetica Neue Light</vt:lpstr>
      <vt:lpstr>Helvetica Neue Thin</vt:lpstr>
      <vt:lpstr>PalatinoLinotype-Roman</vt:lpstr>
      <vt:lpstr>Times New Roman</vt:lpstr>
      <vt:lpstr>Power Point template 2008</vt:lpstr>
      <vt:lpstr>1_Power Point template 2008</vt:lpstr>
      <vt:lpstr>Healthcare Professionals: The same general standards?</vt:lpstr>
      <vt:lpstr>A more flexible approach  to sanction</vt:lpstr>
      <vt:lpstr>Different forms of dishonesty</vt:lpstr>
      <vt:lpstr>Remediation of dishonesty</vt:lpstr>
      <vt:lpstr>Impairment</vt:lpstr>
      <vt:lpstr>A note of caution</vt:lpstr>
      <vt:lpstr>Dishonesty and good character:  one size fits all?</vt:lpstr>
      <vt:lpstr>Test for dishonesty</vt:lpstr>
      <vt:lpstr>Lawyers</vt:lpstr>
      <vt:lpstr>Dishonesty = strike off?</vt:lpstr>
      <vt:lpstr>Exacting standards</vt:lpstr>
      <vt:lpstr>Exacting standards 2</vt:lpstr>
      <vt:lpstr>Exceptional Circumstances</vt:lpstr>
      <vt:lpstr>Public servants/other professionals?</vt:lpstr>
    </vt:vector>
  </TitlesOfParts>
  <Company>39 Essex Street Chambers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dc:creator>
  <cp:lastModifiedBy>Gilbert-Wood, Kirsty</cp:lastModifiedBy>
  <cp:revision>161</cp:revision>
  <dcterms:created xsi:type="dcterms:W3CDTF">2015-02-02T11:10:19Z</dcterms:created>
  <dcterms:modified xsi:type="dcterms:W3CDTF">2021-10-13T14:33:54Z</dcterms:modified>
</cp:coreProperties>
</file>