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D641E-BE2C-4A94-B145-6AAC2BBA94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B6767EC-6C34-44A0-AE28-D1BBFB37A1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C500A8E-593D-477F-B74F-67405EF08956}"/>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5" name="Footer Placeholder 4">
            <a:extLst>
              <a:ext uri="{FF2B5EF4-FFF2-40B4-BE49-F238E27FC236}">
                <a16:creationId xmlns:a16="http://schemas.microsoft.com/office/drawing/2014/main" id="{240E0B4B-7A52-49C7-BE30-699C0145DC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2C8B69-966B-4A68-A02A-5E56B3C2650F}"/>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2257310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B29D9-E1B7-42F2-9054-88FA1AB174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C239D0-35BE-4F03-B627-98E38448E0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6FC533-7792-42BC-B212-EB671F7B3322}"/>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5" name="Footer Placeholder 4">
            <a:extLst>
              <a:ext uri="{FF2B5EF4-FFF2-40B4-BE49-F238E27FC236}">
                <a16:creationId xmlns:a16="http://schemas.microsoft.com/office/drawing/2014/main" id="{F5CA4E1E-F334-4B1B-8AA5-FFCEC54BA9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3A46EF-650F-4BE4-B49C-41858BCEB7BE}"/>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425805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3FFA0-17CC-4D62-94DE-E260ED5C8CF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949CF3-6093-423B-8C7F-C94993D32F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782DC5-8BFA-4297-9E92-405ABC5F4287}"/>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5" name="Footer Placeholder 4">
            <a:extLst>
              <a:ext uri="{FF2B5EF4-FFF2-40B4-BE49-F238E27FC236}">
                <a16:creationId xmlns:a16="http://schemas.microsoft.com/office/drawing/2014/main" id="{C3748C17-AA84-4B41-99E3-D60E19BB937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693682-CA9D-47E7-9FB3-FBA508A7C60E}"/>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1497159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763F1-90E7-4B64-80E7-AFB113E911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AA5A95E-5FF6-4DE5-9B08-A71894FD32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68287D-5218-4DCF-9DA2-4FC653EAF1F8}"/>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5" name="Footer Placeholder 4">
            <a:extLst>
              <a:ext uri="{FF2B5EF4-FFF2-40B4-BE49-F238E27FC236}">
                <a16:creationId xmlns:a16="http://schemas.microsoft.com/office/drawing/2014/main" id="{BD68AE7D-26B1-4285-ACA7-391DEF7165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9A1A05-A644-474E-B2F7-A8F4F758180F}"/>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3905164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5041E-AFEC-4CCE-918A-15829DC14E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CC830AA-1E14-454E-91CF-1A18403B53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4506A27-9B8B-4A61-BCEB-8779956B9A21}"/>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5" name="Footer Placeholder 4">
            <a:extLst>
              <a:ext uri="{FF2B5EF4-FFF2-40B4-BE49-F238E27FC236}">
                <a16:creationId xmlns:a16="http://schemas.microsoft.com/office/drawing/2014/main" id="{ECD424AA-5611-4B79-B12B-0B62AA2A533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44BF6B-7E27-4894-B096-CEE8DEBA6E5E}"/>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197451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0AEB-C18E-4688-B442-8AA7378D49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86A3F0-1C8A-432F-A47F-27F3EDCD43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60E4C7B-FDAA-4CF5-B21E-871D5CCF7FB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B0BBB05-9A76-40A5-A78A-E22017A859CC}"/>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6" name="Footer Placeholder 5">
            <a:extLst>
              <a:ext uri="{FF2B5EF4-FFF2-40B4-BE49-F238E27FC236}">
                <a16:creationId xmlns:a16="http://schemas.microsoft.com/office/drawing/2014/main" id="{DBD0BC78-C99F-4A28-9C65-66E18E31BF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916BE2-B63A-48F1-A734-4E8BECDEAC6C}"/>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303544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05857-B3BE-4D4E-8A98-17496F87481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A4E656-E0C1-4F49-A299-16579CEE551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2D3005-730D-4BC0-BB36-338A130558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D372AA-DA46-4026-B360-2A60A76775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7EB8A8-0924-4580-B685-197B135236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72C7C0E-7EC9-4EC7-8792-F4FB4FCB648A}"/>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8" name="Footer Placeholder 7">
            <a:extLst>
              <a:ext uri="{FF2B5EF4-FFF2-40B4-BE49-F238E27FC236}">
                <a16:creationId xmlns:a16="http://schemas.microsoft.com/office/drawing/2014/main" id="{04178D2B-EF50-47C0-92B8-BDBB8C2F5AC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2589641-9D9F-4BFD-A4F5-164905EB3806}"/>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79966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6E8EB-344B-4E21-97A7-346724F23D8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489A660-3239-4EDB-9FB8-0872CBDB91A3}"/>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4" name="Footer Placeholder 3">
            <a:extLst>
              <a:ext uri="{FF2B5EF4-FFF2-40B4-BE49-F238E27FC236}">
                <a16:creationId xmlns:a16="http://schemas.microsoft.com/office/drawing/2014/main" id="{593B61AE-5171-47DA-B786-9579B0ECEE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88BD3B-F30F-42D9-9806-DE76CEC1A92D}"/>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104219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24BD5B-EEC8-4C31-B8FF-B356746411B0}"/>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3" name="Footer Placeholder 2">
            <a:extLst>
              <a:ext uri="{FF2B5EF4-FFF2-40B4-BE49-F238E27FC236}">
                <a16:creationId xmlns:a16="http://schemas.microsoft.com/office/drawing/2014/main" id="{97DD99F7-8B92-4F98-BC66-A33B41E613F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ADCAFD1-8687-4842-BEDB-85D4F9D27978}"/>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34169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97C0-8D23-4D78-B586-4814F5F061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FF4B5A-253C-4387-B122-3283CCDAFE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A15E0D7-0412-49C9-863C-86C95671BC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DF7E09-FA82-4565-85EA-AF01474528CA}"/>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6" name="Footer Placeholder 5">
            <a:extLst>
              <a:ext uri="{FF2B5EF4-FFF2-40B4-BE49-F238E27FC236}">
                <a16:creationId xmlns:a16="http://schemas.microsoft.com/office/drawing/2014/main" id="{BEDC3990-F4E3-4917-A6C2-4885677AE3A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451AA2-7871-4683-A76C-57581036BE87}"/>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2416568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9CAE-A473-42FB-8117-C809F3DA11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7260E9C-4156-4794-B941-07FF7E8CBE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45F2F3-63A5-489A-A343-F31F014AF2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0D8109-8BB8-4633-B979-A262623EBF07}"/>
              </a:ext>
            </a:extLst>
          </p:cNvPr>
          <p:cNvSpPr>
            <a:spLocks noGrp="1"/>
          </p:cNvSpPr>
          <p:nvPr>
            <p:ph type="dt" sz="half" idx="10"/>
          </p:nvPr>
        </p:nvSpPr>
        <p:spPr/>
        <p:txBody>
          <a:bodyPr/>
          <a:lstStyle/>
          <a:p>
            <a:fld id="{69380CC3-5ACF-4CA6-9DAF-F21F8F5D012F}" type="datetimeFigureOut">
              <a:rPr lang="en-GB" smtClean="0"/>
              <a:t>28/04/2022</a:t>
            </a:fld>
            <a:endParaRPr lang="en-GB"/>
          </a:p>
        </p:txBody>
      </p:sp>
      <p:sp>
        <p:nvSpPr>
          <p:cNvPr id="6" name="Footer Placeholder 5">
            <a:extLst>
              <a:ext uri="{FF2B5EF4-FFF2-40B4-BE49-F238E27FC236}">
                <a16:creationId xmlns:a16="http://schemas.microsoft.com/office/drawing/2014/main" id="{B2252E9F-893F-4F7C-8D35-DC9CF262AE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F3F9402-DAA8-459B-BC5A-D8FD78B633EF}"/>
              </a:ext>
            </a:extLst>
          </p:cNvPr>
          <p:cNvSpPr>
            <a:spLocks noGrp="1"/>
          </p:cNvSpPr>
          <p:nvPr>
            <p:ph type="sldNum" sz="quarter" idx="12"/>
          </p:nvPr>
        </p:nvSpPr>
        <p:spPr/>
        <p:txBody>
          <a:bodyPr/>
          <a:lstStyle/>
          <a:p>
            <a:fld id="{3CF3C82F-847C-4A85-8C06-F0A77459EE07}" type="slidenum">
              <a:rPr lang="en-GB" smtClean="0"/>
              <a:t>‹#›</a:t>
            </a:fld>
            <a:endParaRPr lang="en-GB"/>
          </a:p>
        </p:txBody>
      </p:sp>
    </p:spTree>
    <p:extLst>
      <p:ext uri="{BB962C8B-B14F-4D97-AF65-F5344CB8AC3E}">
        <p14:creationId xmlns:p14="http://schemas.microsoft.com/office/powerpoint/2010/main" val="3598146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3F772E-8CF9-40B6-8068-2939C340CC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886163-44FF-4594-9C93-764173A67B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987969-ABC7-472B-AB11-EA6CDA09F9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80CC3-5ACF-4CA6-9DAF-F21F8F5D012F}" type="datetimeFigureOut">
              <a:rPr lang="en-GB" smtClean="0"/>
              <a:t>28/04/2022</a:t>
            </a:fld>
            <a:endParaRPr lang="en-GB"/>
          </a:p>
        </p:txBody>
      </p:sp>
      <p:sp>
        <p:nvSpPr>
          <p:cNvPr id="5" name="Footer Placeholder 4">
            <a:extLst>
              <a:ext uri="{FF2B5EF4-FFF2-40B4-BE49-F238E27FC236}">
                <a16:creationId xmlns:a16="http://schemas.microsoft.com/office/drawing/2014/main" id="{E7B2F5E9-1098-4236-BB73-02B14AF87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3B26982-B28B-4B5C-9E2C-98FE1956EF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3C82F-847C-4A85-8C06-F0A77459EE07}" type="slidenum">
              <a:rPr lang="en-GB" smtClean="0"/>
              <a:t>‹#›</a:t>
            </a:fld>
            <a:endParaRPr lang="en-GB"/>
          </a:p>
        </p:txBody>
      </p:sp>
    </p:spTree>
    <p:extLst>
      <p:ext uri="{BB962C8B-B14F-4D97-AF65-F5344CB8AC3E}">
        <p14:creationId xmlns:p14="http://schemas.microsoft.com/office/powerpoint/2010/main" val="3334349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FC9F0-61AC-4447-A9ED-C2DE66AE1000}"/>
              </a:ext>
            </a:extLst>
          </p:cNvPr>
          <p:cNvSpPr>
            <a:spLocks noGrp="1"/>
          </p:cNvSpPr>
          <p:nvPr>
            <p:ph type="ctrTitle"/>
          </p:nvPr>
        </p:nvSpPr>
        <p:spPr>
          <a:xfrm>
            <a:off x="1367406" y="92278"/>
            <a:ext cx="9300593" cy="3431097"/>
          </a:xfrm>
        </p:spPr>
        <p:txBody>
          <a:bodyPr>
            <a:normAutofit fontScale="90000"/>
          </a:bodyPr>
          <a:lstStyle/>
          <a:p>
            <a:pPr>
              <a:lnSpc>
                <a:spcPct val="107000"/>
              </a:lnSpc>
              <a:spcAft>
                <a:spcPts val="800"/>
              </a:spcAft>
            </a:pPr>
            <a:r>
              <a:rPr lang="en-GB" sz="6000" u="sng" dirty="0">
                <a:effectLst/>
                <a:latin typeface="Times New Roman" panose="02020603050405020304" pitchFamily="18" charset="0"/>
                <a:ea typeface="Calibri" panose="020F0502020204030204" pitchFamily="34" charset="0"/>
                <a:cs typeface="Times New Roman" panose="02020603050405020304" pitchFamily="18" charset="0"/>
              </a:rPr>
              <a:t>Dishonesty, Denials and the Rejected Defence</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r>
              <a:rPr lang="en-GB" sz="6000" u="none" strike="noStrike" dirty="0">
                <a:effectLst/>
                <a:latin typeface="Times New Roman" panose="02020603050405020304" pitchFamily="18" charset="0"/>
                <a:ea typeface="Calibri" panose="020F0502020204030204" pitchFamily="34" charset="0"/>
                <a:cs typeface="Times New Roman" panose="02020603050405020304" pitchFamily="18" charset="0"/>
              </a:rPr>
              <a:t> </a:t>
            </a:r>
            <a:br>
              <a:rPr lang="en-GB" sz="54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3" name="Subtitle 2">
            <a:extLst>
              <a:ext uri="{FF2B5EF4-FFF2-40B4-BE49-F238E27FC236}">
                <a16:creationId xmlns:a16="http://schemas.microsoft.com/office/drawing/2014/main" id="{2ADC965A-9EDC-419F-B211-627E449817EE}"/>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995129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2B8CAD-859F-4108-89CE-0A73F7E54704}"/>
              </a:ext>
            </a:extLst>
          </p:cNvPr>
          <p:cNvSpPr txBox="1"/>
          <p:nvPr/>
        </p:nvSpPr>
        <p:spPr>
          <a:xfrm>
            <a:off x="153098" y="0"/>
            <a:ext cx="6499371" cy="374077"/>
          </a:xfrm>
          <a:prstGeom prst="rect">
            <a:avLst/>
          </a:prstGeom>
          <a:noFill/>
        </p:spPr>
        <p:txBody>
          <a:bodyPr wrap="square">
            <a:spAutoFit/>
          </a:bodyPr>
          <a:lstStyle/>
          <a:p>
            <a:pPr>
              <a:lnSpc>
                <a:spcPct val="107000"/>
              </a:lnSpc>
              <a:spcAft>
                <a:spcPts val="800"/>
              </a:spcAft>
            </a:pP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Ahmedsowida</a:t>
            </a: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 v GMC[2021] EWHC 3466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5B364949-EDC9-4416-A905-FC3D054F18BA}"/>
              </a:ext>
            </a:extLst>
          </p:cNvPr>
          <p:cNvSpPr txBox="1"/>
          <p:nvPr/>
        </p:nvSpPr>
        <p:spPr>
          <a:xfrm>
            <a:off x="-14327" y="374077"/>
            <a:ext cx="6094602" cy="5720027"/>
          </a:xfrm>
          <a:prstGeom prst="rect">
            <a:avLst/>
          </a:prstGeom>
          <a:noFill/>
        </p:spPr>
        <p:txBody>
          <a:bodyPr wrap="square">
            <a:spAutoFit/>
          </a:bodyPr>
          <a:lstStyle/>
          <a:p>
            <a:pPr>
              <a:lnSpc>
                <a:spcPct val="107000"/>
              </a:lnSpc>
              <a:spcAft>
                <a:spcPts val="800"/>
              </a:spcAft>
            </a:pPr>
            <a:endParaRPr lang="en-GB"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128. At the impairment stage, the tribunal noted that Dr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Sowida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had dishonestly given false and misleading information on six occasions and that he had challenged the accuracy of contemporary accounts, not challenged at the time. They found an absence of insight despite remorse expressed through counsel. There was, I reiterate, no reflective piece at that stage, though Dr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Sowida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had started work on it and it was available three days later.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129.  At sanction stage, Mr Fish referred to Dr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Sowida's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"right" not to accept the "fundamental findings … in relation to dishonesty". His submission implied that exercising that right must be at the expense of making it "difficult … to conclude that Dr </a:t>
            </a:r>
            <a:r>
              <a:rPr lang="en-GB" sz="1800" b="1" i="1" dirty="0" err="1">
                <a:effectLst/>
                <a:latin typeface="Times New Roman" panose="02020603050405020304" pitchFamily="18" charset="0"/>
                <a:ea typeface="Calibri" panose="020F0502020204030204" pitchFamily="34" charset="0"/>
                <a:cs typeface="Times New Roman" panose="02020603050405020304" pitchFamily="18" charset="0"/>
              </a:rPr>
              <a:t>Ahmedsowida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demonstrates any insight today". Put the other way round, the submission would require him to forego his right not to accept the findings of dishonesty, to help persuade the tribunal that it was remediable.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1334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482AA8-3A04-4C5A-BCAA-117F5DEC07AA}"/>
              </a:ext>
            </a:extLst>
          </p:cNvPr>
          <p:cNvSpPr txBox="1"/>
          <p:nvPr/>
        </p:nvSpPr>
        <p:spPr>
          <a:xfrm>
            <a:off x="679507" y="-117446"/>
            <a:ext cx="8967831" cy="3944798"/>
          </a:xfrm>
          <a:prstGeom prst="rect">
            <a:avLst/>
          </a:prstGeom>
          <a:noFill/>
        </p:spPr>
        <p:txBody>
          <a:bodyPr wrap="square">
            <a:spAutoFit/>
          </a:bodyPr>
          <a:lstStyle/>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130.  The tribunal noted the absence of an apology for the dishonesty found proved, which Dr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Sowida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could not offer because he did not accept that he had acted dishonestly (see paragraph 30 of the determination on sanction). The reflective piece, they said (paragraph 47) was a start but "does not address his dishonesty". That was true in one sense: that</a:t>
            </a:r>
            <a:r>
              <a:rPr lang="en-GB" sz="2000" dirty="0">
                <a:solidFill>
                  <a:srgbClr val="3D3D3D"/>
                </a:solidFill>
                <a:effectLst/>
                <a:latin typeface="Source Sans Pro" panose="020B0503030403020204" pitchFamily="34" charset="0"/>
                <a:ea typeface="Times New Roman" panose="02020603050405020304" pitchFamily="18" charset="0"/>
                <a:cs typeface="Times New Roman" panose="02020603050405020304" pitchFamily="18" charset="0"/>
              </a:rPr>
              <a:t>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he did not address the issue of dishonesty by admitting to it.</a:t>
            </a: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131.  At paragraph 49, the tribunal noted that Dr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Sowida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had expressed remorse about and apologised for the inaccuracies and inconsistencies but that he had not explained them, only apologised for them. They went on to say explicitly (accepting the substance of Mr Fish's submission) that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]n the absence of any acknowledgment of his dishonesty", the tribunal was "bound to conclude that he had shown no real insight into his misconduct".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i="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5176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4E18B7-84FB-41C7-BD69-C5C846CD024A}"/>
              </a:ext>
            </a:extLst>
          </p:cNvPr>
          <p:cNvSpPr txBox="1"/>
          <p:nvPr/>
        </p:nvSpPr>
        <p:spPr>
          <a:xfrm>
            <a:off x="373487" y="-156982"/>
            <a:ext cx="8722216" cy="7171963"/>
          </a:xfrm>
          <a:prstGeom prst="rect">
            <a:avLst/>
          </a:prstGeom>
          <a:noFill/>
        </p:spPr>
        <p:txBody>
          <a:bodyPr wrap="square">
            <a:spAutoFit/>
          </a:bodyPr>
          <a:lstStyle/>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148.  Another way of looking at the issue is to ask whether in substance the tribunal has fallen into the trap of finding that a practitioner's fitness to practise is impaired because he has disputed that very proposition by not admitting to the dishonesty found against him; or, to use different words but similar reasoning, whether the practitioner "admits the primary facts but defends a proposed evaluation of those facts in the impairment phase" ( Towuaghantse at [72]).</a:t>
            </a: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149.  I cannot accept Mr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Mant's</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submission to the effect that inconsistency between facts found by the tribunal and evidence given by the doctor to the tribunal, not readily explicable as mistaken, is sufficient in itself to found a lack of insight finding through non-acceptance of the dishonesty. That submission does not meet the constitutional point that the doctor has a right to procedural fairness and in particular an unimpaired right of appeal, which would be eroded if the GMC's stance were accepted. The right of appeal is "unqualified" (per Nicola Davies LJ in Sastry at [102]).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i="1" dirty="0">
                <a:effectLst/>
                <a:latin typeface="Times New Roman" panose="02020603050405020304" pitchFamily="18" charset="0"/>
                <a:ea typeface="Calibri" panose="020F0502020204030204" pitchFamily="34" charset="0"/>
              </a:rPr>
              <a:t>150.  In the present case, I have concluded that Dr </a:t>
            </a:r>
            <a:r>
              <a:rPr lang="en-GB" sz="1800" i="1" dirty="0" err="1">
                <a:effectLst/>
                <a:latin typeface="Times New Roman" panose="02020603050405020304" pitchFamily="18" charset="0"/>
                <a:ea typeface="Calibri" panose="020F0502020204030204" pitchFamily="34" charset="0"/>
              </a:rPr>
              <a:t>Sowida</a:t>
            </a:r>
            <a:r>
              <a:rPr lang="en-GB" sz="1800" i="1" dirty="0">
                <a:effectLst/>
                <a:latin typeface="Times New Roman" panose="02020603050405020304" pitchFamily="18" charset="0"/>
                <a:ea typeface="Calibri" panose="020F0502020204030204" pitchFamily="34" charset="0"/>
              </a:rPr>
              <a:t> did face the jeopardy of a more serious outcome because of having contested the charges and because of the manner in which he contested them.</a:t>
            </a:r>
          </a:p>
          <a:p>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154.  I find it clear from the determinations that the tribunal held against Dr </a:t>
            </a:r>
            <a:r>
              <a:rPr lang="en-GB" sz="1800" i="1" dirty="0" err="1">
                <a:effectLst/>
                <a:latin typeface="Times New Roman" panose="02020603050405020304" pitchFamily="18" charset="0"/>
                <a:ea typeface="Calibri" panose="020F0502020204030204" pitchFamily="34" charset="0"/>
                <a:cs typeface="Times New Roman" panose="02020603050405020304" pitchFamily="18" charset="0"/>
              </a:rPr>
              <a:t>Sowida</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that he had not accepted, and therefore not apologised for, being dishonest; see paragraphs 30 and 47-49 of the determination on sanction. At the earlier impairment stage, he had "challenged the accuracy" of written evidence noted at the time (impairment determination, paragraph 54). He had not, the tribunal noted, expressed "remorse" in the course of contesting the charges nor (yet) in a reflective piece (paragraphs 55-56).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i="1"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44602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A7AF5EE-EC55-4428-B90F-103C459970FD}"/>
              </a:ext>
            </a:extLst>
          </p:cNvPr>
          <p:cNvSpPr txBox="1"/>
          <p:nvPr/>
        </p:nvSpPr>
        <p:spPr>
          <a:xfrm>
            <a:off x="524814" y="388443"/>
            <a:ext cx="6098146" cy="369332"/>
          </a:xfrm>
          <a:prstGeom prst="rect">
            <a:avLst/>
          </a:prstGeom>
          <a:noFill/>
        </p:spPr>
        <p:txBody>
          <a:bodyPr wrap="square">
            <a:spAutoFit/>
          </a:bodyPr>
          <a:lstStyle/>
          <a:p>
            <a:r>
              <a:rPr lang="en-GB" sz="1800" b="1" i="1" dirty="0" err="1">
                <a:effectLst/>
                <a:latin typeface="Times New Roman" panose="02020603050405020304" pitchFamily="18" charset="0"/>
                <a:ea typeface="Calibri" panose="020F0502020204030204" pitchFamily="34" charset="0"/>
              </a:rPr>
              <a:t>Sawati</a:t>
            </a:r>
            <a:r>
              <a:rPr lang="en-GB" sz="1800" b="1" i="1" dirty="0">
                <a:effectLst/>
                <a:latin typeface="Times New Roman" panose="02020603050405020304" pitchFamily="18" charset="0"/>
                <a:ea typeface="Calibri" panose="020F0502020204030204" pitchFamily="34" charset="0"/>
              </a:rPr>
              <a:t> v GMC</a:t>
            </a:r>
            <a:r>
              <a:rPr lang="en-GB" sz="1800" dirty="0">
                <a:effectLst/>
                <a:latin typeface="Times New Roman" panose="02020603050405020304" pitchFamily="18" charset="0"/>
                <a:ea typeface="Calibri" panose="020F0502020204030204" pitchFamily="34" charset="0"/>
              </a:rPr>
              <a:t> : [2022] EWHC 283 (Admin)</a:t>
            </a:r>
            <a:endParaRPr lang="en-GB" dirty="0"/>
          </a:p>
        </p:txBody>
      </p:sp>
      <p:sp>
        <p:nvSpPr>
          <p:cNvPr id="5" name="TextBox 4">
            <a:extLst>
              <a:ext uri="{FF2B5EF4-FFF2-40B4-BE49-F238E27FC236}">
                <a16:creationId xmlns:a16="http://schemas.microsoft.com/office/drawing/2014/main" id="{E00DFF86-D16D-46E4-8EC4-107DA4463961}"/>
              </a:ext>
            </a:extLst>
          </p:cNvPr>
          <p:cNvSpPr txBox="1"/>
          <p:nvPr/>
        </p:nvSpPr>
        <p:spPr>
          <a:xfrm>
            <a:off x="3049073" y="1364410"/>
            <a:ext cx="6098146" cy="4135619"/>
          </a:xfrm>
          <a:prstGeom prst="rect">
            <a:avLst/>
          </a:prstGeom>
          <a:noFill/>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0894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An unacknowledged retrospective amendment of a patient record in 2015 to indicate she had discussed a particular case with her supervisor. Her defence was she believed she had discussed those symptoms and she was unsure of the system for making late entries.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0894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Telling a hospital rota manager she had agreed with another doctor to swap shifts. She claimed she had formed a genuine impression that her colleague had agreed to the swap. She accepted there could have been a misunderstanding.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0894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In interview for a new post, claiming she was booked onto an Advanced Trauma Life Support (“ATLS”) course when she was not. She said she had been flustered and in a muddle when questioned.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67628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661F73-AB20-4CE0-ACA4-1B4F8F71B9FB}"/>
              </a:ext>
            </a:extLst>
          </p:cNvPr>
          <p:cNvSpPr txBox="1"/>
          <p:nvPr/>
        </p:nvSpPr>
        <p:spPr>
          <a:xfrm>
            <a:off x="3049073" y="1267524"/>
            <a:ext cx="6098146" cy="4329390"/>
          </a:xfrm>
          <a:prstGeom prst="rect">
            <a:avLst/>
          </a:prstGeom>
          <a:noFill/>
        </p:spPr>
        <p:txBody>
          <a:bodyPr wrap="square">
            <a:spAutoFit/>
          </a:bodyPr>
          <a:lstStyle/>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how a professional can have a fair chance before a Tribunal to resist allegations, particularly of dishonesty, without finding the resistance itself unfairly counting against them if they are unsuccessful</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She went on to add,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Two important and fundamental public policy interests are in tension here. The first is the right to a fair trial for doctors facing charges involving dishonesty, with a proper opportunity to resist potentially career-ending allegations. The second is the necessity for protecting patients and the public, who place a huge amount of trust in doctors (as indeed they must), from practitioners on whose honesty and integrity they cannot rely. These principles may be simply stated. How the tension between them is resolved on the facts of individual cases may be difficult</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6579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C4F1E8-D03D-4193-97D6-0CD9EAAC578D}"/>
              </a:ext>
            </a:extLst>
          </p:cNvPr>
          <p:cNvSpPr txBox="1"/>
          <p:nvPr/>
        </p:nvSpPr>
        <p:spPr>
          <a:xfrm>
            <a:off x="3049073" y="230253"/>
            <a:ext cx="6098146" cy="6403933"/>
          </a:xfrm>
          <a:prstGeom prst="rect">
            <a:avLst/>
          </a:prstGeom>
          <a:noFill/>
        </p:spPr>
        <p:txBody>
          <a:bodyPr wrap="square">
            <a:spAutoFit/>
          </a:bodyPr>
          <a:lstStyle/>
          <a:p>
            <a:pPr marL="342900" lvl="0" indent="-342900">
              <a:lnSpc>
                <a:spcPct val="107000"/>
              </a:lnSpc>
              <a:spcAft>
                <a:spcPts val="800"/>
              </a:spcAft>
              <a:buFont typeface="+mj-lt"/>
              <a:buAutoNum type="arabicPeriod"/>
              <a:tabLst>
                <a:tab pos="45720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nature of the allegations: the court drew a distinction between dishonesty as a primary or a secondary allegation. A primary allegation refers to conduct which is intrinsically dishonest, like fraud or forgery. A secondary allegation, by contrast, means conduct (record keeping, for example) which is capable be performed honestly or dishonestly. Collins J considered a rejected defence of honesty is more relevant as a potential aggravating feature where the case concerns a primary allegation of dishonesty.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startAt="2"/>
              <a:tabLst>
                <a:tab pos="45720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What did the doctor positively deny? There is a difference between denying primary facts – meaning what happened or what (s)he did – as opposed to denying the secondary facts based on an evaluation of primary facts. This latter category may include evaluating what a doctor thought or knew at any given moment. In other words,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Resistance to the objectively verifiable is potentially more problematic behaviour (and more relevant to sanction) than insistence on an honest subjective perspective.</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This distinction is not absolute, however. If a doctor denies an alleged state of mind with a defence at the unreasonable end of the spectrum, that may be relevant to sanction.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5384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193A972-D1E0-4588-90F3-7578C60D7436}"/>
              </a:ext>
            </a:extLst>
          </p:cNvPr>
          <p:cNvSpPr txBox="1"/>
          <p:nvPr/>
        </p:nvSpPr>
        <p:spPr>
          <a:xfrm>
            <a:off x="3049073" y="1267524"/>
            <a:ext cx="6098146" cy="4329390"/>
          </a:xfrm>
          <a:prstGeom prst="rect">
            <a:avLst/>
          </a:prstGeom>
          <a:noFill/>
        </p:spPr>
        <p:txBody>
          <a:bodyPr wrap="square">
            <a:spAutoFit/>
          </a:bodyPr>
          <a:lstStyle/>
          <a:p>
            <a:pPr marL="342900" lvl="0" indent="-342900">
              <a:lnSpc>
                <a:spcPct val="107000"/>
              </a:lnSpc>
              <a:spcAft>
                <a:spcPts val="800"/>
              </a:spcAft>
              <a:buFont typeface="+mj-lt"/>
              <a:buAutoNum type="arabicPeriod" startAt="3"/>
              <a:tabLst>
                <a:tab pos="45720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What other evidence of a lack of insight is there other than the rejected defence? The court noted,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 rejected defence which on a fair analysis adds to an evidenced history of faulty understanding is more likely to be relevant fairly to sanction than one said to constitute such faulty understanding in and of itself</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startAt="4"/>
              <a:tabLst>
                <a:tab pos="457200" algn="l"/>
              </a:tabLs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nature and quality of the rejected defence: to say someone has not told the truth to the Tribunal requires more than simply a failure to admit an allegation. The Tribunal must consider, for example, was the defence a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blatant and manufactured lie, a genuine act of dishonesty, deceit or misconduct in its own right? Did it wrongly implicate or blame others, or brand witnesses giving a different account as deluded or liars?</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69912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F4D9C-57D5-44B2-A684-8A8AE123B61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20F4A1C-7A30-498B-87C1-5F763EF7B399}"/>
              </a:ext>
            </a:extLst>
          </p:cNvPr>
          <p:cNvSpPr>
            <a:spLocks noGrp="1"/>
          </p:cNvSpPr>
          <p:nvPr>
            <p:ph idx="1"/>
          </p:nvPr>
        </p:nvSpPr>
        <p:spPr>
          <a:xfrm>
            <a:off x="905312" y="499298"/>
            <a:ext cx="10515600" cy="6102838"/>
          </a:xfrm>
        </p:spPr>
        <p:txBody>
          <a:bodyPr>
            <a:normAutofit fontScale="25000" lnSpcReduction="20000"/>
          </a:bodyPr>
          <a:lstStyle/>
          <a:p>
            <a:pPr>
              <a:lnSpc>
                <a:spcPct val="107000"/>
              </a:lnSpc>
              <a:spcAft>
                <a:spcPts val="800"/>
              </a:spcAft>
            </a:pPr>
            <a:r>
              <a:rPr lang="en-GB" sz="5600" b="1" i="1" dirty="0">
                <a:effectLst/>
                <a:latin typeface="Times New Roman" panose="02020603050405020304" pitchFamily="18" charset="0"/>
                <a:ea typeface="Calibri" panose="020F0502020204030204" pitchFamily="34" charset="0"/>
                <a:cs typeface="Times New Roman" panose="02020603050405020304" pitchFamily="18" charset="0"/>
              </a:rPr>
              <a:t>GMC v Awan</a:t>
            </a:r>
            <a:r>
              <a:rPr lang="en-GB" sz="5600" b="1" dirty="0">
                <a:effectLst/>
                <a:latin typeface="Times New Roman" panose="02020603050405020304" pitchFamily="18" charset="0"/>
                <a:ea typeface="Calibri" panose="020F0502020204030204" pitchFamily="34" charset="0"/>
                <a:cs typeface="Times New Roman" panose="02020603050405020304" pitchFamily="18" charset="0"/>
              </a:rPr>
              <a:t> [2020] EWHC 1553 (Admin)</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The respondent gave evidence on day one. He was the only live witness. I have read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the transcript of his evidence and I have to say that his defence was absurd. His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evidence was that he realised immediately that “Sophiasheff” was an impostor. He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believed that she was an older female who was “messing” with him and that he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realised after the audio call that she was probably a police agent. He said that he wrote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the things he wrote to her (including giving out his telephone number) in order to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expose her and to reveal her true age. The things that he wrote were meaningless and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were just normal Internet chitchat carrying no significance. He repeated this theme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time and again throughout his evidence.</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Unsurprisingly, this defence was robustly rejected. Unsurprisingly, the respondent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was not believed. Paragraphs 1(a), 2(c), 3 and 4(a) of the allegation were found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proved against him. Paragraph 4(b) of the allegation was found not proved. It is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important to note that the respondent was found to have acted with sexual motivation </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5600" i="1" dirty="0">
                <a:effectLst/>
                <a:latin typeface="Times New Roman" panose="02020603050405020304" pitchFamily="18" charset="0"/>
                <a:ea typeface="Calibri" panose="020F0502020204030204" pitchFamily="34" charset="0"/>
                <a:cs typeface="Times New Roman" panose="02020603050405020304" pitchFamily="18" charset="0"/>
              </a:rPr>
              <a:t>under paragraph 3 of the allegation.</a:t>
            </a:r>
            <a:endParaRPr lang="en-GB" sz="5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157578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40715A-97FE-40FB-91A2-2FD41D08FEE9}"/>
              </a:ext>
            </a:extLst>
          </p:cNvPr>
          <p:cNvSpPr txBox="1"/>
          <p:nvPr/>
        </p:nvSpPr>
        <p:spPr>
          <a:xfrm>
            <a:off x="3047301" y="2303673"/>
            <a:ext cx="6094602" cy="2254848"/>
          </a:xfrm>
          <a:prstGeom prst="rect">
            <a:avLst/>
          </a:prstGeom>
          <a:noFill/>
        </p:spPr>
        <p:txBody>
          <a:bodyPr wrap="square">
            <a:spAutoFit/>
          </a:bodyPr>
          <a:lstStyle/>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In his skeleton argument Mr Hare QC argued: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“The implausible, incredible and inconsistent explanations provided on oath to the Tribunal were plainly relevant to Dr Awan’s insight into his misconduct and the risk of repetition and yet the Tribunal failed to refer to this matter in its determination on impairment and then to reflect this aggravating factor in its determination on sanction.”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976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E1A592-EE39-4F64-8FA4-A2F2BA95A36E}"/>
              </a:ext>
            </a:extLst>
          </p:cNvPr>
          <p:cNvSpPr txBox="1"/>
          <p:nvPr/>
        </p:nvSpPr>
        <p:spPr>
          <a:xfrm>
            <a:off x="3047301" y="217718"/>
            <a:ext cx="6094602" cy="6426759"/>
          </a:xfrm>
          <a:prstGeom prst="rect">
            <a:avLst/>
          </a:prstGeom>
          <a:noFill/>
        </p:spPr>
        <p:txBody>
          <a:bodyPr wrap="square">
            <a:spAutoFit/>
          </a:bodyPr>
          <a:lstStyle/>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The judicial response was emphatic :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I reject this ground of appeal. It is inconceivable that the Tribunal did not have in mind the respondent’s dogged, yet ridiculous, defence when making its findings about insight which I have set out above. Indeed, it is obvious that this must have been the principal factor that influenced its conclusion.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I think that it is too much to expect of an accused member of a profession who has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doughtily defended an allegation on the ground that he did not do it suddenly to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undergo a Damascene conversion in the impairment phase following a factual finding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that he did do it. Indeed, it seems to me that to expect this of a registrant would be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seriously to compromise his right of appeal against the factual finding, and add very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little, if anything, to the principal allegations of culpability to be determined.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4744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B08B0E-A845-4BB6-8BD8-5C377DDBDFE8}"/>
              </a:ext>
            </a:extLst>
          </p:cNvPr>
          <p:cNvSpPr txBox="1"/>
          <p:nvPr/>
        </p:nvSpPr>
        <p:spPr>
          <a:xfrm>
            <a:off x="3047301" y="1659138"/>
            <a:ext cx="6094602" cy="3543919"/>
          </a:xfrm>
          <a:prstGeom prst="rect">
            <a:avLst/>
          </a:prstGeom>
          <a:noFill/>
        </p:spPr>
        <p:txBody>
          <a:bodyPr wrap="square">
            <a:spAutoFit/>
          </a:bodyPr>
          <a:lstStyle/>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Mostyn J went on to say: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It seems to me that an accused professional has the right to advance any defence he or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she wishes and is entitled to a fair trial of that defence without facing the jeopardy, if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i="1" dirty="0">
                <a:effectLst/>
                <a:latin typeface="Times New Roman" panose="02020603050405020304" pitchFamily="18" charset="0"/>
                <a:ea typeface="Calibri" panose="020F0502020204030204" pitchFamily="34" charset="0"/>
              </a:rPr>
              <a:t>the defence is disbelieved, of further charges or enhanced sanctions. It is for this reason that explicit admissions of culpability tend not to be given in the impairment and sanctions phase. Rather, language alters to the passive voice and statements in the genre of “I am sorry if what I have said has caused you to take offence” are made</a:t>
            </a:r>
            <a:endParaRPr lang="en-GB" dirty="0"/>
          </a:p>
        </p:txBody>
      </p:sp>
    </p:spTree>
    <p:extLst>
      <p:ext uri="{BB962C8B-B14F-4D97-AF65-F5344CB8AC3E}">
        <p14:creationId xmlns:p14="http://schemas.microsoft.com/office/powerpoint/2010/main" val="331858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8FC725-F2EB-4E1C-AABA-03277C0FD061}"/>
              </a:ext>
            </a:extLst>
          </p:cNvPr>
          <p:cNvSpPr txBox="1"/>
          <p:nvPr/>
        </p:nvSpPr>
        <p:spPr>
          <a:xfrm>
            <a:off x="305499" y="366636"/>
            <a:ext cx="6094602" cy="374077"/>
          </a:xfrm>
          <a:prstGeom prst="rect">
            <a:avLst/>
          </a:prstGeom>
          <a:noFill/>
        </p:spPr>
        <p:txBody>
          <a:bodyPr wrap="square">
            <a:spAutoFit/>
          </a:bodyPr>
          <a:lstStyle/>
          <a:p>
            <a:pPr>
              <a:lnSpc>
                <a:spcPct val="107000"/>
              </a:lnSpc>
              <a:spcAft>
                <a:spcPts val="800"/>
              </a:spcAft>
            </a:pP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Towuaghantse v GMC </a:t>
            </a:r>
            <a:r>
              <a:rPr lang="en-GB" sz="1800" b="1" dirty="0">
                <a:effectLst/>
                <a:latin typeface="Times New Roman" panose="02020603050405020304" pitchFamily="18" charset="0"/>
                <a:ea typeface="Calibri" panose="020F0502020204030204" pitchFamily="34" charset="0"/>
                <a:cs typeface="Times New Roman" panose="02020603050405020304" pitchFamily="18" charset="0"/>
              </a:rPr>
              <a:t>[2021] EWHC 681 (Admin)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D2A7CE35-BB23-4FCD-A94E-2B75414000B3}"/>
              </a:ext>
            </a:extLst>
          </p:cNvPr>
          <p:cNvSpPr txBox="1"/>
          <p:nvPr/>
        </p:nvSpPr>
        <p:spPr>
          <a:xfrm>
            <a:off x="478172" y="855677"/>
            <a:ext cx="8665129" cy="4238212"/>
          </a:xfrm>
          <a:prstGeom prst="rect">
            <a:avLst/>
          </a:prstGeom>
          <a:noFill/>
        </p:spPr>
        <p:txBody>
          <a:bodyPr wrap="square">
            <a:spAutoFit/>
          </a:bodyPr>
          <a:lstStyle/>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Mostyn J said at [61] and [63]:</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“It is clear to me that a significant component in the decision-making process, both as to determination of impairment of fitness to practise, and in the imposition of the sanction of erasure, was the conclusion that the appellant was to be seriously faulted for (a) having contested the allegations against him at the inquest, and not having accepted the Coroner’s findings, and (b) having contested the allegations against him at the MPT. The pleas of not guilty (in effect) in both courts were clearly regarded by the MPT as evidence of an incapacity to remediate and therefore of a risk to the public, as well as an aggravating feature contributing to the award of the ultimate penalty.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In my judgment it is not procedurally fair for a registrant to face the risk of enhanced sanctions by virtue of having robustly</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defended allegations made against him before the MPT, or before another court.”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2416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B55876-BF6B-4D00-8053-C8D7741D807C}"/>
              </a:ext>
            </a:extLst>
          </p:cNvPr>
          <p:cNvSpPr txBox="1"/>
          <p:nvPr/>
        </p:nvSpPr>
        <p:spPr>
          <a:xfrm>
            <a:off x="3047301" y="1118221"/>
            <a:ext cx="6094602" cy="4625753"/>
          </a:xfrm>
          <a:prstGeom prst="rect">
            <a:avLst/>
          </a:prstGeom>
          <a:noFill/>
        </p:spPr>
        <p:txBody>
          <a:bodyPr wrap="square">
            <a:spAutoFit/>
          </a:bodyPr>
          <a:lstStyle/>
          <a:p>
            <a:pPr>
              <a:lnSpc>
                <a:spcPct val="107000"/>
              </a:lnSpc>
              <a:spcAft>
                <a:spcPts val="800"/>
              </a:spcAft>
            </a:pP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In Towuaghantse, Mostyn J acknowledged that paragraph 52 of the Sanctions Guidance provides that </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“a doctor is likely to lack insight if they … failed to tell the truth during the hearing (this includes being dishonest or misleading)”,</a:t>
            </a:r>
            <a:r>
              <a:rPr lang="en-GB" sz="1800" dirty="0">
                <a:effectLst/>
                <a:latin typeface="Times New Roman" panose="02020603050405020304" pitchFamily="18" charset="0"/>
                <a:ea typeface="Calibri" panose="020F0502020204030204" pitchFamily="34" charset="0"/>
                <a:cs typeface="Times New Roman" panose="02020603050405020304" pitchFamily="18" charset="0"/>
              </a:rPr>
              <a:t> that this had been approved in previous cases before the High Court (e.g. by Yip J in Yussuff v GMC [2018] EWHC 13 (Admin)) and conceded that this was hard to square with his analysis. This brought His Lordship to the following conclusion at [71] to [72]: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“I can see, were a defence to be rejected as blatantly dishonest, then that would say something about impairment and fitness to practise in the future. But there would surely need to be a clear finding of blatant dishonesty for that to be allowed. Absent such a finding it would, in my judgment, be a clear encroachment of the right to a fair trial for the forensic stance of a registrant in the first phase to be used against him in later phases.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6686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059D46-8D26-482B-B442-8990CF660573}"/>
              </a:ext>
            </a:extLst>
          </p:cNvPr>
          <p:cNvSpPr txBox="1"/>
          <p:nvPr/>
        </p:nvSpPr>
        <p:spPr>
          <a:xfrm>
            <a:off x="3047301" y="428609"/>
            <a:ext cx="6094602" cy="6004977"/>
          </a:xfrm>
          <a:prstGeom prst="rect">
            <a:avLst/>
          </a:prstGeom>
          <a:noFill/>
        </p:spPr>
        <p:txBody>
          <a:bodyPr wrap="square">
            <a:spAutoFit/>
          </a:bodyPr>
          <a:lstStyle/>
          <a:p>
            <a:pPr>
              <a:lnSpc>
                <a:spcPct val="107000"/>
              </a:lnSpc>
              <a:spcAft>
                <a:spcPts val="800"/>
              </a:spcAft>
            </a:pPr>
            <a:r>
              <a:rPr lang="en-GB" sz="1800" b="1" i="1" dirty="0">
                <a:effectLst/>
                <a:latin typeface="Times New Roman" panose="02020603050405020304" pitchFamily="18" charset="0"/>
                <a:ea typeface="Calibri" panose="020F0502020204030204" pitchFamily="34" charset="0"/>
                <a:cs typeface="Times New Roman" panose="02020603050405020304" pitchFamily="18" charset="0"/>
              </a:rPr>
              <a:t>In my judgment a distinction should be drawn between a defence of an allegation of primary concrete fact and a defence of a proposed evaluation (or exercise of a discretion) deriving from primary concrete facts. The former is a binary yes/no question. The latter requires a nuanced analysis by the decision-maker with a strong subjective component</a:t>
            </a: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 If a registrant defends an allegation of primary concrete fact by giving dishonest evidence and by deliberately seeking to mislead the MPT then that forensic conduct would certainly say something about impairment and fitness to practice in the future. But if, at the other end of the scale, the registrant does no more than put the GMC to proof then I cannot see how that stance could be held against him in the impairment or sanctions phases. Equally, if the registrant admits the primary facts but defends a proposed evaluation of those facts in the impairment phase then it would be Kafkaesque … if his defence were used to prove that very proposed evaluation. It would amount to saying that your fitness to practise is currently impaired because you have disputed that your fitness to practise is currently impaired.” [emphasis added].</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813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E0E1E8-7A70-4C84-B5F4-B622AFB754AD}"/>
              </a:ext>
            </a:extLst>
          </p:cNvPr>
          <p:cNvSpPr txBox="1"/>
          <p:nvPr/>
        </p:nvSpPr>
        <p:spPr>
          <a:xfrm>
            <a:off x="497284" y="307080"/>
            <a:ext cx="6094602" cy="2744982"/>
          </a:xfrm>
          <a:prstGeom prst="rect">
            <a:avLst/>
          </a:prstGeom>
          <a:noFill/>
        </p:spPr>
        <p:txBody>
          <a:bodyPr wrap="square">
            <a:spAutoFit/>
          </a:bodyPr>
          <a:lstStyle/>
          <a:p>
            <a:pPr>
              <a:lnSpc>
                <a:spcPct val="107000"/>
              </a:lnSpc>
              <a:spcAft>
                <a:spcPts val="800"/>
              </a:spcAft>
            </a:pPr>
            <a:r>
              <a:rPr lang="en-GB" sz="1800" i="1" dirty="0">
                <a:effectLst/>
                <a:latin typeface="Times New Roman" panose="02020603050405020304" pitchFamily="18" charset="0"/>
                <a:ea typeface="Calibri" panose="020F0502020204030204" pitchFamily="34" charset="0"/>
                <a:cs typeface="Times New Roman" panose="02020603050405020304" pitchFamily="18" charset="0"/>
              </a:rPr>
              <a:t>“it is unrealistic to expect a registrant who has unsuccessfully defended the fact-finding phase then almost immediately in the impairment phase to demonstrate full remediation by fully accepting in a genuinely sincere manner everything found against him. In my opinion the capacity of the registrant to remediate sincerely should be judged by reference to evidence unconnected to his forensic stance in the fact-finding stage (unless the fact-finding decision included findings of blatant dishonesty by the registrant).”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34461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2559</Words>
  <Application>Microsoft Office PowerPoint</Application>
  <PresentationFormat>Widescreen</PresentationFormat>
  <Paragraphs>60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Source Sans Pro</vt:lpstr>
      <vt:lpstr>Symbol</vt:lpstr>
      <vt:lpstr>Times New Roman</vt:lpstr>
      <vt:lpstr>Office Theme</vt:lpstr>
      <vt:lpstr>Dishonesty, Denials and the Rejected Defence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Dishonesty, Denials and the Rejected Defence   </dc:title>
  <dc:creator>MARTIN FORDE</dc:creator>
  <cp:lastModifiedBy>MARTIN FORDE</cp:lastModifiedBy>
  <cp:revision>1</cp:revision>
  <dcterms:created xsi:type="dcterms:W3CDTF">2022-04-28T10:41:22Z</dcterms:created>
  <dcterms:modified xsi:type="dcterms:W3CDTF">2022-04-28T10:49:57Z</dcterms:modified>
</cp:coreProperties>
</file>