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660" r:id="rId2"/>
    <p:sldMasterId id="2147483724" r:id="rId3"/>
    <p:sldMasterId id="2147483726" r:id="rId4"/>
    <p:sldMasterId id="2147483728" r:id="rId5"/>
    <p:sldMasterId id="2147483730" r:id="rId6"/>
    <p:sldMasterId id="2147483732" r:id="rId7"/>
    <p:sldMasterId id="2147483734" r:id="rId8"/>
    <p:sldMasterId id="2147483736" r:id="rId9"/>
    <p:sldMasterId id="2147483738" r:id="rId10"/>
    <p:sldMasterId id="2147483740" r:id="rId11"/>
    <p:sldMasterId id="2147483742" r:id="rId12"/>
  </p:sldMasterIdLst>
  <p:notesMasterIdLst>
    <p:notesMasterId r:id="rId63"/>
  </p:notesMasterIdLst>
  <p:sldIdLst>
    <p:sldId id="367" r:id="rId13"/>
    <p:sldId id="418" r:id="rId14"/>
    <p:sldId id="378" r:id="rId15"/>
    <p:sldId id="420" r:id="rId16"/>
    <p:sldId id="393" r:id="rId17"/>
    <p:sldId id="392" r:id="rId18"/>
    <p:sldId id="409" r:id="rId19"/>
    <p:sldId id="402" r:id="rId20"/>
    <p:sldId id="370" r:id="rId21"/>
    <p:sldId id="368" r:id="rId22"/>
    <p:sldId id="369" r:id="rId23"/>
    <p:sldId id="389" r:id="rId24"/>
    <p:sldId id="426" r:id="rId25"/>
    <p:sldId id="416" r:id="rId26"/>
    <p:sldId id="427" r:id="rId27"/>
    <p:sldId id="421" r:id="rId28"/>
    <p:sldId id="428" r:id="rId29"/>
    <p:sldId id="422" r:id="rId30"/>
    <p:sldId id="423" r:id="rId31"/>
    <p:sldId id="424" r:id="rId32"/>
    <p:sldId id="410"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445" r:id="rId50"/>
    <p:sldId id="446" r:id="rId51"/>
    <p:sldId id="447" r:id="rId52"/>
    <p:sldId id="448" r:id="rId53"/>
    <p:sldId id="449" r:id="rId54"/>
    <p:sldId id="450" r:id="rId55"/>
    <p:sldId id="451" r:id="rId56"/>
    <p:sldId id="452" r:id="rId57"/>
    <p:sldId id="453" r:id="rId58"/>
    <p:sldId id="454" r:id="rId59"/>
    <p:sldId id="455" r:id="rId60"/>
    <p:sldId id="456" r:id="rId61"/>
    <p:sldId id="45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initials="A" lastIdx="1" clrIdx="0">
    <p:extLst>
      <p:ext uri="{19B8F6BF-5375-455C-9EA6-DF929625EA0E}">
        <p15:presenceInfo xmlns:p15="http://schemas.microsoft.com/office/powerpoint/2012/main" userId="S::angela.breingan@GMC-UK.ORG::f7992ba8-f533-45fd-b03c-996b2ad35ba9" providerId="AD"/>
      </p:ext>
    </p:extLst>
  </p:cmAuthor>
  <p:cmAuthor id="2" name="Mark Swindells (020 7189 5178)" initials="MS(75" lastIdx="1" clrIdx="1">
    <p:extLst>
      <p:ext uri="{19B8F6BF-5375-455C-9EA6-DF929625EA0E}">
        <p15:presenceInfo xmlns:p15="http://schemas.microsoft.com/office/powerpoint/2012/main" userId="S::mark.swindells@GMC-UK.ORG::4e6dae39-ee52-4eba-ba80-ac26ab102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3493" autoAdjust="0"/>
  </p:normalViewPr>
  <p:slideViewPr>
    <p:cSldViewPr snapToGrid="0">
      <p:cViewPr varScale="1">
        <p:scale>
          <a:sx n="136" d="100"/>
          <a:sy n="136" d="100"/>
        </p:scale>
        <p:origin x="256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5-28T14:31:54.569" idx="1">
    <p:pos x="5649" y="1791"/>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7EE64-71A6-47AD-8EBB-638378EB12C8}" type="doc">
      <dgm:prSet loTypeId="urn:microsoft.com/office/officeart/2005/8/layout/pyramid2" loCatId="list" qsTypeId="urn:microsoft.com/office/officeart/2005/8/quickstyle/simple1" qsCatId="simple" csTypeId="urn:microsoft.com/office/officeart/2005/8/colors/accent1_2" csCatId="accent1" phldr="1"/>
      <dgm:spPr/>
    </dgm:pt>
    <dgm:pt modelId="{DCAE47BA-CACB-41C9-B2FA-548203BD7E2B}">
      <dgm:prSet phldrT="[Text]" custT="1"/>
      <dgm:spPr/>
      <dgm:t>
        <a:bodyPr/>
        <a:lstStyle/>
        <a:p>
          <a:r>
            <a:rPr lang="en-GB" sz="1400" b="1" dirty="0"/>
            <a:t>Good Medical Practice (GMP)</a:t>
          </a:r>
        </a:p>
        <a:p>
          <a:r>
            <a:rPr lang="en-GB" sz="1400" dirty="0"/>
            <a:t>core guidance, setting out high level principles across all areas of a doctor's practice. </a:t>
          </a:r>
        </a:p>
      </dgm:t>
    </dgm:pt>
    <dgm:pt modelId="{C9368839-B19B-464F-8148-DA8E7F8F0D04}" type="parTrans" cxnId="{941AA6D8-650D-4A98-B08F-BB12027142F2}">
      <dgm:prSet/>
      <dgm:spPr/>
      <dgm:t>
        <a:bodyPr/>
        <a:lstStyle/>
        <a:p>
          <a:endParaRPr lang="en-GB"/>
        </a:p>
      </dgm:t>
    </dgm:pt>
    <dgm:pt modelId="{30A65D50-55FA-45C7-AAB6-CAA2081201B4}" type="sibTrans" cxnId="{941AA6D8-650D-4A98-B08F-BB12027142F2}">
      <dgm:prSet/>
      <dgm:spPr/>
      <dgm:t>
        <a:bodyPr/>
        <a:lstStyle/>
        <a:p>
          <a:endParaRPr lang="en-GB"/>
        </a:p>
      </dgm:t>
    </dgm:pt>
    <dgm:pt modelId="{93D1355D-8E64-4609-8562-80895759E4F8}">
      <dgm:prSet phldrT="[Text]" custT="1"/>
      <dgm:spPr/>
      <dgm:t>
        <a:bodyPr/>
        <a:lstStyle/>
        <a:p>
          <a:r>
            <a:rPr lang="en-GB" sz="1400" b="1" dirty="0"/>
            <a:t>Consent and Confidentiality</a:t>
          </a:r>
        </a:p>
        <a:p>
          <a:r>
            <a:rPr lang="en-GB" sz="1400" dirty="0"/>
            <a:t>explain in more detail than GMP, doctors' obligations in relation to these two fundamental ethical principles. </a:t>
          </a:r>
        </a:p>
      </dgm:t>
    </dgm:pt>
    <dgm:pt modelId="{4EEB93F9-F51E-45E8-A8B9-0B64E392AA89}" type="parTrans" cxnId="{3BC1B363-D18A-45BA-948F-4853DD6BBE9B}">
      <dgm:prSet/>
      <dgm:spPr/>
      <dgm:t>
        <a:bodyPr/>
        <a:lstStyle/>
        <a:p>
          <a:endParaRPr lang="en-GB"/>
        </a:p>
      </dgm:t>
    </dgm:pt>
    <dgm:pt modelId="{9C9EBE9F-13A9-4664-8DAB-0C1AFDC5B4E5}" type="sibTrans" cxnId="{3BC1B363-D18A-45BA-948F-4853DD6BBE9B}">
      <dgm:prSet/>
      <dgm:spPr/>
      <dgm:t>
        <a:bodyPr/>
        <a:lstStyle/>
        <a:p>
          <a:endParaRPr lang="en-GB"/>
        </a:p>
      </dgm:t>
    </dgm:pt>
    <dgm:pt modelId="{0C6F49F0-30A1-44BF-BCF5-78ACF648B4A2}">
      <dgm:prSet phldrT="[Text]" custT="1"/>
      <dgm:spPr/>
      <dgm:t>
        <a:bodyPr/>
        <a:lstStyle/>
        <a:p>
          <a:pPr>
            <a:lnSpc>
              <a:spcPct val="100000"/>
            </a:lnSpc>
            <a:spcAft>
              <a:spcPts val="0"/>
            </a:spcAft>
          </a:pPr>
          <a:r>
            <a:rPr lang="en-GB" sz="1400" b="1" dirty="0"/>
            <a:t>Explanatory guidance </a:t>
          </a:r>
        </a:p>
        <a:p>
          <a:pPr>
            <a:lnSpc>
              <a:spcPct val="100000"/>
            </a:lnSpc>
            <a:spcAft>
              <a:spcPts val="0"/>
            </a:spcAft>
          </a:pPr>
          <a:r>
            <a:rPr lang="en-GB" sz="1400" b="0" dirty="0"/>
            <a:t>Applies principles in GMP, Consent and Confidentiality </a:t>
          </a:r>
          <a:r>
            <a:rPr lang="en-GB" sz="1400" dirty="0"/>
            <a:t>to particular areas  or types of practice </a:t>
          </a:r>
        </a:p>
        <a:p>
          <a:pPr>
            <a:lnSpc>
              <a:spcPct val="100000"/>
            </a:lnSpc>
            <a:spcAft>
              <a:spcPts val="0"/>
            </a:spcAft>
          </a:pPr>
          <a:r>
            <a:rPr lang="en-GB" sz="1400" dirty="0"/>
            <a:t>(e.g. end of life care)</a:t>
          </a:r>
        </a:p>
      </dgm:t>
    </dgm:pt>
    <dgm:pt modelId="{FD8D086B-C45E-437A-81B4-190270312276}" type="parTrans" cxnId="{400A1C9A-CB01-4AD1-A471-CCCC312F1154}">
      <dgm:prSet/>
      <dgm:spPr/>
      <dgm:t>
        <a:bodyPr/>
        <a:lstStyle/>
        <a:p>
          <a:endParaRPr lang="en-GB"/>
        </a:p>
      </dgm:t>
    </dgm:pt>
    <dgm:pt modelId="{9AD87101-008D-40D3-8E3F-086064DE499B}" type="sibTrans" cxnId="{400A1C9A-CB01-4AD1-A471-CCCC312F1154}">
      <dgm:prSet/>
      <dgm:spPr/>
      <dgm:t>
        <a:bodyPr/>
        <a:lstStyle/>
        <a:p>
          <a:endParaRPr lang="en-GB"/>
        </a:p>
      </dgm:t>
    </dgm:pt>
    <dgm:pt modelId="{94079941-244B-4B47-A373-CDDD993CDE33}">
      <dgm:prSet custT="1"/>
      <dgm:spPr/>
      <dgm:t>
        <a:bodyPr/>
        <a:lstStyle/>
        <a:p>
          <a:endParaRPr lang="en-GB" sz="1400" b="1" dirty="0"/>
        </a:p>
        <a:p>
          <a:r>
            <a:rPr lang="en-GB" sz="1400" b="1" dirty="0"/>
            <a:t>Shorter, online only publications</a:t>
          </a:r>
        </a:p>
        <a:p>
          <a:r>
            <a:rPr lang="en-GB" sz="1400" dirty="0"/>
            <a:t>expand on principles (e.g. use of social media, professional boundaries, duty of candour)</a:t>
          </a:r>
        </a:p>
      </dgm:t>
    </dgm:pt>
    <dgm:pt modelId="{6F7E2E89-DCD6-4CA3-84F7-4DB68E1533F1}" type="parTrans" cxnId="{8D52E4A9-F738-4077-9F23-83299B99F850}">
      <dgm:prSet/>
      <dgm:spPr/>
      <dgm:t>
        <a:bodyPr/>
        <a:lstStyle/>
        <a:p>
          <a:endParaRPr lang="en-GB"/>
        </a:p>
      </dgm:t>
    </dgm:pt>
    <dgm:pt modelId="{ED231218-720A-46B6-8B52-C7A9EF114377}" type="sibTrans" cxnId="{8D52E4A9-F738-4077-9F23-83299B99F850}">
      <dgm:prSet/>
      <dgm:spPr/>
      <dgm:t>
        <a:bodyPr/>
        <a:lstStyle/>
        <a:p>
          <a:endParaRPr lang="en-GB"/>
        </a:p>
      </dgm:t>
    </dgm:pt>
    <dgm:pt modelId="{4275E7C2-5270-43EE-8578-09706ECE1B1E}" type="pres">
      <dgm:prSet presAssocID="{A2A7EE64-71A6-47AD-8EBB-638378EB12C8}" presName="compositeShape" presStyleCnt="0">
        <dgm:presLayoutVars>
          <dgm:dir/>
          <dgm:resizeHandles/>
        </dgm:presLayoutVars>
      </dgm:prSet>
      <dgm:spPr/>
    </dgm:pt>
    <dgm:pt modelId="{C2E8F4EB-9453-4417-9617-3BE7955406F2}" type="pres">
      <dgm:prSet presAssocID="{A2A7EE64-71A6-47AD-8EBB-638378EB12C8}" presName="pyramid" presStyleLbl="node1" presStyleIdx="0" presStyleCnt="1" custLinFactNeighborX="-5257" custLinFactNeighborY="157"/>
      <dgm:spPr>
        <a:solidFill>
          <a:schemeClr val="accent2"/>
        </a:solidFill>
      </dgm:spPr>
    </dgm:pt>
    <dgm:pt modelId="{654FA3E5-F2C4-4445-ACB9-43DB2D12EEC6}" type="pres">
      <dgm:prSet presAssocID="{A2A7EE64-71A6-47AD-8EBB-638378EB12C8}" presName="theList" presStyleCnt="0"/>
      <dgm:spPr/>
    </dgm:pt>
    <dgm:pt modelId="{C902ADD0-A8F6-4FD8-8046-1EBC69A7EC82}" type="pres">
      <dgm:prSet presAssocID="{DCAE47BA-CACB-41C9-B2FA-548203BD7E2B}" presName="aNode" presStyleLbl="fgAcc1" presStyleIdx="0" presStyleCnt="4" custScaleX="147572" custScaleY="118830" custLinFactY="-13110" custLinFactNeighborX="27867" custLinFactNeighborY="-100000">
        <dgm:presLayoutVars>
          <dgm:bulletEnabled val="1"/>
        </dgm:presLayoutVars>
      </dgm:prSet>
      <dgm:spPr/>
      <dgm:t>
        <a:bodyPr/>
        <a:lstStyle/>
        <a:p>
          <a:endParaRPr lang="en-US"/>
        </a:p>
      </dgm:t>
    </dgm:pt>
    <dgm:pt modelId="{14CF1198-72DD-465C-929D-679307BBCE75}" type="pres">
      <dgm:prSet presAssocID="{DCAE47BA-CACB-41C9-B2FA-548203BD7E2B}" presName="aSpace" presStyleCnt="0"/>
      <dgm:spPr/>
    </dgm:pt>
    <dgm:pt modelId="{D1683DFB-B358-444E-83FF-B9BE8DF47791}" type="pres">
      <dgm:prSet presAssocID="{93D1355D-8E64-4609-8562-80895759E4F8}" presName="aNode" presStyleLbl="fgAcc1" presStyleIdx="1" presStyleCnt="4" custScaleX="146441" custLinFactNeighborX="28715" custLinFactNeighborY="-78977">
        <dgm:presLayoutVars>
          <dgm:bulletEnabled val="1"/>
        </dgm:presLayoutVars>
      </dgm:prSet>
      <dgm:spPr/>
      <dgm:t>
        <a:bodyPr/>
        <a:lstStyle/>
        <a:p>
          <a:endParaRPr lang="en-US"/>
        </a:p>
      </dgm:t>
    </dgm:pt>
    <dgm:pt modelId="{E7383086-9DE1-44F5-8F59-4E4657144E50}" type="pres">
      <dgm:prSet presAssocID="{93D1355D-8E64-4609-8562-80895759E4F8}" presName="aSpace" presStyleCnt="0"/>
      <dgm:spPr/>
    </dgm:pt>
    <dgm:pt modelId="{4A2CA832-9F1A-47B2-8944-F3D6A2528140}" type="pres">
      <dgm:prSet presAssocID="{0C6F49F0-30A1-44BF-BCF5-78ACF648B4A2}" presName="aNode" presStyleLbl="fgAcc1" presStyleIdx="2" presStyleCnt="4" custScaleX="145005" custScaleY="128196" custLinFactNeighborX="26612" custLinFactNeighborY="86035">
        <dgm:presLayoutVars>
          <dgm:bulletEnabled val="1"/>
        </dgm:presLayoutVars>
      </dgm:prSet>
      <dgm:spPr/>
      <dgm:t>
        <a:bodyPr/>
        <a:lstStyle/>
        <a:p>
          <a:endParaRPr lang="en-US"/>
        </a:p>
      </dgm:t>
    </dgm:pt>
    <dgm:pt modelId="{CE37A0F9-5D7F-4417-8938-7365EE295866}" type="pres">
      <dgm:prSet presAssocID="{0C6F49F0-30A1-44BF-BCF5-78ACF648B4A2}" presName="aSpace" presStyleCnt="0"/>
      <dgm:spPr/>
    </dgm:pt>
    <dgm:pt modelId="{3E9E1188-907E-4091-8AD2-1A1DA157B20A}" type="pres">
      <dgm:prSet presAssocID="{94079941-244B-4B47-A373-CDDD993CDE33}" presName="aNode" presStyleLbl="fgAcc1" presStyleIdx="3" presStyleCnt="4" custScaleX="146600" custScaleY="121059" custLinFactY="18236" custLinFactNeighborX="27013" custLinFactNeighborY="100000">
        <dgm:presLayoutVars>
          <dgm:bulletEnabled val="1"/>
        </dgm:presLayoutVars>
      </dgm:prSet>
      <dgm:spPr/>
      <dgm:t>
        <a:bodyPr/>
        <a:lstStyle/>
        <a:p>
          <a:endParaRPr lang="en-US"/>
        </a:p>
      </dgm:t>
    </dgm:pt>
    <dgm:pt modelId="{E02F4324-40FE-4580-A3ED-CFA7914AD902}" type="pres">
      <dgm:prSet presAssocID="{94079941-244B-4B47-A373-CDDD993CDE33}" presName="aSpace" presStyleCnt="0"/>
      <dgm:spPr/>
    </dgm:pt>
  </dgm:ptLst>
  <dgm:cxnLst>
    <dgm:cxn modelId="{57A119BC-876D-4C24-9C1F-56D270FA304F}" type="presOf" srcId="{94079941-244B-4B47-A373-CDDD993CDE33}" destId="{3E9E1188-907E-4091-8AD2-1A1DA157B20A}" srcOrd="0" destOrd="0" presId="urn:microsoft.com/office/officeart/2005/8/layout/pyramid2"/>
    <dgm:cxn modelId="{941AA6D8-650D-4A98-B08F-BB12027142F2}" srcId="{A2A7EE64-71A6-47AD-8EBB-638378EB12C8}" destId="{DCAE47BA-CACB-41C9-B2FA-548203BD7E2B}" srcOrd="0" destOrd="0" parTransId="{C9368839-B19B-464F-8148-DA8E7F8F0D04}" sibTransId="{30A65D50-55FA-45C7-AAB6-CAA2081201B4}"/>
    <dgm:cxn modelId="{400A1C9A-CB01-4AD1-A471-CCCC312F1154}" srcId="{A2A7EE64-71A6-47AD-8EBB-638378EB12C8}" destId="{0C6F49F0-30A1-44BF-BCF5-78ACF648B4A2}" srcOrd="2" destOrd="0" parTransId="{FD8D086B-C45E-437A-81B4-190270312276}" sibTransId="{9AD87101-008D-40D3-8E3F-086064DE499B}"/>
    <dgm:cxn modelId="{973FA765-B2DA-4A9B-9404-4AC58AC6450F}" type="presOf" srcId="{93D1355D-8E64-4609-8562-80895759E4F8}" destId="{D1683DFB-B358-444E-83FF-B9BE8DF47791}" srcOrd="0" destOrd="0" presId="urn:microsoft.com/office/officeart/2005/8/layout/pyramid2"/>
    <dgm:cxn modelId="{64A4E3E3-C0CA-42BA-880E-2CB77251927B}" type="presOf" srcId="{DCAE47BA-CACB-41C9-B2FA-548203BD7E2B}" destId="{C902ADD0-A8F6-4FD8-8046-1EBC69A7EC82}" srcOrd="0" destOrd="0" presId="urn:microsoft.com/office/officeart/2005/8/layout/pyramid2"/>
    <dgm:cxn modelId="{670B7E46-8B14-4283-884F-AD8201EFC208}" type="presOf" srcId="{0C6F49F0-30A1-44BF-BCF5-78ACF648B4A2}" destId="{4A2CA832-9F1A-47B2-8944-F3D6A2528140}" srcOrd="0" destOrd="0" presId="urn:microsoft.com/office/officeart/2005/8/layout/pyramid2"/>
    <dgm:cxn modelId="{8C807967-1F5F-4F84-8CA9-B81E0095EF34}" type="presOf" srcId="{A2A7EE64-71A6-47AD-8EBB-638378EB12C8}" destId="{4275E7C2-5270-43EE-8578-09706ECE1B1E}" srcOrd="0" destOrd="0" presId="urn:microsoft.com/office/officeart/2005/8/layout/pyramid2"/>
    <dgm:cxn modelId="{8D52E4A9-F738-4077-9F23-83299B99F850}" srcId="{A2A7EE64-71A6-47AD-8EBB-638378EB12C8}" destId="{94079941-244B-4B47-A373-CDDD993CDE33}" srcOrd="3" destOrd="0" parTransId="{6F7E2E89-DCD6-4CA3-84F7-4DB68E1533F1}" sibTransId="{ED231218-720A-46B6-8B52-C7A9EF114377}"/>
    <dgm:cxn modelId="{3BC1B363-D18A-45BA-948F-4853DD6BBE9B}" srcId="{A2A7EE64-71A6-47AD-8EBB-638378EB12C8}" destId="{93D1355D-8E64-4609-8562-80895759E4F8}" srcOrd="1" destOrd="0" parTransId="{4EEB93F9-F51E-45E8-A8B9-0B64E392AA89}" sibTransId="{9C9EBE9F-13A9-4664-8DAB-0C1AFDC5B4E5}"/>
    <dgm:cxn modelId="{5532C916-8DE7-46E7-BB22-DCD5FEA800B6}" type="presParOf" srcId="{4275E7C2-5270-43EE-8578-09706ECE1B1E}" destId="{C2E8F4EB-9453-4417-9617-3BE7955406F2}" srcOrd="0" destOrd="0" presId="urn:microsoft.com/office/officeart/2005/8/layout/pyramid2"/>
    <dgm:cxn modelId="{A604BA30-C210-4CDB-B001-F56A5CDC4A85}" type="presParOf" srcId="{4275E7C2-5270-43EE-8578-09706ECE1B1E}" destId="{654FA3E5-F2C4-4445-ACB9-43DB2D12EEC6}" srcOrd="1" destOrd="0" presId="urn:microsoft.com/office/officeart/2005/8/layout/pyramid2"/>
    <dgm:cxn modelId="{39AD1690-1817-4B80-94D9-298E25D19239}" type="presParOf" srcId="{654FA3E5-F2C4-4445-ACB9-43DB2D12EEC6}" destId="{C902ADD0-A8F6-4FD8-8046-1EBC69A7EC82}" srcOrd="0" destOrd="0" presId="urn:microsoft.com/office/officeart/2005/8/layout/pyramid2"/>
    <dgm:cxn modelId="{8F0E3E1F-B624-42AD-ACCF-B770893A11C5}" type="presParOf" srcId="{654FA3E5-F2C4-4445-ACB9-43DB2D12EEC6}" destId="{14CF1198-72DD-465C-929D-679307BBCE75}" srcOrd="1" destOrd="0" presId="urn:microsoft.com/office/officeart/2005/8/layout/pyramid2"/>
    <dgm:cxn modelId="{9FC39D79-3DAC-425E-8154-23C0ECCF3F98}" type="presParOf" srcId="{654FA3E5-F2C4-4445-ACB9-43DB2D12EEC6}" destId="{D1683DFB-B358-444E-83FF-B9BE8DF47791}" srcOrd="2" destOrd="0" presId="urn:microsoft.com/office/officeart/2005/8/layout/pyramid2"/>
    <dgm:cxn modelId="{9B3BBFC1-2B22-43EF-80ED-5714FE86111C}" type="presParOf" srcId="{654FA3E5-F2C4-4445-ACB9-43DB2D12EEC6}" destId="{E7383086-9DE1-44F5-8F59-4E4657144E50}" srcOrd="3" destOrd="0" presId="urn:microsoft.com/office/officeart/2005/8/layout/pyramid2"/>
    <dgm:cxn modelId="{A202D62E-A34A-43F1-B27D-6AB271EE5676}" type="presParOf" srcId="{654FA3E5-F2C4-4445-ACB9-43DB2D12EEC6}" destId="{4A2CA832-9F1A-47B2-8944-F3D6A2528140}" srcOrd="4" destOrd="0" presId="urn:microsoft.com/office/officeart/2005/8/layout/pyramid2"/>
    <dgm:cxn modelId="{36584851-4033-470F-9252-E35927914502}" type="presParOf" srcId="{654FA3E5-F2C4-4445-ACB9-43DB2D12EEC6}" destId="{CE37A0F9-5D7F-4417-8938-7365EE295866}" srcOrd="5" destOrd="0" presId="urn:microsoft.com/office/officeart/2005/8/layout/pyramid2"/>
    <dgm:cxn modelId="{3CFD68E5-6A3F-46FD-9E13-752F9112B977}" type="presParOf" srcId="{654FA3E5-F2C4-4445-ACB9-43DB2D12EEC6}" destId="{3E9E1188-907E-4091-8AD2-1A1DA157B20A}" srcOrd="6" destOrd="0" presId="urn:microsoft.com/office/officeart/2005/8/layout/pyramid2"/>
    <dgm:cxn modelId="{41B39D75-3A70-4250-80A4-EE438E55ADD0}" type="presParOf" srcId="{654FA3E5-F2C4-4445-ACB9-43DB2D12EEC6}" destId="{E02F4324-40FE-4580-A3ED-CFA7914AD90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3FF3C-ED3E-4B5B-86C5-8AFEDE8358B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4895CA2-9480-462C-A656-8AE50ECD3572}">
      <dgm:prSet phldrT="[Text]" custT="1"/>
      <dgm:spPr/>
      <dgm:t>
        <a:bodyPr/>
        <a:lstStyle/>
        <a:p>
          <a:r>
            <a:rPr lang="en-GB" sz="2800" dirty="0">
              <a:solidFill>
                <a:schemeClr val="tx1"/>
              </a:solidFill>
            </a:rPr>
            <a:t>The changing Environment</a:t>
          </a:r>
          <a:endParaRPr lang="en-GB" sz="2800" dirty="0">
            <a:solidFill>
              <a:schemeClr val="tx2"/>
            </a:solidFill>
          </a:endParaRPr>
        </a:p>
      </dgm:t>
    </dgm:pt>
    <dgm:pt modelId="{A1FE1E30-8E46-4329-A8D4-5B1BDD61D03C}" type="parTrans" cxnId="{A613DE62-20C3-4AA1-80AD-05CA7AAE7BD3}">
      <dgm:prSet/>
      <dgm:spPr/>
      <dgm:t>
        <a:bodyPr/>
        <a:lstStyle/>
        <a:p>
          <a:endParaRPr lang="en-GB"/>
        </a:p>
      </dgm:t>
    </dgm:pt>
    <dgm:pt modelId="{3C399138-94F1-4EB8-87F3-084FFE11712E}" type="sibTrans" cxnId="{A613DE62-20C3-4AA1-80AD-05CA7AAE7BD3}">
      <dgm:prSet/>
      <dgm:spPr/>
      <dgm:t>
        <a:bodyPr/>
        <a:lstStyle/>
        <a:p>
          <a:endParaRPr lang="en-GB"/>
        </a:p>
      </dgm:t>
    </dgm:pt>
    <dgm:pt modelId="{FBA98494-EA61-4741-B719-8F6B595FEC1F}">
      <dgm:prSet phldrT="[Text]" custT="1"/>
      <dgm:spPr/>
      <dgm:t>
        <a:bodyPr/>
        <a:lstStyle/>
        <a:p>
          <a:r>
            <a:rPr lang="en-GB" sz="1400" dirty="0">
              <a:solidFill>
                <a:schemeClr val="accent2"/>
              </a:solidFill>
            </a:rPr>
            <a:t>Post Covid-19 recovery</a:t>
          </a:r>
        </a:p>
      </dgm:t>
    </dgm:pt>
    <dgm:pt modelId="{4597BE30-E388-41DA-9AD1-F9DB323F0831}" type="parTrans" cxnId="{51E312E8-1E70-4DD6-AF86-7F9C8D88207D}">
      <dgm:prSet/>
      <dgm:spPr/>
      <dgm:t>
        <a:bodyPr/>
        <a:lstStyle/>
        <a:p>
          <a:endParaRPr lang="en-GB"/>
        </a:p>
      </dgm:t>
    </dgm:pt>
    <dgm:pt modelId="{06932CC8-5317-44FC-914C-4D800E07AB26}" type="sibTrans" cxnId="{51E312E8-1E70-4DD6-AF86-7F9C8D88207D}">
      <dgm:prSet/>
      <dgm:spPr/>
      <dgm:t>
        <a:bodyPr/>
        <a:lstStyle/>
        <a:p>
          <a:endParaRPr lang="en-GB"/>
        </a:p>
      </dgm:t>
    </dgm:pt>
    <dgm:pt modelId="{724AF0F6-DBF3-4240-A226-F7915EFDF3FA}">
      <dgm:prSet phldrT="[Text]"/>
      <dgm:spPr/>
      <dgm:t>
        <a:bodyPr/>
        <a:lstStyle/>
        <a:p>
          <a:r>
            <a:rPr lang="en-GB" dirty="0">
              <a:solidFill>
                <a:schemeClr val="tx1"/>
              </a:solidFill>
            </a:rPr>
            <a:t>Technological  developments</a:t>
          </a:r>
        </a:p>
      </dgm:t>
    </dgm:pt>
    <dgm:pt modelId="{8C046C92-516F-4613-AFAB-FFB4352E75C7}" type="parTrans" cxnId="{C0F8EC78-83F9-4B8F-AF2B-AD21AFB59E3E}">
      <dgm:prSet/>
      <dgm:spPr/>
      <dgm:t>
        <a:bodyPr/>
        <a:lstStyle/>
        <a:p>
          <a:endParaRPr lang="en-GB"/>
        </a:p>
      </dgm:t>
    </dgm:pt>
    <dgm:pt modelId="{EA077559-5270-44F6-A745-DE4975DBA8DC}" type="sibTrans" cxnId="{C0F8EC78-83F9-4B8F-AF2B-AD21AFB59E3E}">
      <dgm:prSet/>
      <dgm:spPr/>
      <dgm:t>
        <a:bodyPr/>
        <a:lstStyle/>
        <a:p>
          <a:endParaRPr lang="en-GB"/>
        </a:p>
      </dgm:t>
    </dgm:pt>
    <dgm:pt modelId="{CCB7FFD9-24F7-4A68-BF59-79C87634451B}">
      <dgm:prSet phldrT="[Text]" custT="1"/>
      <dgm:spPr/>
      <dgm:t>
        <a:bodyPr/>
        <a:lstStyle/>
        <a:p>
          <a:r>
            <a:rPr lang="en-GB" sz="1400" dirty="0">
              <a:solidFill>
                <a:schemeClr val="accent2"/>
              </a:solidFill>
            </a:rPr>
            <a:t>Doctors &amp; social media-Regulation v free speech </a:t>
          </a:r>
        </a:p>
      </dgm:t>
    </dgm:pt>
    <dgm:pt modelId="{8C8596E9-506B-49C0-A4B7-E993CDE3AC8C}" type="parTrans" cxnId="{14C493F7-1269-4BBB-AEBB-9C66E976E4E8}">
      <dgm:prSet/>
      <dgm:spPr/>
      <dgm:t>
        <a:bodyPr/>
        <a:lstStyle/>
        <a:p>
          <a:endParaRPr lang="en-GB"/>
        </a:p>
      </dgm:t>
    </dgm:pt>
    <dgm:pt modelId="{AABAE259-DC43-4E4B-9787-D8807080D1F8}" type="sibTrans" cxnId="{14C493F7-1269-4BBB-AEBB-9C66E976E4E8}">
      <dgm:prSet/>
      <dgm:spPr/>
      <dgm:t>
        <a:bodyPr/>
        <a:lstStyle/>
        <a:p>
          <a:endParaRPr lang="en-GB"/>
        </a:p>
      </dgm:t>
    </dgm:pt>
    <dgm:pt modelId="{0F252B4C-B832-4063-ADBC-2E7BFBFBFA75}">
      <dgm:prSet phldrT="[Text]" custT="1"/>
      <dgm:spPr/>
      <dgm:t>
        <a:bodyPr/>
        <a:lstStyle/>
        <a:p>
          <a:r>
            <a:rPr lang="en-GB" sz="1400" dirty="0">
              <a:solidFill>
                <a:schemeClr val="accent2"/>
              </a:solidFill>
            </a:rPr>
            <a:t>Environmental concerns &amp; medical waste </a:t>
          </a:r>
        </a:p>
      </dgm:t>
    </dgm:pt>
    <dgm:pt modelId="{9AFCC04B-F3AC-40A0-8AFE-D08F54400881}" type="parTrans" cxnId="{DF19CF48-11B5-4A69-8E6F-468E5731C7AF}">
      <dgm:prSet/>
      <dgm:spPr/>
      <dgm:t>
        <a:bodyPr/>
        <a:lstStyle/>
        <a:p>
          <a:endParaRPr lang="en-GB"/>
        </a:p>
      </dgm:t>
    </dgm:pt>
    <dgm:pt modelId="{76627AD5-62B4-4B9D-BD8A-3BAEEEBC2140}" type="sibTrans" cxnId="{DF19CF48-11B5-4A69-8E6F-468E5731C7AF}">
      <dgm:prSet/>
      <dgm:spPr/>
      <dgm:t>
        <a:bodyPr/>
        <a:lstStyle/>
        <a:p>
          <a:endParaRPr lang="en-GB"/>
        </a:p>
      </dgm:t>
    </dgm:pt>
    <dgm:pt modelId="{FE9CAD72-7AED-4455-9B85-555F903714B2}">
      <dgm:prSet phldrT="[Text]" custT="1"/>
      <dgm:spPr/>
      <dgm:t>
        <a:bodyPr/>
        <a:lstStyle/>
        <a:p>
          <a:r>
            <a:rPr lang="en-GB" sz="1400" dirty="0">
              <a:solidFill>
                <a:schemeClr val="accent2"/>
              </a:solidFill>
            </a:rPr>
            <a:t>Electronic health records and data privacy</a:t>
          </a:r>
        </a:p>
      </dgm:t>
    </dgm:pt>
    <dgm:pt modelId="{3D427716-110B-4153-AEE9-5C06F1F8034A}" type="parTrans" cxnId="{3A050711-38A6-452C-ACDA-CE59920391E4}">
      <dgm:prSet/>
      <dgm:spPr/>
      <dgm:t>
        <a:bodyPr/>
        <a:lstStyle/>
        <a:p>
          <a:endParaRPr lang="en-GB"/>
        </a:p>
      </dgm:t>
    </dgm:pt>
    <dgm:pt modelId="{B22AE469-4209-4FE5-8F52-22843256FC2A}" type="sibTrans" cxnId="{3A050711-38A6-452C-ACDA-CE59920391E4}">
      <dgm:prSet/>
      <dgm:spPr/>
      <dgm:t>
        <a:bodyPr/>
        <a:lstStyle/>
        <a:p>
          <a:endParaRPr lang="en-GB"/>
        </a:p>
      </dgm:t>
    </dgm:pt>
    <dgm:pt modelId="{E4D68854-2CED-490E-853F-17664EF63C96}">
      <dgm:prSet phldrT="[Text]" custT="1"/>
      <dgm:spPr/>
      <dgm:t>
        <a:bodyPr/>
        <a:lstStyle/>
        <a:p>
          <a:r>
            <a:rPr lang="en-GB" sz="1400" dirty="0">
              <a:solidFill>
                <a:schemeClr val="accent2"/>
              </a:solidFill>
            </a:rPr>
            <a:t>Vaccines</a:t>
          </a:r>
        </a:p>
      </dgm:t>
    </dgm:pt>
    <dgm:pt modelId="{93023F6B-0036-4095-BA6E-66978A5F8605}" type="parTrans" cxnId="{DD0449C5-07B3-4194-9895-AD1EC5B3B821}">
      <dgm:prSet/>
      <dgm:spPr/>
      <dgm:t>
        <a:bodyPr/>
        <a:lstStyle/>
        <a:p>
          <a:endParaRPr lang="en-GB"/>
        </a:p>
      </dgm:t>
    </dgm:pt>
    <dgm:pt modelId="{47C301F7-417D-46BE-9020-D6A521E4DF4F}" type="sibTrans" cxnId="{DD0449C5-07B3-4194-9895-AD1EC5B3B821}">
      <dgm:prSet/>
      <dgm:spPr/>
      <dgm:t>
        <a:bodyPr/>
        <a:lstStyle/>
        <a:p>
          <a:endParaRPr lang="en-GB"/>
        </a:p>
      </dgm:t>
    </dgm:pt>
    <dgm:pt modelId="{83CCDA6D-9A90-4A91-A8C3-6192B065B6F5}">
      <dgm:prSet phldrT="[Text]" custT="1"/>
      <dgm:spPr/>
      <dgm:t>
        <a:bodyPr/>
        <a:lstStyle/>
        <a:p>
          <a:endParaRPr lang="en-GB" sz="800" dirty="0">
            <a:solidFill>
              <a:srgbClr val="FF0000"/>
            </a:solidFill>
          </a:endParaRPr>
        </a:p>
      </dgm:t>
    </dgm:pt>
    <dgm:pt modelId="{9CF26E49-E2D0-4F51-888D-C5E380EC183C}" type="parTrans" cxnId="{E3B75A47-4125-4D9F-9DB2-48E79FDD1326}">
      <dgm:prSet/>
      <dgm:spPr/>
      <dgm:t>
        <a:bodyPr/>
        <a:lstStyle/>
        <a:p>
          <a:endParaRPr lang="en-GB"/>
        </a:p>
      </dgm:t>
    </dgm:pt>
    <dgm:pt modelId="{262452C6-A736-4CDB-BF9C-10B9B715C8B8}" type="sibTrans" cxnId="{E3B75A47-4125-4D9F-9DB2-48E79FDD1326}">
      <dgm:prSet/>
      <dgm:spPr/>
      <dgm:t>
        <a:bodyPr/>
        <a:lstStyle/>
        <a:p>
          <a:endParaRPr lang="en-GB"/>
        </a:p>
      </dgm:t>
    </dgm:pt>
    <dgm:pt modelId="{9336202D-C884-4D84-9190-A52927384B2D}">
      <dgm:prSet phldrT="[Text]" custT="1"/>
      <dgm:spPr/>
      <dgm:t>
        <a:bodyPr/>
        <a:lstStyle/>
        <a:p>
          <a:r>
            <a:rPr lang="en-GB" sz="1400" dirty="0">
              <a:solidFill>
                <a:schemeClr val="accent2"/>
              </a:solidFill>
            </a:rPr>
            <a:t>Preparing for future pandemics</a:t>
          </a:r>
        </a:p>
      </dgm:t>
    </dgm:pt>
    <dgm:pt modelId="{7BB3D518-9A02-44D2-B694-D956197B956C}" type="parTrans" cxnId="{2516E717-65A1-436A-A4C9-79275AF8CB37}">
      <dgm:prSet/>
      <dgm:spPr/>
      <dgm:t>
        <a:bodyPr/>
        <a:lstStyle/>
        <a:p>
          <a:endParaRPr lang="en-GB"/>
        </a:p>
      </dgm:t>
    </dgm:pt>
    <dgm:pt modelId="{36C66182-144F-4481-8BBD-C4716C142BA6}" type="sibTrans" cxnId="{2516E717-65A1-436A-A4C9-79275AF8CB37}">
      <dgm:prSet/>
      <dgm:spPr/>
      <dgm:t>
        <a:bodyPr/>
        <a:lstStyle/>
        <a:p>
          <a:endParaRPr lang="en-GB"/>
        </a:p>
      </dgm:t>
    </dgm:pt>
    <dgm:pt modelId="{A29A52DA-E7C2-4C88-8597-A7879EBFC642}">
      <dgm:prSet phldrT="[Text]" custT="1"/>
      <dgm:spPr/>
      <dgm:t>
        <a:bodyPr/>
        <a:lstStyle/>
        <a:p>
          <a:r>
            <a:rPr lang="en-GB" sz="1400" dirty="0">
              <a:solidFill>
                <a:schemeClr val="accent2"/>
              </a:solidFill>
            </a:rPr>
            <a:t>changing diseases/demographics</a:t>
          </a:r>
        </a:p>
      </dgm:t>
    </dgm:pt>
    <dgm:pt modelId="{A3E85A5C-C476-4753-A888-24736257962E}" type="parTrans" cxnId="{48109673-CA34-46A9-8741-FE356A872E5D}">
      <dgm:prSet/>
      <dgm:spPr/>
      <dgm:t>
        <a:bodyPr/>
        <a:lstStyle/>
        <a:p>
          <a:endParaRPr lang="en-GB"/>
        </a:p>
      </dgm:t>
    </dgm:pt>
    <dgm:pt modelId="{D8DA338F-F0CF-4993-952E-FAAF4C54A7F3}" type="sibTrans" cxnId="{48109673-CA34-46A9-8741-FE356A872E5D}">
      <dgm:prSet/>
      <dgm:spPr/>
      <dgm:t>
        <a:bodyPr/>
        <a:lstStyle/>
        <a:p>
          <a:endParaRPr lang="en-GB"/>
        </a:p>
      </dgm:t>
    </dgm:pt>
    <dgm:pt modelId="{016DAE7D-05E6-4CEC-ACB1-461DD67D8346}">
      <dgm:prSet phldrT="[Text]" custT="1"/>
      <dgm:spPr/>
      <dgm:t>
        <a:bodyPr/>
        <a:lstStyle/>
        <a:p>
          <a:endParaRPr lang="en-GB" sz="800" dirty="0">
            <a:solidFill>
              <a:srgbClr val="FF0000"/>
            </a:solidFill>
          </a:endParaRPr>
        </a:p>
      </dgm:t>
    </dgm:pt>
    <dgm:pt modelId="{A580210D-CA8D-4F7F-971C-111217BC13BE}" type="parTrans" cxnId="{4FCD1BEE-C906-47CC-ABED-2B4B80B4F6A9}">
      <dgm:prSet/>
      <dgm:spPr/>
      <dgm:t>
        <a:bodyPr/>
        <a:lstStyle/>
        <a:p>
          <a:endParaRPr lang="en-GB"/>
        </a:p>
      </dgm:t>
    </dgm:pt>
    <dgm:pt modelId="{A19C55A7-6DD0-4752-BBB5-B3CEAADD7E02}" type="sibTrans" cxnId="{4FCD1BEE-C906-47CC-ABED-2B4B80B4F6A9}">
      <dgm:prSet/>
      <dgm:spPr/>
      <dgm:t>
        <a:bodyPr/>
        <a:lstStyle/>
        <a:p>
          <a:endParaRPr lang="en-GB"/>
        </a:p>
      </dgm:t>
    </dgm:pt>
    <dgm:pt modelId="{C975E81E-585C-4F0C-9125-A15738295568}">
      <dgm:prSet phldrT="[Text]" custT="1"/>
      <dgm:spPr/>
      <dgm:t>
        <a:bodyPr/>
        <a:lstStyle/>
        <a:p>
          <a:r>
            <a:rPr lang="en-GB" sz="1400" dirty="0">
              <a:solidFill>
                <a:schemeClr val="accent2"/>
              </a:solidFill>
            </a:rPr>
            <a:t>Mis/disinformation spread on social media </a:t>
          </a:r>
        </a:p>
      </dgm:t>
    </dgm:pt>
    <dgm:pt modelId="{26348267-CCBC-448E-9146-66F1C9E93242}" type="parTrans" cxnId="{8311F2E5-1025-4B48-8201-B77F254CE61B}">
      <dgm:prSet/>
      <dgm:spPr/>
      <dgm:t>
        <a:bodyPr/>
        <a:lstStyle/>
        <a:p>
          <a:endParaRPr lang="en-GB"/>
        </a:p>
      </dgm:t>
    </dgm:pt>
    <dgm:pt modelId="{42074520-6FA4-411F-8221-C323A8896061}" type="sibTrans" cxnId="{8311F2E5-1025-4B48-8201-B77F254CE61B}">
      <dgm:prSet/>
      <dgm:spPr/>
      <dgm:t>
        <a:bodyPr/>
        <a:lstStyle/>
        <a:p>
          <a:endParaRPr lang="en-GB"/>
        </a:p>
      </dgm:t>
    </dgm:pt>
    <dgm:pt modelId="{F0543C19-FD5C-42AE-89F7-592A7576306D}">
      <dgm:prSet phldrT="[Text]" custT="1"/>
      <dgm:spPr/>
      <dgm:t>
        <a:bodyPr/>
        <a:lstStyle/>
        <a:p>
          <a:r>
            <a:rPr lang="en-GB" sz="1400" dirty="0">
              <a:solidFill>
                <a:schemeClr val="accent2"/>
              </a:solidFill>
            </a:rPr>
            <a:t>Augmented humans</a:t>
          </a:r>
        </a:p>
      </dgm:t>
    </dgm:pt>
    <dgm:pt modelId="{BE785C06-C0AC-4E21-9EF3-A543D566D8B9}" type="parTrans" cxnId="{F4C83F44-8ABD-4580-8B8B-44AD6F5879F4}">
      <dgm:prSet/>
      <dgm:spPr/>
      <dgm:t>
        <a:bodyPr/>
        <a:lstStyle/>
        <a:p>
          <a:endParaRPr lang="en-GB"/>
        </a:p>
      </dgm:t>
    </dgm:pt>
    <dgm:pt modelId="{32DB0050-8193-424E-B344-41ADF3951402}" type="sibTrans" cxnId="{F4C83F44-8ABD-4580-8B8B-44AD6F5879F4}">
      <dgm:prSet/>
      <dgm:spPr/>
      <dgm:t>
        <a:bodyPr/>
        <a:lstStyle/>
        <a:p>
          <a:endParaRPr lang="en-GB"/>
        </a:p>
      </dgm:t>
    </dgm:pt>
    <dgm:pt modelId="{B74CD880-6A1C-411D-88C3-4DC417718A0E}">
      <dgm:prSet phldrT="[Text]" custT="1"/>
      <dgm:spPr/>
      <dgm:t>
        <a:bodyPr/>
        <a:lstStyle/>
        <a:p>
          <a:r>
            <a:rPr lang="en-GB" sz="1400" dirty="0">
              <a:solidFill>
                <a:schemeClr val="accent2"/>
              </a:solidFill>
            </a:rPr>
            <a:t>Internet of bodies</a:t>
          </a:r>
        </a:p>
      </dgm:t>
    </dgm:pt>
    <dgm:pt modelId="{9DEE975C-4637-438B-801F-0F20BB7180F3}" type="parTrans" cxnId="{331F5EAB-5D86-4CD1-935D-0B7A8869F5C1}">
      <dgm:prSet/>
      <dgm:spPr/>
      <dgm:t>
        <a:bodyPr/>
        <a:lstStyle/>
        <a:p>
          <a:endParaRPr lang="en-GB"/>
        </a:p>
      </dgm:t>
    </dgm:pt>
    <dgm:pt modelId="{D1ECAEA8-8E74-4B15-B6F9-E30C02429859}" type="sibTrans" cxnId="{331F5EAB-5D86-4CD1-935D-0B7A8869F5C1}">
      <dgm:prSet/>
      <dgm:spPr/>
      <dgm:t>
        <a:bodyPr/>
        <a:lstStyle/>
        <a:p>
          <a:endParaRPr lang="en-GB"/>
        </a:p>
      </dgm:t>
    </dgm:pt>
    <dgm:pt modelId="{F4F4218E-59C4-4007-976C-1D940112D965}">
      <dgm:prSet phldrT="[Text]" custT="1"/>
      <dgm:spPr/>
      <dgm:t>
        <a:bodyPr/>
        <a:lstStyle/>
        <a:p>
          <a:r>
            <a:rPr lang="en-GB" sz="1400" dirty="0">
              <a:solidFill>
                <a:schemeClr val="accent2"/>
              </a:solidFill>
            </a:rPr>
            <a:t>Patient empowerment </a:t>
          </a:r>
        </a:p>
      </dgm:t>
    </dgm:pt>
    <dgm:pt modelId="{EBCE7A81-AB24-41F6-95BE-5DA7A6EC6E5D}" type="parTrans" cxnId="{A9EC672D-96CF-4425-994E-142EFB23E8F0}">
      <dgm:prSet/>
      <dgm:spPr/>
      <dgm:t>
        <a:bodyPr/>
        <a:lstStyle/>
        <a:p>
          <a:endParaRPr lang="en-GB"/>
        </a:p>
      </dgm:t>
    </dgm:pt>
    <dgm:pt modelId="{C1183DE8-0E42-4865-935F-4248C13DD0BA}" type="sibTrans" cxnId="{A9EC672D-96CF-4425-994E-142EFB23E8F0}">
      <dgm:prSet/>
      <dgm:spPr/>
      <dgm:t>
        <a:bodyPr/>
        <a:lstStyle/>
        <a:p>
          <a:endParaRPr lang="en-GB"/>
        </a:p>
      </dgm:t>
    </dgm:pt>
    <dgm:pt modelId="{504270E4-5C0C-43AB-B597-4355E76565C3}">
      <dgm:prSet phldrT="[Text]" custT="1"/>
      <dgm:spPr/>
      <dgm:t>
        <a:bodyPr/>
        <a:lstStyle/>
        <a:p>
          <a:r>
            <a:rPr lang="en-GB" sz="1400" dirty="0">
              <a:solidFill>
                <a:schemeClr val="accent2"/>
              </a:solidFill>
            </a:rPr>
            <a:t>Reform of NHS/regulators</a:t>
          </a:r>
        </a:p>
      </dgm:t>
    </dgm:pt>
    <dgm:pt modelId="{85D5C906-8EC6-4F16-9F7D-A3F3D35B2BC7}" type="parTrans" cxnId="{E0F02BC5-CA3C-4685-A987-CE248515BBB0}">
      <dgm:prSet/>
      <dgm:spPr/>
      <dgm:t>
        <a:bodyPr/>
        <a:lstStyle/>
        <a:p>
          <a:endParaRPr lang="en-GB"/>
        </a:p>
      </dgm:t>
    </dgm:pt>
    <dgm:pt modelId="{5BE923BA-8768-44E8-BB07-03559076F1C7}" type="sibTrans" cxnId="{E0F02BC5-CA3C-4685-A987-CE248515BBB0}">
      <dgm:prSet/>
      <dgm:spPr/>
      <dgm:t>
        <a:bodyPr/>
        <a:lstStyle/>
        <a:p>
          <a:endParaRPr lang="en-GB"/>
        </a:p>
      </dgm:t>
    </dgm:pt>
    <dgm:pt modelId="{0E08D9F5-5868-48B5-A4BE-98E64939C98A}">
      <dgm:prSet phldrT="[Text]" custT="1"/>
      <dgm:spPr/>
      <dgm:t>
        <a:bodyPr/>
        <a:lstStyle/>
        <a:p>
          <a:r>
            <a:rPr lang="en-GB" sz="1400" dirty="0">
              <a:solidFill>
                <a:schemeClr val="accent2"/>
              </a:solidFill>
            </a:rPr>
            <a:t> remote consultations </a:t>
          </a:r>
        </a:p>
      </dgm:t>
    </dgm:pt>
    <dgm:pt modelId="{CA1CB24E-5320-451D-96DC-AEF87FE3DC1F}" type="parTrans" cxnId="{5ACBA9CF-39BA-4BDF-A9A8-C5167EC04D6F}">
      <dgm:prSet/>
      <dgm:spPr/>
      <dgm:t>
        <a:bodyPr/>
        <a:lstStyle/>
        <a:p>
          <a:endParaRPr lang="en-GB"/>
        </a:p>
      </dgm:t>
    </dgm:pt>
    <dgm:pt modelId="{10BA9754-5589-461A-8943-2CB0CCFC191B}" type="sibTrans" cxnId="{5ACBA9CF-39BA-4BDF-A9A8-C5167EC04D6F}">
      <dgm:prSet/>
      <dgm:spPr/>
      <dgm:t>
        <a:bodyPr/>
        <a:lstStyle/>
        <a:p>
          <a:endParaRPr lang="en-GB"/>
        </a:p>
      </dgm:t>
    </dgm:pt>
    <dgm:pt modelId="{051546E8-BA77-48A3-83FA-82DBAB8D2093}">
      <dgm:prSet phldrT="[Text]" custT="1"/>
      <dgm:spPr/>
      <dgm:t>
        <a:bodyPr/>
        <a:lstStyle/>
        <a:p>
          <a:endParaRPr lang="en-GB" sz="1400" dirty="0">
            <a:solidFill>
              <a:schemeClr val="accent2"/>
            </a:solidFill>
          </a:endParaRPr>
        </a:p>
      </dgm:t>
    </dgm:pt>
    <dgm:pt modelId="{781378A1-21BF-4A2D-AD89-DA714A88B816}" type="parTrans" cxnId="{0A40E351-470F-4F3C-9534-69F8DC90B3D2}">
      <dgm:prSet/>
      <dgm:spPr/>
      <dgm:t>
        <a:bodyPr/>
        <a:lstStyle/>
        <a:p>
          <a:endParaRPr lang="en-GB"/>
        </a:p>
      </dgm:t>
    </dgm:pt>
    <dgm:pt modelId="{51451DC5-0191-4A86-BE6D-5E6C38E6B510}" type="sibTrans" cxnId="{0A40E351-470F-4F3C-9534-69F8DC90B3D2}">
      <dgm:prSet/>
      <dgm:spPr/>
      <dgm:t>
        <a:bodyPr/>
        <a:lstStyle/>
        <a:p>
          <a:endParaRPr lang="en-GB"/>
        </a:p>
      </dgm:t>
    </dgm:pt>
    <dgm:pt modelId="{74B12979-02AF-411D-B1FF-E09F6563DE74}" type="pres">
      <dgm:prSet presAssocID="{DA63FF3C-ED3E-4B5B-86C5-8AFEDE8358B3}" presName="Name0" presStyleCnt="0">
        <dgm:presLayoutVars>
          <dgm:dir/>
          <dgm:animLvl val="lvl"/>
          <dgm:resizeHandles val="exact"/>
        </dgm:presLayoutVars>
      </dgm:prSet>
      <dgm:spPr/>
      <dgm:t>
        <a:bodyPr/>
        <a:lstStyle/>
        <a:p>
          <a:endParaRPr lang="en-US"/>
        </a:p>
      </dgm:t>
    </dgm:pt>
    <dgm:pt modelId="{E7476F3C-F673-47AD-A13A-CFB47FDBD63C}" type="pres">
      <dgm:prSet presAssocID="{24895CA2-9480-462C-A656-8AE50ECD3572}" presName="linNode" presStyleCnt="0"/>
      <dgm:spPr/>
    </dgm:pt>
    <dgm:pt modelId="{547B3B2B-DB61-4D2E-BFCC-E5B983FC9756}" type="pres">
      <dgm:prSet presAssocID="{24895CA2-9480-462C-A656-8AE50ECD3572}" presName="parentText" presStyleLbl="node1" presStyleIdx="0" presStyleCnt="2" custScaleX="107403" custScaleY="93115" custLinFactNeighborX="734">
        <dgm:presLayoutVars>
          <dgm:chMax val="1"/>
          <dgm:bulletEnabled val="1"/>
        </dgm:presLayoutVars>
      </dgm:prSet>
      <dgm:spPr/>
      <dgm:t>
        <a:bodyPr/>
        <a:lstStyle/>
        <a:p>
          <a:endParaRPr lang="en-US"/>
        </a:p>
      </dgm:t>
    </dgm:pt>
    <dgm:pt modelId="{CFB2D2B2-DA03-453F-A59D-371B9EADA25F}" type="pres">
      <dgm:prSet presAssocID="{24895CA2-9480-462C-A656-8AE50ECD3572}" presName="descendantText" presStyleLbl="alignAccFollowNode1" presStyleIdx="0" presStyleCnt="2" custLinFactNeighborX="-1674" custLinFactNeighborY="-20">
        <dgm:presLayoutVars>
          <dgm:bulletEnabled val="1"/>
        </dgm:presLayoutVars>
      </dgm:prSet>
      <dgm:spPr/>
      <dgm:t>
        <a:bodyPr/>
        <a:lstStyle/>
        <a:p>
          <a:endParaRPr lang="en-US"/>
        </a:p>
      </dgm:t>
    </dgm:pt>
    <dgm:pt modelId="{049A132B-8E8E-4A63-9C57-7E98D61D18C4}" type="pres">
      <dgm:prSet presAssocID="{3C399138-94F1-4EB8-87F3-084FFE11712E}" presName="sp" presStyleCnt="0"/>
      <dgm:spPr/>
    </dgm:pt>
    <dgm:pt modelId="{443C46A2-2E82-4ED8-95E5-18998514EBD4}" type="pres">
      <dgm:prSet presAssocID="{724AF0F6-DBF3-4240-A226-F7915EFDF3FA}" presName="linNode" presStyleCnt="0"/>
      <dgm:spPr/>
    </dgm:pt>
    <dgm:pt modelId="{1B06E746-872B-4EF6-9BEB-AFC2D169BEC3}" type="pres">
      <dgm:prSet presAssocID="{724AF0F6-DBF3-4240-A226-F7915EFDF3FA}" presName="parentText" presStyleLbl="node1" presStyleIdx="1" presStyleCnt="2" custLinFactNeighborX="183" custLinFactNeighborY="1442">
        <dgm:presLayoutVars>
          <dgm:chMax val="1"/>
          <dgm:bulletEnabled val="1"/>
        </dgm:presLayoutVars>
      </dgm:prSet>
      <dgm:spPr/>
      <dgm:t>
        <a:bodyPr/>
        <a:lstStyle/>
        <a:p>
          <a:endParaRPr lang="en-US"/>
        </a:p>
      </dgm:t>
    </dgm:pt>
    <dgm:pt modelId="{B4014014-DA49-41EB-A9F6-AA9254203621}" type="pres">
      <dgm:prSet presAssocID="{724AF0F6-DBF3-4240-A226-F7915EFDF3FA}" presName="descendantText" presStyleLbl="alignAccFollowNode1" presStyleIdx="1" presStyleCnt="2" custLinFactNeighborY="-1272">
        <dgm:presLayoutVars>
          <dgm:bulletEnabled val="1"/>
        </dgm:presLayoutVars>
      </dgm:prSet>
      <dgm:spPr/>
      <dgm:t>
        <a:bodyPr/>
        <a:lstStyle/>
        <a:p>
          <a:endParaRPr lang="en-US"/>
        </a:p>
      </dgm:t>
    </dgm:pt>
  </dgm:ptLst>
  <dgm:cxnLst>
    <dgm:cxn modelId="{331F5EAB-5D86-4CD1-935D-0B7A8869F5C1}" srcId="{724AF0F6-DBF3-4240-A226-F7915EFDF3FA}" destId="{B74CD880-6A1C-411D-88C3-4DC417718A0E}" srcOrd="5" destOrd="0" parTransId="{9DEE975C-4637-438B-801F-0F20BB7180F3}" sibTransId="{D1ECAEA8-8E74-4B15-B6F9-E30C02429859}"/>
    <dgm:cxn modelId="{87470954-AECA-4018-84B0-720252586A48}" type="presOf" srcId="{016DAE7D-05E6-4CEC-ACB1-461DD67D8346}" destId="{B4014014-DA49-41EB-A9F6-AA9254203621}" srcOrd="0" destOrd="7" presId="urn:microsoft.com/office/officeart/2005/8/layout/vList5"/>
    <dgm:cxn modelId="{4669BAAA-ECB1-4D21-BAA5-560E70CC2F06}" type="presOf" srcId="{0E08D9F5-5868-48B5-A4BE-98E64939C98A}" destId="{CFB2D2B2-DA03-453F-A59D-371B9EADA25F}" srcOrd="0" destOrd="2" presId="urn:microsoft.com/office/officeart/2005/8/layout/vList5"/>
    <dgm:cxn modelId="{AB56C2D2-FFA9-4EA2-83D7-F04E0E963E71}" type="presOf" srcId="{504270E4-5C0C-43AB-B597-4355E76565C3}" destId="{CFB2D2B2-DA03-453F-A59D-371B9EADA25F}" srcOrd="0" destOrd="5" presId="urn:microsoft.com/office/officeart/2005/8/layout/vList5"/>
    <dgm:cxn modelId="{CE0E5B0E-8D6B-4334-9039-9F0301697F6F}" type="presOf" srcId="{A29A52DA-E7C2-4C88-8597-A7879EBFC642}" destId="{CFB2D2B2-DA03-453F-A59D-371B9EADA25F}" srcOrd="0" destOrd="6" presId="urn:microsoft.com/office/officeart/2005/8/layout/vList5"/>
    <dgm:cxn modelId="{E01BBE59-B5EC-4EF4-B614-DE162E54DAD5}" type="presOf" srcId="{83CCDA6D-9A90-4A91-A8C3-6192B065B6F5}" destId="{CFB2D2B2-DA03-453F-A59D-371B9EADA25F}" srcOrd="0" destOrd="7" presId="urn:microsoft.com/office/officeart/2005/8/layout/vList5"/>
    <dgm:cxn modelId="{5ACBA9CF-39BA-4BDF-A9A8-C5167EC04D6F}" srcId="{24895CA2-9480-462C-A656-8AE50ECD3572}" destId="{0E08D9F5-5868-48B5-A4BE-98E64939C98A}" srcOrd="2" destOrd="0" parTransId="{CA1CB24E-5320-451D-96DC-AEF87FE3DC1F}" sibTransId="{10BA9754-5589-461A-8943-2CB0CCFC191B}"/>
    <dgm:cxn modelId="{260F2210-0D38-43F8-A19E-2ED0F1898B38}" type="presOf" srcId="{0F252B4C-B832-4063-ADBC-2E7BFBFBFA75}" destId="{CFB2D2B2-DA03-453F-A59D-371B9EADA25F}" srcOrd="0" destOrd="0" presId="urn:microsoft.com/office/officeart/2005/8/layout/vList5"/>
    <dgm:cxn modelId="{C0F8EC78-83F9-4B8F-AF2B-AD21AFB59E3E}" srcId="{DA63FF3C-ED3E-4B5B-86C5-8AFEDE8358B3}" destId="{724AF0F6-DBF3-4240-A226-F7915EFDF3FA}" srcOrd="1" destOrd="0" parTransId="{8C046C92-516F-4613-AFAB-FFB4352E75C7}" sibTransId="{EA077559-5270-44F6-A745-DE4975DBA8DC}"/>
    <dgm:cxn modelId="{E0F02BC5-CA3C-4685-A987-CE248515BBB0}" srcId="{24895CA2-9480-462C-A656-8AE50ECD3572}" destId="{504270E4-5C0C-43AB-B597-4355E76565C3}" srcOrd="5" destOrd="0" parTransId="{85D5C906-8EC6-4F16-9F7D-A3F3D35B2BC7}" sibTransId="{5BE923BA-8768-44E8-BB07-03559076F1C7}"/>
    <dgm:cxn modelId="{E3B75A47-4125-4D9F-9DB2-48E79FDD1326}" srcId="{24895CA2-9480-462C-A656-8AE50ECD3572}" destId="{83CCDA6D-9A90-4A91-A8C3-6192B065B6F5}" srcOrd="7" destOrd="0" parTransId="{9CF26E49-E2D0-4F51-888D-C5E380EC183C}" sibTransId="{262452C6-A736-4CDB-BF9C-10B9B715C8B8}"/>
    <dgm:cxn modelId="{708EDDB4-3080-49AD-8000-5589B5AB55FA}" type="presOf" srcId="{F0543C19-FD5C-42AE-89F7-592A7576306D}" destId="{B4014014-DA49-41EB-A9F6-AA9254203621}" srcOrd="0" destOrd="4" presId="urn:microsoft.com/office/officeart/2005/8/layout/vList5"/>
    <dgm:cxn modelId="{8311F2E5-1025-4B48-8201-B77F254CE61B}" srcId="{724AF0F6-DBF3-4240-A226-F7915EFDF3FA}" destId="{C975E81E-585C-4F0C-9125-A15738295568}" srcOrd="3" destOrd="0" parTransId="{26348267-CCBC-448E-9146-66F1C9E93242}" sibTransId="{42074520-6FA4-411F-8221-C323A8896061}"/>
    <dgm:cxn modelId="{7C196C2E-62FA-474A-ADDB-AF291B515FC6}" type="presOf" srcId="{C975E81E-585C-4F0C-9125-A15738295568}" destId="{B4014014-DA49-41EB-A9F6-AA9254203621}" srcOrd="0" destOrd="3" presId="urn:microsoft.com/office/officeart/2005/8/layout/vList5"/>
    <dgm:cxn modelId="{1F8A6F93-0F2B-491F-AFF2-243F042E43F5}" type="presOf" srcId="{051546E8-BA77-48A3-83FA-82DBAB8D2093}" destId="{B4014014-DA49-41EB-A9F6-AA9254203621}" srcOrd="0" destOrd="0" presId="urn:microsoft.com/office/officeart/2005/8/layout/vList5"/>
    <dgm:cxn modelId="{60A3527B-C877-4AD0-A3BE-4233E67F23E4}" type="presOf" srcId="{FE9CAD72-7AED-4455-9B85-555F903714B2}" destId="{B4014014-DA49-41EB-A9F6-AA9254203621}" srcOrd="0" destOrd="2" presId="urn:microsoft.com/office/officeart/2005/8/layout/vList5"/>
    <dgm:cxn modelId="{36024310-DF0D-4027-8D65-F53D646D98D3}" type="presOf" srcId="{9336202D-C884-4D84-9190-A52927384B2D}" destId="{CFB2D2B2-DA03-453F-A59D-371B9EADA25F}" srcOrd="0" destOrd="3" presId="urn:microsoft.com/office/officeart/2005/8/layout/vList5"/>
    <dgm:cxn modelId="{0A40E351-470F-4F3C-9534-69F8DC90B3D2}" srcId="{724AF0F6-DBF3-4240-A226-F7915EFDF3FA}" destId="{051546E8-BA77-48A3-83FA-82DBAB8D2093}" srcOrd="0" destOrd="0" parTransId="{781378A1-21BF-4A2D-AD89-DA714A88B816}" sibTransId="{51451DC5-0191-4A86-BE6D-5E6C38E6B510}"/>
    <dgm:cxn modelId="{14C493F7-1269-4BBB-AEBB-9C66E976E4E8}" srcId="{724AF0F6-DBF3-4240-A226-F7915EFDF3FA}" destId="{CCB7FFD9-24F7-4A68-BF59-79C87634451B}" srcOrd="1" destOrd="0" parTransId="{8C8596E9-506B-49C0-A4B7-E993CDE3AC8C}" sibTransId="{AABAE259-DC43-4E4B-9787-D8807080D1F8}"/>
    <dgm:cxn modelId="{DD0449C5-07B3-4194-9895-AD1EC5B3B821}" srcId="{24895CA2-9480-462C-A656-8AE50ECD3572}" destId="{E4D68854-2CED-490E-853F-17664EF63C96}" srcOrd="4" destOrd="0" parTransId="{93023F6B-0036-4095-BA6E-66978A5F8605}" sibTransId="{47C301F7-417D-46BE-9020-D6A521E4DF4F}"/>
    <dgm:cxn modelId="{6727D5AD-F609-4477-BE7C-B4AFC8910CE8}" type="presOf" srcId="{E4D68854-2CED-490E-853F-17664EF63C96}" destId="{CFB2D2B2-DA03-453F-A59D-371B9EADA25F}" srcOrd="0" destOrd="4" presId="urn:microsoft.com/office/officeart/2005/8/layout/vList5"/>
    <dgm:cxn modelId="{51E312E8-1E70-4DD6-AF86-7F9C8D88207D}" srcId="{24895CA2-9480-462C-A656-8AE50ECD3572}" destId="{FBA98494-EA61-4741-B719-8F6B595FEC1F}" srcOrd="1" destOrd="0" parTransId="{4597BE30-E388-41DA-9AD1-F9DB323F0831}" sibTransId="{06932CC8-5317-44FC-914C-4D800E07AB26}"/>
    <dgm:cxn modelId="{4FCD1BEE-C906-47CC-ABED-2B4B80B4F6A9}" srcId="{724AF0F6-DBF3-4240-A226-F7915EFDF3FA}" destId="{016DAE7D-05E6-4CEC-ACB1-461DD67D8346}" srcOrd="7" destOrd="0" parTransId="{A580210D-CA8D-4F7F-971C-111217BC13BE}" sibTransId="{A19C55A7-6DD0-4752-BBB5-B3CEAADD7E02}"/>
    <dgm:cxn modelId="{75E75931-3603-4F40-B7AA-2D3508391920}" type="presOf" srcId="{FBA98494-EA61-4741-B719-8F6B595FEC1F}" destId="{CFB2D2B2-DA03-453F-A59D-371B9EADA25F}" srcOrd="0" destOrd="1" presId="urn:microsoft.com/office/officeart/2005/8/layout/vList5"/>
    <dgm:cxn modelId="{3A050711-38A6-452C-ACDA-CE59920391E4}" srcId="{724AF0F6-DBF3-4240-A226-F7915EFDF3FA}" destId="{FE9CAD72-7AED-4455-9B85-555F903714B2}" srcOrd="2" destOrd="0" parTransId="{3D427716-110B-4153-AEE9-5C06F1F8034A}" sibTransId="{B22AE469-4209-4FE5-8F52-22843256FC2A}"/>
    <dgm:cxn modelId="{034B130A-49F7-44EF-8BFE-204DD96A4E84}" type="presOf" srcId="{CCB7FFD9-24F7-4A68-BF59-79C87634451B}" destId="{B4014014-DA49-41EB-A9F6-AA9254203621}" srcOrd="0" destOrd="1" presId="urn:microsoft.com/office/officeart/2005/8/layout/vList5"/>
    <dgm:cxn modelId="{A9EC672D-96CF-4425-994E-142EFB23E8F0}" srcId="{724AF0F6-DBF3-4240-A226-F7915EFDF3FA}" destId="{F4F4218E-59C4-4007-976C-1D940112D965}" srcOrd="6" destOrd="0" parTransId="{EBCE7A81-AB24-41F6-95BE-5DA7A6EC6E5D}" sibTransId="{C1183DE8-0E42-4865-935F-4248C13DD0BA}"/>
    <dgm:cxn modelId="{48109673-CA34-46A9-8741-FE356A872E5D}" srcId="{24895CA2-9480-462C-A656-8AE50ECD3572}" destId="{A29A52DA-E7C2-4C88-8597-A7879EBFC642}" srcOrd="6" destOrd="0" parTransId="{A3E85A5C-C476-4753-A888-24736257962E}" sibTransId="{D8DA338F-F0CF-4993-952E-FAAF4C54A7F3}"/>
    <dgm:cxn modelId="{A613DE62-20C3-4AA1-80AD-05CA7AAE7BD3}" srcId="{DA63FF3C-ED3E-4B5B-86C5-8AFEDE8358B3}" destId="{24895CA2-9480-462C-A656-8AE50ECD3572}" srcOrd="0" destOrd="0" parTransId="{A1FE1E30-8E46-4329-A8D4-5B1BDD61D03C}" sibTransId="{3C399138-94F1-4EB8-87F3-084FFE11712E}"/>
    <dgm:cxn modelId="{E24DDFB0-EF53-40B0-98B1-7885A94CB4FA}" type="presOf" srcId="{724AF0F6-DBF3-4240-A226-F7915EFDF3FA}" destId="{1B06E746-872B-4EF6-9BEB-AFC2D169BEC3}" srcOrd="0" destOrd="0" presId="urn:microsoft.com/office/officeart/2005/8/layout/vList5"/>
    <dgm:cxn modelId="{F4C83F44-8ABD-4580-8B8B-44AD6F5879F4}" srcId="{724AF0F6-DBF3-4240-A226-F7915EFDF3FA}" destId="{F0543C19-FD5C-42AE-89F7-592A7576306D}" srcOrd="4" destOrd="0" parTransId="{BE785C06-C0AC-4E21-9EF3-A543D566D8B9}" sibTransId="{32DB0050-8193-424E-B344-41ADF3951402}"/>
    <dgm:cxn modelId="{A527FC72-AEB2-44F5-BCB8-C3F04B9399DC}" type="presOf" srcId="{F4F4218E-59C4-4007-976C-1D940112D965}" destId="{B4014014-DA49-41EB-A9F6-AA9254203621}" srcOrd="0" destOrd="6" presId="urn:microsoft.com/office/officeart/2005/8/layout/vList5"/>
    <dgm:cxn modelId="{DF19CF48-11B5-4A69-8E6F-468E5731C7AF}" srcId="{24895CA2-9480-462C-A656-8AE50ECD3572}" destId="{0F252B4C-B832-4063-ADBC-2E7BFBFBFA75}" srcOrd="0" destOrd="0" parTransId="{9AFCC04B-F3AC-40A0-8AFE-D08F54400881}" sibTransId="{76627AD5-62B4-4B9D-BD8A-3BAEEEBC2140}"/>
    <dgm:cxn modelId="{14E5D080-B339-479B-9709-34F0D2AC7196}" type="presOf" srcId="{24895CA2-9480-462C-A656-8AE50ECD3572}" destId="{547B3B2B-DB61-4D2E-BFCC-E5B983FC9756}" srcOrd="0" destOrd="0" presId="urn:microsoft.com/office/officeart/2005/8/layout/vList5"/>
    <dgm:cxn modelId="{ABC62833-ED62-4CC6-9EEF-15D9BEDC51A9}" type="presOf" srcId="{B74CD880-6A1C-411D-88C3-4DC417718A0E}" destId="{B4014014-DA49-41EB-A9F6-AA9254203621}" srcOrd="0" destOrd="5" presId="urn:microsoft.com/office/officeart/2005/8/layout/vList5"/>
    <dgm:cxn modelId="{EBD909D2-F0AD-4187-A0B6-54596A7C731A}" type="presOf" srcId="{DA63FF3C-ED3E-4B5B-86C5-8AFEDE8358B3}" destId="{74B12979-02AF-411D-B1FF-E09F6563DE74}" srcOrd="0" destOrd="0" presId="urn:microsoft.com/office/officeart/2005/8/layout/vList5"/>
    <dgm:cxn modelId="{2516E717-65A1-436A-A4C9-79275AF8CB37}" srcId="{24895CA2-9480-462C-A656-8AE50ECD3572}" destId="{9336202D-C884-4D84-9190-A52927384B2D}" srcOrd="3" destOrd="0" parTransId="{7BB3D518-9A02-44D2-B694-D956197B956C}" sibTransId="{36C66182-144F-4481-8BBD-C4716C142BA6}"/>
    <dgm:cxn modelId="{178FA9A9-EA9C-468F-AE78-A49DD996B234}" type="presParOf" srcId="{74B12979-02AF-411D-B1FF-E09F6563DE74}" destId="{E7476F3C-F673-47AD-A13A-CFB47FDBD63C}" srcOrd="0" destOrd="0" presId="urn:microsoft.com/office/officeart/2005/8/layout/vList5"/>
    <dgm:cxn modelId="{66E0B464-FF21-417B-A57A-ADE764BB5ED2}" type="presParOf" srcId="{E7476F3C-F673-47AD-A13A-CFB47FDBD63C}" destId="{547B3B2B-DB61-4D2E-BFCC-E5B983FC9756}" srcOrd="0" destOrd="0" presId="urn:microsoft.com/office/officeart/2005/8/layout/vList5"/>
    <dgm:cxn modelId="{F31049DD-C09E-4BE8-A5DB-4CA5F37CCD3F}" type="presParOf" srcId="{E7476F3C-F673-47AD-A13A-CFB47FDBD63C}" destId="{CFB2D2B2-DA03-453F-A59D-371B9EADA25F}" srcOrd="1" destOrd="0" presId="urn:microsoft.com/office/officeart/2005/8/layout/vList5"/>
    <dgm:cxn modelId="{EEA96D73-0B84-4661-BE83-70A6B1C0A2A4}" type="presParOf" srcId="{74B12979-02AF-411D-B1FF-E09F6563DE74}" destId="{049A132B-8E8E-4A63-9C57-7E98D61D18C4}" srcOrd="1" destOrd="0" presId="urn:microsoft.com/office/officeart/2005/8/layout/vList5"/>
    <dgm:cxn modelId="{0B824E53-4C54-495E-B56B-BF08913ACC6E}" type="presParOf" srcId="{74B12979-02AF-411D-B1FF-E09F6563DE74}" destId="{443C46A2-2E82-4ED8-95E5-18998514EBD4}" srcOrd="2" destOrd="0" presId="urn:microsoft.com/office/officeart/2005/8/layout/vList5"/>
    <dgm:cxn modelId="{9E55ABD6-259D-4020-B133-4C2F1A80E6A7}" type="presParOf" srcId="{443C46A2-2E82-4ED8-95E5-18998514EBD4}" destId="{1B06E746-872B-4EF6-9BEB-AFC2D169BEC3}" srcOrd="0" destOrd="0" presId="urn:microsoft.com/office/officeart/2005/8/layout/vList5"/>
    <dgm:cxn modelId="{C8D95A55-F156-4999-9B35-F0CFC45B4C2F}" type="presParOf" srcId="{443C46A2-2E82-4ED8-95E5-18998514EBD4}" destId="{B4014014-DA49-41EB-A9F6-AA925420362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3FF3C-ED3E-4B5B-86C5-8AFEDE8358B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4895CA2-9480-462C-A656-8AE50ECD3572}">
      <dgm:prSet phldrT="[Text]" custT="1"/>
      <dgm:spPr/>
      <dgm:t>
        <a:bodyPr/>
        <a:lstStyle/>
        <a:p>
          <a:r>
            <a:rPr lang="en-GB" sz="3200" dirty="0">
              <a:solidFill>
                <a:schemeClr val="tx2"/>
              </a:solidFill>
            </a:rPr>
            <a:t>Boundaries </a:t>
          </a:r>
        </a:p>
      </dgm:t>
    </dgm:pt>
    <dgm:pt modelId="{A1FE1E30-8E46-4329-A8D4-5B1BDD61D03C}" type="parTrans" cxnId="{A613DE62-20C3-4AA1-80AD-05CA7AAE7BD3}">
      <dgm:prSet/>
      <dgm:spPr/>
      <dgm:t>
        <a:bodyPr/>
        <a:lstStyle/>
        <a:p>
          <a:endParaRPr lang="en-GB"/>
        </a:p>
      </dgm:t>
    </dgm:pt>
    <dgm:pt modelId="{3C399138-94F1-4EB8-87F3-084FFE11712E}" type="sibTrans" cxnId="{A613DE62-20C3-4AA1-80AD-05CA7AAE7BD3}">
      <dgm:prSet/>
      <dgm:spPr/>
      <dgm:t>
        <a:bodyPr/>
        <a:lstStyle/>
        <a:p>
          <a:endParaRPr lang="en-GB"/>
        </a:p>
      </dgm:t>
    </dgm:pt>
    <dgm:pt modelId="{FBA98494-EA61-4741-B719-8F6B595FEC1F}">
      <dgm:prSet phldrT="[Text]" custT="1"/>
      <dgm:spPr/>
      <dgm:t>
        <a:bodyPr/>
        <a:lstStyle/>
        <a:p>
          <a:r>
            <a:rPr lang="en-GB" sz="1800" dirty="0">
              <a:solidFill>
                <a:schemeClr val="accent2"/>
              </a:solidFill>
              <a:latin typeface="+mn-lt"/>
              <a:ea typeface="Tahoma" panose="020B0604030504040204" pitchFamily="34" charset="0"/>
              <a:cs typeface="Tahoma" panose="020B0604030504040204" pitchFamily="34" charset="0"/>
            </a:rPr>
            <a:t>Chaperones</a:t>
          </a:r>
        </a:p>
      </dgm:t>
    </dgm:pt>
    <dgm:pt modelId="{4597BE30-E388-41DA-9AD1-F9DB323F0831}" type="parTrans" cxnId="{51E312E8-1E70-4DD6-AF86-7F9C8D88207D}">
      <dgm:prSet/>
      <dgm:spPr/>
      <dgm:t>
        <a:bodyPr/>
        <a:lstStyle/>
        <a:p>
          <a:endParaRPr lang="en-GB"/>
        </a:p>
      </dgm:t>
    </dgm:pt>
    <dgm:pt modelId="{06932CC8-5317-44FC-914C-4D800E07AB26}" type="sibTrans" cxnId="{51E312E8-1E70-4DD6-AF86-7F9C8D88207D}">
      <dgm:prSet/>
      <dgm:spPr/>
      <dgm:t>
        <a:bodyPr/>
        <a:lstStyle/>
        <a:p>
          <a:endParaRPr lang="en-GB"/>
        </a:p>
      </dgm:t>
    </dgm:pt>
    <dgm:pt modelId="{17EB0F73-AEF8-4219-AC2B-AD0A251A2304}">
      <dgm:prSet phldrT="[Text]" custT="1"/>
      <dgm:spPr/>
      <dgm:t>
        <a:bodyPr/>
        <a:lstStyle/>
        <a:p>
          <a:r>
            <a:rPr lang="en-GB" sz="3200" dirty="0">
              <a:solidFill>
                <a:schemeClr val="tx1"/>
              </a:solidFill>
            </a:rPr>
            <a:t>Working with colleagues</a:t>
          </a:r>
        </a:p>
      </dgm:t>
    </dgm:pt>
    <dgm:pt modelId="{2B5FDCC9-C9B0-40B2-A618-278AFF0776F1}" type="parTrans" cxnId="{B7E6DB78-1547-4A00-9188-5C68303DDE67}">
      <dgm:prSet/>
      <dgm:spPr/>
      <dgm:t>
        <a:bodyPr/>
        <a:lstStyle/>
        <a:p>
          <a:endParaRPr lang="en-GB"/>
        </a:p>
      </dgm:t>
    </dgm:pt>
    <dgm:pt modelId="{14D1DEDC-F6DD-4155-B254-91A0E50B285E}" type="sibTrans" cxnId="{B7E6DB78-1547-4A00-9188-5C68303DDE67}">
      <dgm:prSet/>
      <dgm:spPr/>
      <dgm:t>
        <a:bodyPr/>
        <a:lstStyle/>
        <a:p>
          <a:endParaRPr lang="en-GB"/>
        </a:p>
      </dgm:t>
    </dgm:pt>
    <dgm:pt modelId="{724AF0F6-DBF3-4240-A226-F7915EFDF3FA}">
      <dgm:prSet phldrT="[Text]" custT="1"/>
      <dgm:spPr/>
      <dgm:t>
        <a:bodyPr/>
        <a:lstStyle/>
        <a:p>
          <a:r>
            <a:rPr lang="en-GB" sz="1800" dirty="0">
              <a:solidFill>
                <a:schemeClr val="accent2"/>
              </a:solidFill>
            </a:rPr>
            <a:t>Delegation and Referral </a:t>
          </a:r>
        </a:p>
      </dgm:t>
    </dgm:pt>
    <dgm:pt modelId="{8C046C92-516F-4613-AFAB-FFB4352E75C7}" type="parTrans" cxnId="{C0F8EC78-83F9-4B8F-AF2B-AD21AFB59E3E}">
      <dgm:prSet/>
      <dgm:spPr/>
      <dgm:t>
        <a:bodyPr/>
        <a:lstStyle/>
        <a:p>
          <a:endParaRPr lang="en-GB"/>
        </a:p>
      </dgm:t>
    </dgm:pt>
    <dgm:pt modelId="{EA077559-5270-44F6-A745-DE4975DBA8DC}" type="sibTrans" cxnId="{C0F8EC78-83F9-4B8F-AF2B-AD21AFB59E3E}">
      <dgm:prSet/>
      <dgm:spPr/>
      <dgm:t>
        <a:bodyPr/>
        <a:lstStyle/>
        <a:p>
          <a:endParaRPr lang="en-GB"/>
        </a:p>
      </dgm:t>
    </dgm:pt>
    <dgm:pt modelId="{CCB7FFD9-24F7-4A68-BF59-79C87634451B}">
      <dgm:prSet phldrT="[Text]" custT="1"/>
      <dgm:spPr/>
      <dgm:t>
        <a:bodyPr/>
        <a:lstStyle/>
        <a:p>
          <a:r>
            <a:rPr lang="en-GB" sz="1800" dirty="0">
              <a:solidFill>
                <a:schemeClr val="accent2"/>
              </a:solidFill>
            </a:rPr>
            <a:t>Leadership &amp; Management </a:t>
          </a:r>
        </a:p>
      </dgm:t>
    </dgm:pt>
    <dgm:pt modelId="{8C8596E9-506B-49C0-A4B7-E993CDE3AC8C}" type="parTrans" cxnId="{14C493F7-1269-4BBB-AEBB-9C66E976E4E8}">
      <dgm:prSet/>
      <dgm:spPr/>
      <dgm:t>
        <a:bodyPr/>
        <a:lstStyle/>
        <a:p>
          <a:endParaRPr lang="en-GB"/>
        </a:p>
      </dgm:t>
    </dgm:pt>
    <dgm:pt modelId="{AABAE259-DC43-4E4B-9787-D8807080D1F8}" type="sibTrans" cxnId="{14C493F7-1269-4BBB-AEBB-9C66E976E4E8}">
      <dgm:prSet/>
      <dgm:spPr/>
      <dgm:t>
        <a:bodyPr/>
        <a:lstStyle/>
        <a:p>
          <a:endParaRPr lang="en-GB"/>
        </a:p>
      </dgm:t>
    </dgm:pt>
    <dgm:pt modelId="{5731A4E0-F970-4902-B430-F349C10F9C8D}">
      <dgm:prSet phldrT="[Text]" custT="1"/>
      <dgm:spPr/>
      <dgm:t>
        <a:bodyPr/>
        <a:lstStyle/>
        <a:p>
          <a:r>
            <a:rPr lang="en-GB" sz="1800" dirty="0">
              <a:solidFill>
                <a:schemeClr val="accent2"/>
              </a:solidFill>
              <a:latin typeface="+mn-lt"/>
              <a:ea typeface="Tahoma" panose="020B0604030504040204" pitchFamily="34" charset="0"/>
              <a:cs typeface="Tahoma" panose="020B0604030504040204" pitchFamily="34" charset="0"/>
            </a:rPr>
            <a:t>Sexual harassment of colleagues</a:t>
          </a:r>
        </a:p>
      </dgm:t>
    </dgm:pt>
    <dgm:pt modelId="{C2987901-52BF-4C23-B0DB-3A8B6C1BAFA4}" type="parTrans" cxnId="{CCCE21FA-D6EC-4A7A-8CFE-F7F2C2FFB04F}">
      <dgm:prSet/>
      <dgm:spPr/>
      <dgm:t>
        <a:bodyPr/>
        <a:lstStyle/>
        <a:p>
          <a:endParaRPr lang="en-GB"/>
        </a:p>
      </dgm:t>
    </dgm:pt>
    <dgm:pt modelId="{14C4C788-B66D-4CEA-9C82-B10CEE52B76A}" type="sibTrans" cxnId="{CCCE21FA-D6EC-4A7A-8CFE-F7F2C2FFB04F}">
      <dgm:prSet/>
      <dgm:spPr/>
      <dgm:t>
        <a:bodyPr/>
        <a:lstStyle/>
        <a:p>
          <a:endParaRPr lang="en-GB"/>
        </a:p>
      </dgm:t>
    </dgm:pt>
    <dgm:pt modelId="{F21CAD3E-D4B3-4984-820D-949F632FDB35}">
      <dgm:prSet phldrT="[Text]" custT="1"/>
      <dgm:spPr/>
      <dgm:t>
        <a:bodyPr/>
        <a:lstStyle/>
        <a:p>
          <a:r>
            <a:rPr lang="en-GB" sz="1800" dirty="0">
              <a:solidFill>
                <a:schemeClr val="accent2"/>
              </a:solidFill>
            </a:rPr>
            <a:t>Accountability </a:t>
          </a:r>
        </a:p>
      </dgm:t>
    </dgm:pt>
    <dgm:pt modelId="{F4629BF0-7BAE-4C72-BC3F-25D5CE8F9DB7}" type="parTrans" cxnId="{B7C62C7B-1CAD-4BDC-B55F-28747CE63451}">
      <dgm:prSet/>
      <dgm:spPr/>
      <dgm:t>
        <a:bodyPr/>
        <a:lstStyle/>
        <a:p>
          <a:endParaRPr lang="en-GB"/>
        </a:p>
      </dgm:t>
    </dgm:pt>
    <dgm:pt modelId="{2AEA01C6-70E0-46A2-9668-A66E9EC337E6}" type="sibTrans" cxnId="{B7C62C7B-1CAD-4BDC-B55F-28747CE63451}">
      <dgm:prSet/>
      <dgm:spPr/>
      <dgm:t>
        <a:bodyPr/>
        <a:lstStyle/>
        <a:p>
          <a:endParaRPr lang="en-GB"/>
        </a:p>
      </dgm:t>
    </dgm:pt>
    <dgm:pt modelId="{D68F482F-D3B7-4290-89E8-56FE27F9455C}">
      <dgm:prSet phldrT="[Text]" custT="1"/>
      <dgm:spPr/>
      <dgm:t>
        <a:bodyPr/>
        <a:lstStyle/>
        <a:p>
          <a:r>
            <a:rPr lang="en-GB" sz="1800" dirty="0">
              <a:solidFill>
                <a:schemeClr val="accent2"/>
              </a:solidFill>
              <a:latin typeface="+mn-lt"/>
              <a:ea typeface="Tahoma" panose="020B0604030504040204" pitchFamily="34" charset="0"/>
              <a:cs typeface="Tahoma" panose="020B0604030504040204" pitchFamily="34" charset="0"/>
            </a:rPr>
            <a:t>#Me Too movement </a:t>
          </a:r>
        </a:p>
      </dgm:t>
    </dgm:pt>
    <dgm:pt modelId="{FDE3E425-FF07-4D65-B8FD-8FA173DC478C}" type="parTrans" cxnId="{DA0B5CD9-455A-4F25-8D41-8B127DB3FC9B}">
      <dgm:prSet/>
      <dgm:spPr/>
      <dgm:t>
        <a:bodyPr/>
        <a:lstStyle/>
        <a:p>
          <a:endParaRPr lang="en-GB"/>
        </a:p>
      </dgm:t>
    </dgm:pt>
    <dgm:pt modelId="{AABC2BE3-34F9-4631-99FD-23759C601A5D}" type="sibTrans" cxnId="{DA0B5CD9-455A-4F25-8D41-8B127DB3FC9B}">
      <dgm:prSet/>
      <dgm:spPr/>
      <dgm:t>
        <a:bodyPr/>
        <a:lstStyle/>
        <a:p>
          <a:endParaRPr lang="en-GB"/>
        </a:p>
      </dgm:t>
    </dgm:pt>
    <dgm:pt modelId="{0573FF2B-1534-4DD8-BE20-531993879BC9}">
      <dgm:prSet phldrT="[Text]" custT="1"/>
      <dgm:spPr/>
      <dgm:t>
        <a:bodyPr/>
        <a:lstStyle/>
        <a:p>
          <a:r>
            <a:rPr lang="en-GB" sz="1800" dirty="0">
              <a:solidFill>
                <a:schemeClr val="accent2"/>
              </a:solidFill>
            </a:rPr>
            <a:t>Civility</a:t>
          </a:r>
        </a:p>
      </dgm:t>
    </dgm:pt>
    <dgm:pt modelId="{6816FC8E-AF7A-4E5C-A37A-A3A602A1DB2E}" type="parTrans" cxnId="{63257151-3A31-46BC-9E85-EB22DF45DA64}">
      <dgm:prSet/>
      <dgm:spPr/>
      <dgm:t>
        <a:bodyPr/>
        <a:lstStyle/>
        <a:p>
          <a:endParaRPr lang="en-GB"/>
        </a:p>
      </dgm:t>
    </dgm:pt>
    <dgm:pt modelId="{033B3599-6803-4BA6-A1A6-41FEF638C532}" type="sibTrans" cxnId="{63257151-3A31-46BC-9E85-EB22DF45DA64}">
      <dgm:prSet/>
      <dgm:spPr/>
      <dgm:t>
        <a:bodyPr/>
        <a:lstStyle/>
        <a:p>
          <a:endParaRPr lang="en-GB"/>
        </a:p>
      </dgm:t>
    </dgm:pt>
    <dgm:pt modelId="{000D3627-22B4-4795-9178-D743FF58003C}">
      <dgm:prSet phldrT="[Text]" custT="1"/>
      <dgm:spPr/>
      <dgm:t>
        <a:bodyPr/>
        <a:lstStyle/>
        <a:p>
          <a:r>
            <a:rPr lang="en-GB" sz="1800" dirty="0">
              <a:solidFill>
                <a:schemeClr val="accent2"/>
              </a:solidFill>
            </a:rPr>
            <a:t>Multi Disciplinary Team working</a:t>
          </a:r>
        </a:p>
      </dgm:t>
    </dgm:pt>
    <dgm:pt modelId="{E41C2638-9F93-480A-9150-27D51BA72070}" type="parTrans" cxnId="{8BB876D1-BDD8-48AC-8F18-6C2FA0972537}">
      <dgm:prSet/>
      <dgm:spPr/>
      <dgm:t>
        <a:bodyPr/>
        <a:lstStyle/>
        <a:p>
          <a:endParaRPr lang="en-GB"/>
        </a:p>
      </dgm:t>
    </dgm:pt>
    <dgm:pt modelId="{810034F3-CAE1-41BF-BD21-6F224DEDD77F}" type="sibTrans" cxnId="{8BB876D1-BDD8-48AC-8F18-6C2FA0972537}">
      <dgm:prSet/>
      <dgm:spPr/>
      <dgm:t>
        <a:bodyPr/>
        <a:lstStyle/>
        <a:p>
          <a:endParaRPr lang="en-GB"/>
        </a:p>
      </dgm:t>
    </dgm:pt>
    <dgm:pt modelId="{E9E95B54-D8E8-41B7-95AD-7730C7E8B6D1}">
      <dgm:prSet phldrT="[Text]" custT="1"/>
      <dgm:spPr/>
      <dgm:t>
        <a:bodyPr/>
        <a:lstStyle/>
        <a:p>
          <a:endParaRPr lang="en-GB" sz="800" dirty="0">
            <a:solidFill>
              <a:schemeClr val="tx1"/>
            </a:solidFill>
          </a:endParaRPr>
        </a:p>
      </dgm:t>
    </dgm:pt>
    <dgm:pt modelId="{431F6FCD-83B4-4110-84BC-7FC5697B3C61}" type="parTrans" cxnId="{2DC5F601-7F81-41E4-9AD9-216426704F9F}">
      <dgm:prSet/>
      <dgm:spPr/>
      <dgm:t>
        <a:bodyPr/>
        <a:lstStyle/>
        <a:p>
          <a:endParaRPr lang="en-GB"/>
        </a:p>
      </dgm:t>
    </dgm:pt>
    <dgm:pt modelId="{C96D4A1B-796D-4FA4-A58A-1DA5B74C7F28}" type="sibTrans" cxnId="{2DC5F601-7F81-41E4-9AD9-216426704F9F}">
      <dgm:prSet/>
      <dgm:spPr/>
      <dgm:t>
        <a:bodyPr/>
        <a:lstStyle/>
        <a:p>
          <a:endParaRPr lang="en-GB"/>
        </a:p>
      </dgm:t>
    </dgm:pt>
    <dgm:pt modelId="{376BA458-C049-44B3-83A1-A96FB083DA19}">
      <dgm:prSet phldrT="[Text]" custT="1"/>
      <dgm:spPr/>
      <dgm:t>
        <a:bodyPr/>
        <a:lstStyle/>
        <a:p>
          <a:endParaRPr lang="en-GB" sz="800" dirty="0">
            <a:solidFill>
              <a:srgbClr val="FF0000"/>
            </a:solidFill>
          </a:endParaRPr>
        </a:p>
      </dgm:t>
    </dgm:pt>
    <dgm:pt modelId="{0D3EBE9D-61C9-4A7E-A5A9-0DEF26A1E2BA}" type="parTrans" cxnId="{A3F62F9E-8215-4766-B50B-8A3691E75BBA}">
      <dgm:prSet/>
      <dgm:spPr/>
      <dgm:t>
        <a:bodyPr/>
        <a:lstStyle/>
        <a:p>
          <a:endParaRPr lang="en-GB"/>
        </a:p>
      </dgm:t>
    </dgm:pt>
    <dgm:pt modelId="{E117299E-FAF7-48B2-94A4-7D60BB5706DD}" type="sibTrans" cxnId="{A3F62F9E-8215-4766-B50B-8A3691E75BBA}">
      <dgm:prSet/>
      <dgm:spPr/>
      <dgm:t>
        <a:bodyPr/>
        <a:lstStyle/>
        <a:p>
          <a:endParaRPr lang="en-GB"/>
        </a:p>
      </dgm:t>
    </dgm:pt>
    <dgm:pt modelId="{188EECA5-A42A-4AD9-8CEA-160309FD39BA}">
      <dgm:prSet custT="1"/>
      <dgm:spPr/>
      <dgm:t>
        <a:bodyPr/>
        <a:lstStyle/>
        <a:p>
          <a:r>
            <a:rPr lang="en-GB" sz="1800" dirty="0">
              <a:solidFill>
                <a:schemeClr val="accent2"/>
              </a:solidFill>
              <a:latin typeface="+mn-lt"/>
              <a:ea typeface="Tahoma" panose="020B0604030504040204" pitchFamily="34" charset="0"/>
              <a:cs typeface="Tahoma" panose="020B0604030504040204" pitchFamily="34" charset="0"/>
            </a:rPr>
            <a:t>Intimate examinations</a:t>
          </a:r>
        </a:p>
      </dgm:t>
    </dgm:pt>
    <dgm:pt modelId="{927D7B24-272F-4AE2-9D4B-0EA1876E1F56}" type="parTrans" cxnId="{2281B349-F36A-4D02-AECA-822833911BAE}">
      <dgm:prSet/>
      <dgm:spPr/>
      <dgm:t>
        <a:bodyPr/>
        <a:lstStyle/>
        <a:p>
          <a:endParaRPr lang="en-GB"/>
        </a:p>
      </dgm:t>
    </dgm:pt>
    <dgm:pt modelId="{B373FB7A-CB7F-4048-B269-15AFE9F2EDD3}" type="sibTrans" cxnId="{2281B349-F36A-4D02-AECA-822833911BAE}">
      <dgm:prSet/>
      <dgm:spPr/>
      <dgm:t>
        <a:bodyPr/>
        <a:lstStyle/>
        <a:p>
          <a:endParaRPr lang="en-GB"/>
        </a:p>
      </dgm:t>
    </dgm:pt>
    <dgm:pt modelId="{987AE0A8-CE7A-4EA0-8819-22F46C28A6B2}">
      <dgm:prSet phldrT="[Text]" custT="1"/>
      <dgm:spPr/>
      <dgm:t>
        <a:bodyPr/>
        <a:lstStyle/>
        <a:p>
          <a:endParaRPr lang="en-GB" sz="1800" dirty="0">
            <a:solidFill>
              <a:schemeClr val="accent2"/>
            </a:solidFill>
          </a:endParaRPr>
        </a:p>
      </dgm:t>
    </dgm:pt>
    <dgm:pt modelId="{D75DCAE3-F4EC-4912-829F-357628C68B3A}" type="parTrans" cxnId="{34836CDA-D686-42A2-A227-0D954377A5CE}">
      <dgm:prSet/>
      <dgm:spPr/>
      <dgm:t>
        <a:bodyPr/>
        <a:lstStyle/>
        <a:p>
          <a:endParaRPr lang="en-GB"/>
        </a:p>
      </dgm:t>
    </dgm:pt>
    <dgm:pt modelId="{BDBB404B-B687-4966-8A2E-829065DBA6AD}" type="sibTrans" cxnId="{34836CDA-D686-42A2-A227-0D954377A5CE}">
      <dgm:prSet/>
      <dgm:spPr/>
      <dgm:t>
        <a:bodyPr/>
        <a:lstStyle/>
        <a:p>
          <a:endParaRPr lang="en-GB"/>
        </a:p>
      </dgm:t>
    </dgm:pt>
    <dgm:pt modelId="{74B12979-02AF-411D-B1FF-E09F6563DE74}" type="pres">
      <dgm:prSet presAssocID="{DA63FF3C-ED3E-4B5B-86C5-8AFEDE8358B3}" presName="Name0" presStyleCnt="0">
        <dgm:presLayoutVars>
          <dgm:dir/>
          <dgm:animLvl val="lvl"/>
          <dgm:resizeHandles val="exact"/>
        </dgm:presLayoutVars>
      </dgm:prSet>
      <dgm:spPr/>
      <dgm:t>
        <a:bodyPr/>
        <a:lstStyle/>
        <a:p>
          <a:endParaRPr lang="en-US"/>
        </a:p>
      </dgm:t>
    </dgm:pt>
    <dgm:pt modelId="{E7476F3C-F673-47AD-A13A-CFB47FDBD63C}" type="pres">
      <dgm:prSet presAssocID="{24895CA2-9480-462C-A656-8AE50ECD3572}" presName="linNode" presStyleCnt="0"/>
      <dgm:spPr/>
    </dgm:pt>
    <dgm:pt modelId="{547B3B2B-DB61-4D2E-BFCC-E5B983FC9756}" type="pres">
      <dgm:prSet presAssocID="{24895CA2-9480-462C-A656-8AE50ECD3572}" presName="parentText" presStyleLbl="node1" presStyleIdx="0" presStyleCnt="2">
        <dgm:presLayoutVars>
          <dgm:chMax val="1"/>
          <dgm:bulletEnabled val="1"/>
        </dgm:presLayoutVars>
      </dgm:prSet>
      <dgm:spPr/>
      <dgm:t>
        <a:bodyPr/>
        <a:lstStyle/>
        <a:p>
          <a:endParaRPr lang="en-US"/>
        </a:p>
      </dgm:t>
    </dgm:pt>
    <dgm:pt modelId="{CFB2D2B2-DA03-453F-A59D-371B9EADA25F}" type="pres">
      <dgm:prSet presAssocID="{24895CA2-9480-462C-A656-8AE50ECD3572}" presName="descendantText" presStyleLbl="alignAccFollowNode1" presStyleIdx="0" presStyleCnt="2" custLinFactNeighborX="-1304" custLinFactNeighborY="705">
        <dgm:presLayoutVars>
          <dgm:bulletEnabled val="1"/>
        </dgm:presLayoutVars>
      </dgm:prSet>
      <dgm:spPr/>
      <dgm:t>
        <a:bodyPr/>
        <a:lstStyle/>
        <a:p>
          <a:endParaRPr lang="en-US"/>
        </a:p>
      </dgm:t>
    </dgm:pt>
    <dgm:pt modelId="{049A132B-8E8E-4A63-9C57-7E98D61D18C4}" type="pres">
      <dgm:prSet presAssocID="{3C399138-94F1-4EB8-87F3-084FFE11712E}" presName="sp" presStyleCnt="0"/>
      <dgm:spPr/>
    </dgm:pt>
    <dgm:pt modelId="{66DCC390-9FCD-445B-BEDD-38BE5AF48B6C}" type="pres">
      <dgm:prSet presAssocID="{17EB0F73-AEF8-4219-AC2B-AD0A251A2304}" presName="linNode" presStyleCnt="0"/>
      <dgm:spPr/>
    </dgm:pt>
    <dgm:pt modelId="{20B28D82-ABB6-446B-9C46-5EA5F7F57BB3}" type="pres">
      <dgm:prSet presAssocID="{17EB0F73-AEF8-4219-AC2B-AD0A251A2304}" presName="parentText" presStyleLbl="node1" presStyleIdx="1" presStyleCnt="2">
        <dgm:presLayoutVars>
          <dgm:chMax val="1"/>
          <dgm:bulletEnabled val="1"/>
        </dgm:presLayoutVars>
      </dgm:prSet>
      <dgm:spPr/>
      <dgm:t>
        <a:bodyPr/>
        <a:lstStyle/>
        <a:p>
          <a:endParaRPr lang="en-US"/>
        </a:p>
      </dgm:t>
    </dgm:pt>
    <dgm:pt modelId="{8E20A309-7481-4A32-AEAC-79FCC7F427E3}" type="pres">
      <dgm:prSet presAssocID="{17EB0F73-AEF8-4219-AC2B-AD0A251A2304}" presName="descendantText" presStyleLbl="alignAccFollowNode1" presStyleIdx="1" presStyleCnt="2" custLinFactNeighborX="978" custLinFactNeighborY="466">
        <dgm:presLayoutVars>
          <dgm:bulletEnabled val="1"/>
        </dgm:presLayoutVars>
      </dgm:prSet>
      <dgm:spPr/>
      <dgm:t>
        <a:bodyPr/>
        <a:lstStyle/>
        <a:p>
          <a:endParaRPr lang="en-US"/>
        </a:p>
      </dgm:t>
    </dgm:pt>
  </dgm:ptLst>
  <dgm:cxnLst>
    <dgm:cxn modelId="{C87AE31F-5390-48B3-9EB5-330D92AAAFA9}" type="presOf" srcId="{5731A4E0-F970-4902-B430-F349C10F9C8D}" destId="{CFB2D2B2-DA03-453F-A59D-371B9EADA25F}" srcOrd="0" destOrd="2" presId="urn:microsoft.com/office/officeart/2005/8/layout/vList5"/>
    <dgm:cxn modelId="{A613DE62-20C3-4AA1-80AD-05CA7AAE7BD3}" srcId="{DA63FF3C-ED3E-4B5B-86C5-8AFEDE8358B3}" destId="{24895CA2-9480-462C-A656-8AE50ECD3572}" srcOrd="0" destOrd="0" parTransId="{A1FE1E30-8E46-4329-A8D4-5B1BDD61D03C}" sibTransId="{3C399138-94F1-4EB8-87F3-084FFE11712E}"/>
    <dgm:cxn modelId="{34836CDA-D686-42A2-A227-0D954377A5CE}" srcId="{17EB0F73-AEF8-4219-AC2B-AD0A251A2304}" destId="{987AE0A8-CE7A-4EA0-8819-22F46C28A6B2}" srcOrd="0" destOrd="0" parTransId="{D75DCAE3-F4EC-4912-829F-357628C68B3A}" sibTransId="{BDBB404B-B687-4966-8A2E-829065DBA6AD}"/>
    <dgm:cxn modelId="{68061EEA-A1CE-477E-8132-745DE8ED6656}" type="presOf" srcId="{D68F482F-D3B7-4290-89E8-56FE27F9455C}" destId="{CFB2D2B2-DA03-453F-A59D-371B9EADA25F}" srcOrd="0" destOrd="3" presId="urn:microsoft.com/office/officeart/2005/8/layout/vList5"/>
    <dgm:cxn modelId="{F4F5BF48-E08C-4F07-B5C3-87DDBC5531C1}" type="presOf" srcId="{724AF0F6-DBF3-4240-A226-F7915EFDF3FA}" destId="{8E20A309-7481-4A32-AEAC-79FCC7F427E3}" srcOrd="0" destOrd="1" presId="urn:microsoft.com/office/officeart/2005/8/layout/vList5"/>
    <dgm:cxn modelId="{8BB876D1-BDD8-48AC-8F18-6C2FA0972537}" srcId="{17EB0F73-AEF8-4219-AC2B-AD0A251A2304}" destId="{000D3627-22B4-4795-9178-D743FF58003C}" srcOrd="5" destOrd="0" parTransId="{E41C2638-9F93-480A-9150-27D51BA72070}" sibTransId="{810034F3-CAE1-41BF-BD21-6F224DEDD77F}"/>
    <dgm:cxn modelId="{51E312E8-1E70-4DD6-AF86-7F9C8D88207D}" srcId="{24895CA2-9480-462C-A656-8AE50ECD3572}" destId="{FBA98494-EA61-4741-B719-8F6B595FEC1F}" srcOrd="0" destOrd="0" parTransId="{4597BE30-E388-41DA-9AD1-F9DB323F0831}" sibTransId="{06932CC8-5317-44FC-914C-4D800E07AB26}"/>
    <dgm:cxn modelId="{6E3B9569-9909-466F-8C4A-64F150E22CCC}" type="presOf" srcId="{987AE0A8-CE7A-4EA0-8819-22F46C28A6B2}" destId="{8E20A309-7481-4A32-AEAC-79FCC7F427E3}" srcOrd="0" destOrd="0" presId="urn:microsoft.com/office/officeart/2005/8/layout/vList5"/>
    <dgm:cxn modelId="{CCCE21FA-D6EC-4A7A-8CFE-F7F2C2FFB04F}" srcId="{24895CA2-9480-462C-A656-8AE50ECD3572}" destId="{5731A4E0-F970-4902-B430-F349C10F9C8D}" srcOrd="2" destOrd="0" parTransId="{C2987901-52BF-4C23-B0DB-3A8B6C1BAFA4}" sibTransId="{14C4C788-B66D-4CEA-9C82-B10CEE52B76A}"/>
    <dgm:cxn modelId="{5D7165FC-D60F-4D58-9672-9EA55D988D0A}" type="presOf" srcId="{000D3627-22B4-4795-9178-D743FF58003C}" destId="{8E20A309-7481-4A32-AEAC-79FCC7F427E3}" srcOrd="0" destOrd="5" presId="urn:microsoft.com/office/officeart/2005/8/layout/vList5"/>
    <dgm:cxn modelId="{2DC5F601-7F81-41E4-9AD9-216426704F9F}" srcId="{17EB0F73-AEF8-4219-AC2B-AD0A251A2304}" destId="{E9E95B54-D8E8-41B7-95AD-7730C7E8B6D1}" srcOrd="7" destOrd="0" parTransId="{431F6FCD-83B4-4110-84BC-7FC5697B3C61}" sibTransId="{C96D4A1B-796D-4FA4-A58A-1DA5B74C7F28}"/>
    <dgm:cxn modelId="{2281B349-F36A-4D02-AECA-822833911BAE}" srcId="{24895CA2-9480-462C-A656-8AE50ECD3572}" destId="{188EECA5-A42A-4AD9-8CEA-160309FD39BA}" srcOrd="1" destOrd="0" parTransId="{927D7B24-272F-4AE2-9D4B-0EA1876E1F56}" sibTransId="{B373FB7A-CB7F-4048-B269-15AFE9F2EDD3}"/>
    <dgm:cxn modelId="{BFE1A74F-BE21-4C39-AF00-FCDE16E6F0C6}" type="presOf" srcId="{E9E95B54-D8E8-41B7-95AD-7730C7E8B6D1}" destId="{8E20A309-7481-4A32-AEAC-79FCC7F427E3}" srcOrd="0" destOrd="7" presId="urn:microsoft.com/office/officeart/2005/8/layout/vList5"/>
    <dgm:cxn modelId="{B7C62C7B-1CAD-4BDC-B55F-28747CE63451}" srcId="{17EB0F73-AEF8-4219-AC2B-AD0A251A2304}" destId="{F21CAD3E-D4B3-4984-820D-949F632FDB35}" srcOrd="3" destOrd="0" parTransId="{F4629BF0-7BAE-4C72-BC3F-25D5CE8F9DB7}" sibTransId="{2AEA01C6-70E0-46A2-9668-A66E9EC337E6}"/>
    <dgm:cxn modelId="{DA0B5CD9-455A-4F25-8D41-8B127DB3FC9B}" srcId="{24895CA2-9480-462C-A656-8AE50ECD3572}" destId="{D68F482F-D3B7-4290-89E8-56FE27F9455C}" srcOrd="3" destOrd="0" parTransId="{FDE3E425-FF07-4D65-B8FD-8FA173DC478C}" sibTransId="{AABC2BE3-34F9-4631-99FD-23759C601A5D}"/>
    <dgm:cxn modelId="{C0F8EC78-83F9-4B8F-AF2B-AD21AFB59E3E}" srcId="{17EB0F73-AEF8-4219-AC2B-AD0A251A2304}" destId="{724AF0F6-DBF3-4240-A226-F7915EFDF3FA}" srcOrd="1" destOrd="0" parTransId="{8C046C92-516F-4613-AFAB-FFB4352E75C7}" sibTransId="{EA077559-5270-44F6-A745-DE4975DBA8DC}"/>
    <dgm:cxn modelId="{E1672857-E4B0-439A-A370-955085BD39EB}" type="presOf" srcId="{376BA458-C049-44B3-83A1-A96FB083DA19}" destId="{8E20A309-7481-4A32-AEAC-79FCC7F427E3}" srcOrd="0" destOrd="6" presId="urn:microsoft.com/office/officeart/2005/8/layout/vList5"/>
    <dgm:cxn modelId="{A3F62F9E-8215-4766-B50B-8A3691E75BBA}" srcId="{17EB0F73-AEF8-4219-AC2B-AD0A251A2304}" destId="{376BA458-C049-44B3-83A1-A96FB083DA19}" srcOrd="6" destOrd="0" parTransId="{0D3EBE9D-61C9-4A7E-A5A9-0DEF26A1E2BA}" sibTransId="{E117299E-FAF7-48B2-94A4-7D60BB5706DD}"/>
    <dgm:cxn modelId="{14E5D080-B339-479B-9709-34F0D2AC7196}" type="presOf" srcId="{24895CA2-9480-462C-A656-8AE50ECD3572}" destId="{547B3B2B-DB61-4D2E-BFCC-E5B983FC9756}" srcOrd="0" destOrd="0" presId="urn:microsoft.com/office/officeart/2005/8/layout/vList5"/>
    <dgm:cxn modelId="{14C493F7-1269-4BBB-AEBB-9C66E976E4E8}" srcId="{17EB0F73-AEF8-4219-AC2B-AD0A251A2304}" destId="{CCB7FFD9-24F7-4A68-BF59-79C87634451B}" srcOrd="2" destOrd="0" parTransId="{8C8596E9-506B-49C0-A4B7-E993CDE3AC8C}" sibTransId="{AABAE259-DC43-4E4B-9787-D8807080D1F8}"/>
    <dgm:cxn modelId="{66833FE6-4CF6-4691-85B8-07FA2F28A143}" type="presOf" srcId="{188EECA5-A42A-4AD9-8CEA-160309FD39BA}" destId="{CFB2D2B2-DA03-453F-A59D-371B9EADA25F}" srcOrd="0" destOrd="1" presId="urn:microsoft.com/office/officeart/2005/8/layout/vList5"/>
    <dgm:cxn modelId="{63257151-3A31-46BC-9E85-EB22DF45DA64}" srcId="{17EB0F73-AEF8-4219-AC2B-AD0A251A2304}" destId="{0573FF2B-1534-4DD8-BE20-531993879BC9}" srcOrd="4" destOrd="0" parTransId="{6816FC8E-AF7A-4E5C-A37A-A3A602A1DB2E}" sibTransId="{033B3599-6803-4BA6-A1A6-41FEF638C532}"/>
    <dgm:cxn modelId="{E7FCD99B-1CCF-4E84-99FB-0EDFA98CE793}" type="presOf" srcId="{CCB7FFD9-24F7-4A68-BF59-79C87634451B}" destId="{8E20A309-7481-4A32-AEAC-79FCC7F427E3}" srcOrd="0" destOrd="2" presId="urn:microsoft.com/office/officeart/2005/8/layout/vList5"/>
    <dgm:cxn modelId="{B7E6DB78-1547-4A00-9188-5C68303DDE67}" srcId="{DA63FF3C-ED3E-4B5B-86C5-8AFEDE8358B3}" destId="{17EB0F73-AEF8-4219-AC2B-AD0A251A2304}" srcOrd="1" destOrd="0" parTransId="{2B5FDCC9-C9B0-40B2-A618-278AFF0776F1}" sibTransId="{14D1DEDC-F6DD-4155-B254-91A0E50B285E}"/>
    <dgm:cxn modelId="{E63F607B-2243-4715-8D06-A791AD09FBC7}" type="presOf" srcId="{17EB0F73-AEF8-4219-AC2B-AD0A251A2304}" destId="{20B28D82-ABB6-446B-9C46-5EA5F7F57BB3}" srcOrd="0" destOrd="0" presId="urn:microsoft.com/office/officeart/2005/8/layout/vList5"/>
    <dgm:cxn modelId="{EBD909D2-F0AD-4187-A0B6-54596A7C731A}" type="presOf" srcId="{DA63FF3C-ED3E-4B5B-86C5-8AFEDE8358B3}" destId="{74B12979-02AF-411D-B1FF-E09F6563DE74}" srcOrd="0" destOrd="0" presId="urn:microsoft.com/office/officeart/2005/8/layout/vList5"/>
    <dgm:cxn modelId="{75E75931-3603-4F40-B7AA-2D3508391920}" type="presOf" srcId="{FBA98494-EA61-4741-B719-8F6B595FEC1F}" destId="{CFB2D2B2-DA03-453F-A59D-371B9EADA25F}" srcOrd="0" destOrd="0" presId="urn:microsoft.com/office/officeart/2005/8/layout/vList5"/>
    <dgm:cxn modelId="{7D7845A5-8BEB-4B3A-BA3A-E5519CF18F83}" type="presOf" srcId="{F21CAD3E-D4B3-4984-820D-949F632FDB35}" destId="{8E20A309-7481-4A32-AEAC-79FCC7F427E3}" srcOrd="0" destOrd="3" presId="urn:microsoft.com/office/officeart/2005/8/layout/vList5"/>
    <dgm:cxn modelId="{4BDD3898-793F-4760-8723-7529E125B399}" type="presOf" srcId="{0573FF2B-1534-4DD8-BE20-531993879BC9}" destId="{8E20A309-7481-4A32-AEAC-79FCC7F427E3}" srcOrd="0" destOrd="4" presId="urn:microsoft.com/office/officeart/2005/8/layout/vList5"/>
    <dgm:cxn modelId="{178FA9A9-EA9C-468F-AE78-A49DD996B234}" type="presParOf" srcId="{74B12979-02AF-411D-B1FF-E09F6563DE74}" destId="{E7476F3C-F673-47AD-A13A-CFB47FDBD63C}" srcOrd="0" destOrd="0" presId="urn:microsoft.com/office/officeart/2005/8/layout/vList5"/>
    <dgm:cxn modelId="{66E0B464-FF21-417B-A57A-ADE764BB5ED2}" type="presParOf" srcId="{E7476F3C-F673-47AD-A13A-CFB47FDBD63C}" destId="{547B3B2B-DB61-4D2E-BFCC-E5B983FC9756}" srcOrd="0" destOrd="0" presId="urn:microsoft.com/office/officeart/2005/8/layout/vList5"/>
    <dgm:cxn modelId="{F31049DD-C09E-4BE8-A5DB-4CA5F37CCD3F}" type="presParOf" srcId="{E7476F3C-F673-47AD-A13A-CFB47FDBD63C}" destId="{CFB2D2B2-DA03-453F-A59D-371B9EADA25F}" srcOrd="1" destOrd="0" presId="urn:microsoft.com/office/officeart/2005/8/layout/vList5"/>
    <dgm:cxn modelId="{EEA96D73-0B84-4661-BE83-70A6B1C0A2A4}" type="presParOf" srcId="{74B12979-02AF-411D-B1FF-E09F6563DE74}" destId="{049A132B-8E8E-4A63-9C57-7E98D61D18C4}" srcOrd="1" destOrd="0" presId="urn:microsoft.com/office/officeart/2005/8/layout/vList5"/>
    <dgm:cxn modelId="{0D7C6984-64BB-4130-985D-93B3AC684B34}" type="presParOf" srcId="{74B12979-02AF-411D-B1FF-E09F6563DE74}" destId="{66DCC390-9FCD-445B-BEDD-38BE5AF48B6C}" srcOrd="2" destOrd="0" presId="urn:microsoft.com/office/officeart/2005/8/layout/vList5"/>
    <dgm:cxn modelId="{93C1C6E1-1F35-42C5-9A2B-CFB709813995}" type="presParOf" srcId="{66DCC390-9FCD-445B-BEDD-38BE5AF48B6C}" destId="{20B28D82-ABB6-446B-9C46-5EA5F7F57BB3}" srcOrd="0" destOrd="0" presId="urn:microsoft.com/office/officeart/2005/8/layout/vList5"/>
    <dgm:cxn modelId="{CCCEB576-D904-4537-9E7A-1001B145054A}" type="presParOf" srcId="{66DCC390-9FCD-445B-BEDD-38BE5AF48B6C}" destId="{8E20A309-7481-4A32-AEAC-79FCC7F427E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63FF3C-ED3E-4B5B-86C5-8AFEDE8358B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4895CA2-9480-462C-A656-8AE50ECD3572}">
      <dgm:prSet phldrT="[Text]"/>
      <dgm:spPr/>
      <dgm:t>
        <a:bodyPr/>
        <a:lstStyle/>
        <a:p>
          <a:r>
            <a:rPr lang="en-GB" dirty="0">
              <a:solidFill>
                <a:schemeClr val="tx2"/>
              </a:solidFill>
            </a:rPr>
            <a:t>honesty integrity &amp; candour </a:t>
          </a:r>
        </a:p>
      </dgm:t>
    </dgm:pt>
    <dgm:pt modelId="{A1FE1E30-8E46-4329-A8D4-5B1BDD61D03C}" type="parTrans" cxnId="{A613DE62-20C3-4AA1-80AD-05CA7AAE7BD3}">
      <dgm:prSet/>
      <dgm:spPr/>
      <dgm:t>
        <a:bodyPr/>
        <a:lstStyle/>
        <a:p>
          <a:endParaRPr lang="en-GB"/>
        </a:p>
      </dgm:t>
    </dgm:pt>
    <dgm:pt modelId="{3C399138-94F1-4EB8-87F3-084FFE11712E}" type="sibTrans" cxnId="{A613DE62-20C3-4AA1-80AD-05CA7AAE7BD3}">
      <dgm:prSet/>
      <dgm:spPr/>
      <dgm:t>
        <a:bodyPr/>
        <a:lstStyle/>
        <a:p>
          <a:endParaRPr lang="en-GB"/>
        </a:p>
      </dgm:t>
    </dgm:pt>
    <dgm:pt modelId="{FBA98494-EA61-4741-B719-8F6B595FEC1F}">
      <dgm:prSet phldrT="[Text]" custT="1"/>
      <dgm:spPr/>
      <dgm:t>
        <a:bodyPr/>
        <a:lstStyle/>
        <a:p>
          <a:endParaRPr lang="en-GB" sz="800" dirty="0"/>
        </a:p>
      </dgm:t>
    </dgm:pt>
    <dgm:pt modelId="{4597BE30-E388-41DA-9AD1-F9DB323F0831}" type="parTrans" cxnId="{51E312E8-1E70-4DD6-AF86-7F9C8D88207D}">
      <dgm:prSet/>
      <dgm:spPr/>
      <dgm:t>
        <a:bodyPr/>
        <a:lstStyle/>
        <a:p>
          <a:endParaRPr lang="en-GB"/>
        </a:p>
      </dgm:t>
    </dgm:pt>
    <dgm:pt modelId="{06932CC8-5317-44FC-914C-4D800E07AB26}" type="sibTrans" cxnId="{51E312E8-1E70-4DD6-AF86-7F9C8D88207D}">
      <dgm:prSet/>
      <dgm:spPr/>
      <dgm:t>
        <a:bodyPr/>
        <a:lstStyle/>
        <a:p>
          <a:endParaRPr lang="en-GB"/>
        </a:p>
      </dgm:t>
    </dgm:pt>
    <dgm:pt modelId="{1299FBA0-AB1D-4A4A-913C-74840AC8542D}">
      <dgm:prSet phldrT="[Text]" custT="1"/>
      <dgm:spPr/>
      <dgm:t>
        <a:bodyPr/>
        <a:lstStyle/>
        <a:p>
          <a:r>
            <a:rPr lang="en-GB" sz="1800" dirty="0">
              <a:solidFill>
                <a:schemeClr val="accent2"/>
              </a:solidFill>
            </a:rPr>
            <a:t>Raising and acting on concerns </a:t>
          </a:r>
        </a:p>
      </dgm:t>
    </dgm:pt>
    <dgm:pt modelId="{31759A80-7ED2-484A-A8B3-CAB9952C7196}" type="parTrans" cxnId="{5B7A63B4-FEA4-4AE6-9E9A-6D8C5FA22AF6}">
      <dgm:prSet/>
      <dgm:spPr/>
      <dgm:t>
        <a:bodyPr/>
        <a:lstStyle/>
        <a:p>
          <a:endParaRPr lang="en-GB"/>
        </a:p>
      </dgm:t>
    </dgm:pt>
    <dgm:pt modelId="{A4A7C962-960A-4861-9B63-D66DF1EA1FF6}" type="sibTrans" cxnId="{5B7A63B4-FEA4-4AE6-9E9A-6D8C5FA22AF6}">
      <dgm:prSet/>
      <dgm:spPr/>
      <dgm:t>
        <a:bodyPr/>
        <a:lstStyle/>
        <a:p>
          <a:endParaRPr lang="en-GB"/>
        </a:p>
      </dgm:t>
    </dgm:pt>
    <dgm:pt modelId="{724AF0F6-DBF3-4240-A226-F7915EFDF3FA}">
      <dgm:prSet phldrT="[Text]"/>
      <dgm:spPr/>
      <dgm:t>
        <a:bodyPr/>
        <a:lstStyle/>
        <a:p>
          <a:r>
            <a:rPr lang="en-GB" dirty="0">
              <a:solidFill>
                <a:schemeClr val="tx1"/>
              </a:solidFill>
            </a:rPr>
            <a:t>Your professional career</a:t>
          </a:r>
        </a:p>
      </dgm:t>
    </dgm:pt>
    <dgm:pt modelId="{8C046C92-516F-4613-AFAB-FFB4352E75C7}" type="parTrans" cxnId="{C0F8EC78-83F9-4B8F-AF2B-AD21AFB59E3E}">
      <dgm:prSet/>
      <dgm:spPr/>
      <dgm:t>
        <a:bodyPr/>
        <a:lstStyle/>
        <a:p>
          <a:endParaRPr lang="en-GB"/>
        </a:p>
      </dgm:t>
    </dgm:pt>
    <dgm:pt modelId="{EA077559-5270-44F6-A745-DE4975DBA8DC}" type="sibTrans" cxnId="{C0F8EC78-83F9-4B8F-AF2B-AD21AFB59E3E}">
      <dgm:prSet/>
      <dgm:spPr/>
      <dgm:t>
        <a:bodyPr/>
        <a:lstStyle/>
        <a:p>
          <a:endParaRPr lang="en-GB"/>
        </a:p>
      </dgm:t>
    </dgm:pt>
    <dgm:pt modelId="{CCB7FFD9-24F7-4A68-BF59-79C87634451B}">
      <dgm:prSet phldrT="[Text]" custT="1"/>
      <dgm:spPr/>
      <dgm:t>
        <a:bodyPr/>
        <a:lstStyle/>
        <a:p>
          <a:r>
            <a:rPr lang="en-GB" sz="1800" dirty="0">
              <a:solidFill>
                <a:schemeClr val="accent2"/>
              </a:solidFill>
            </a:rPr>
            <a:t>Personal Beliefs &amp; Medical Practice</a:t>
          </a:r>
        </a:p>
      </dgm:t>
    </dgm:pt>
    <dgm:pt modelId="{8C8596E9-506B-49C0-A4B7-E993CDE3AC8C}" type="parTrans" cxnId="{14C493F7-1269-4BBB-AEBB-9C66E976E4E8}">
      <dgm:prSet/>
      <dgm:spPr/>
      <dgm:t>
        <a:bodyPr/>
        <a:lstStyle/>
        <a:p>
          <a:endParaRPr lang="en-GB"/>
        </a:p>
      </dgm:t>
    </dgm:pt>
    <dgm:pt modelId="{AABAE259-DC43-4E4B-9787-D8807080D1F8}" type="sibTrans" cxnId="{14C493F7-1269-4BBB-AEBB-9C66E976E4E8}">
      <dgm:prSet/>
      <dgm:spPr/>
      <dgm:t>
        <a:bodyPr/>
        <a:lstStyle/>
        <a:p>
          <a:endParaRPr lang="en-GB"/>
        </a:p>
      </dgm:t>
    </dgm:pt>
    <dgm:pt modelId="{0C57E5B9-57DF-44EA-9370-846C0F717296}">
      <dgm:prSet phldrT="[Text]" custT="1"/>
      <dgm:spPr/>
      <dgm:t>
        <a:bodyPr/>
        <a:lstStyle/>
        <a:p>
          <a:endParaRPr lang="en-GB" sz="1800" dirty="0"/>
        </a:p>
      </dgm:t>
    </dgm:pt>
    <dgm:pt modelId="{831D2251-F1AC-44E6-9428-90C84190C14D}" type="parTrans" cxnId="{A781C9E3-F7A8-4029-B16C-301EAF4FFCF7}">
      <dgm:prSet/>
      <dgm:spPr/>
      <dgm:t>
        <a:bodyPr/>
        <a:lstStyle/>
        <a:p>
          <a:endParaRPr lang="en-GB"/>
        </a:p>
      </dgm:t>
    </dgm:pt>
    <dgm:pt modelId="{8F3CE6A7-1FFB-4125-8D61-C69C5143CCE3}" type="sibTrans" cxnId="{A781C9E3-F7A8-4029-B16C-301EAF4FFCF7}">
      <dgm:prSet/>
      <dgm:spPr/>
      <dgm:t>
        <a:bodyPr/>
        <a:lstStyle/>
        <a:p>
          <a:endParaRPr lang="en-GB"/>
        </a:p>
      </dgm:t>
    </dgm:pt>
    <dgm:pt modelId="{7A349B7A-710E-47BE-A826-C4F5ABDCFC8D}">
      <dgm:prSet phldrT="[Text]" custT="1"/>
      <dgm:spPr/>
      <dgm:t>
        <a:bodyPr/>
        <a:lstStyle/>
        <a:p>
          <a:r>
            <a:rPr lang="en-GB" sz="1800" dirty="0">
              <a:solidFill>
                <a:schemeClr val="accent2"/>
              </a:solidFill>
            </a:rPr>
            <a:t>Ending prof. r’ships with patients</a:t>
          </a:r>
        </a:p>
      </dgm:t>
    </dgm:pt>
    <dgm:pt modelId="{7087D398-F0FD-4CF8-907D-21833B04F3E7}" type="parTrans" cxnId="{27261262-5BD7-426A-AEA5-3AC7ACFE56C4}">
      <dgm:prSet/>
      <dgm:spPr/>
      <dgm:t>
        <a:bodyPr/>
        <a:lstStyle/>
        <a:p>
          <a:endParaRPr lang="en-GB"/>
        </a:p>
      </dgm:t>
    </dgm:pt>
    <dgm:pt modelId="{CC2C95C0-4370-4217-A1C7-16268647F931}" type="sibTrans" cxnId="{27261262-5BD7-426A-AEA5-3AC7ACFE56C4}">
      <dgm:prSet/>
      <dgm:spPr/>
      <dgm:t>
        <a:bodyPr/>
        <a:lstStyle/>
        <a:p>
          <a:endParaRPr lang="en-GB"/>
        </a:p>
      </dgm:t>
    </dgm:pt>
    <dgm:pt modelId="{58F542F9-9441-49D9-ADB4-3E93894AEA92}">
      <dgm:prSet phldrT="[Text]" custT="1"/>
      <dgm:spPr/>
      <dgm:t>
        <a:bodyPr/>
        <a:lstStyle/>
        <a:p>
          <a:r>
            <a:rPr lang="en-GB" sz="1800" dirty="0">
              <a:solidFill>
                <a:schemeClr val="accent2"/>
              </a:solidFill>
            </a:rPr>
            <a:t>Duty of candour </a:t>
          </a:r>
        </a:p>
      </dgm:t>
    </dgm:pt>
    <dgm:pt modelId="{151BE656-39AA-462A-9925-20CCC7E5268E}" type="parTrans" cxnId="{C09254FE-839F-4FAE-BCCF-CE0FFE191429}">
      <dgm:prSet/>
      <dgm:spPr/>
      <dgm:t>
        <a:bodyPr/>
        <a:lstStyle/>
        <a:p>
          <a:endParaRPr lang="en-GB"/>
        </a:p>
      </dgm:t>
    </dgm:pt>
    <dgm:pt modelId="{4D2554FC-A006-496D-B0FD-68E4102534F5}" type="sibTrans" cxnId="{C09254FE-839F-4FAE-BCCF-CE0FFE191429}">
      <dgm:prSet/>
      <dgm:spPr/>
      <dgm:t>
        <a:bodyPr/>
        <a:lstStyle/>
        <a:p>
          <a:endParaRPr lang="en-GB"/>
        </a:p>
      </dgm:t>
    </dgm:pt>
    <dgm:pt modelId="{737BEF1F-47DD-44C6-80D3-775899FBEEE5}">
      <dgm:prSet phldrT="[Text]" custT="1"/>
      <dgm:spPr/>
      <dgm:t>
        <a:bodyPr/>
        <a:lstStyle/>
        <a:p>
          <a:r>
            <a:rPr lang="en-GB" sz="1800" dirty="0">
              <a:solidFill>
                <a:schemeClr val="accent2"/>
              </a:solidFill>
            </a:rPr>
            <a:t>registrants’ wellbeing</a:t>
          </a:r>
        </a:p>
      </dgm:t>
    </dgm:pt>
    <dgm:pt modelId="{3EA5A883-79C9-4FB8-8EEC-880312804380}" type="parTrans" cxnId="{1F5AD7C4-15CB-45C6-8FF9-2BD18B339D3E}">
      <dgm:prSet/>
      <dgm:spPr/>
      <dgm:t>
        <a:bodyPr/>
        <a:lstStyle/>
        <a:p>
          <a:endParaRPr lang="en-GB"/>
        </a:p>
      </dgm:t>
    </dgm:pt>
    <dgm:pt modelId="{6025542C-D370-4417-94C0-ED08CF19FB96}" type="sibTrans" cxnId="{1F5AD7C4-15CB-45C6-8FF9-2BD18B339D3E}">
      <dgm:prSet/>
      <dgm:spPr/>
      <dgm:t>
        <a:bodyPr/>
        <a:lstStyle/>
        <a:p>
          <a:endParaRPr lang="en-GB"/>
        </a:p>
      </dgm:t>
    </dgm:pt>
    <dgm:pt modelId="{B210684E-70DF-498A-9C17-E042771C6405}">
      <dgm:prSet phldrT="[Text]" custT="1"/>
      <dgm:spPr/>
      <dgm:t>
        <a:bodyPr/>
        <a:lstStyle/>
        <a:p>
          <a:r>
            <a:rPr lang="en-GB" sz="1800" dirty="0">
              <a:solidFill>
                <a:schemeClr val="accent2"/>
              </a:solidFill>
            </a:rPr>
            <a:t>Conflict of interest</a:t>
          </a:r>
        </a:p>
      </dgm:t>
    </dgm:pt>
    <dgm:pt modelId="{671B8D91-50D2-449A-9A3B-160E516846CC}" type="parTrans" cxnId="{3A5C430F-76FA-41E6-A65C-8B02B91427B4}">
      <dgm:prSet/>
      <dgm:spPr/>
      <dgm:t>
        <a:bodyPr/>
        <a:lstStyle/>
        <a:p>
          <a:endParaRPr lang="en-GB"/>
        </a:p>
      </dgm:t>
    </dgm:pt>
    <dgm:pt modelId="{02502CCD-2617-420F-B604-D9B51BCFBEE7}" type="sibTrans" cxnId="{3A5C430F-76FA-41E6-A65C-8B02B91427B4}">
      <dgm:prSet/>
      <dgm:spPr/>
      <dgm:t>
        <a:bodyPr/>
        <a:lstStyle/>
        <a:p>
          <a:endParaRPr lang="en-GB"/>
        </a:p>
      </dgm:t>
    </dgm:pt>
    <dgm:pt modelId="{31623145-A93E-4D7F-A75B-5C80F45A7EAF}">
      <dgm:prSet phldrT="[Text]" custT="1"/>
      <dgm:spPr/>
      <dgm:t>
        <a:bodyPr/>
        <a:lstStyle/>
        <a:p>
          <a:r>
            <a:rPr lang="en-GB" sz="1800" dirty="0">
              <a:solidFill>
                <a:schemeClr val="accent2"/>
              </a:solidFill>
            </a:rPr>
            <a:t>Registrants’ working patterns</a:t>
          </a:r>
        </a:p>
      </dgm:t>
    </dgm:pt>
    <dgm:pt modelId="{C791C202-0E03-4E83-9AAD-D0348375671C}" type="parTrans" cxnId="{609DB7FB-9682-4264-A5E8-E7D0F1C00427}">
      <dgm:prSet/>
      <dgm:spPr/>
      <dgm:t>
        <a:bodyPr/>
        <a:lstStyle/>
        <a:p>
          <a:endParaRPr lang="en-GB"/>
        </a:p>
      </dgm:t>
    </dgm:pt>
    <dgm:pt modelId="{301F8A27-C12B-47C4-8ECF-F22F4BB3BC32}" type="sibTrans" cxnId="{609DB7FB-9682-4264-A5E8-E7D0F1C00427}">
      <dgm:prSet/>
      <dgm:spPr/>
      <dgm:t>
        <a:bodyPr/>
        <a:lstStyle/>
        <a:p>
          <a:endParaRPr lang="en-GB"/>
        </a:p>
      </dgm:t>
    </dgm:pt>
    <dgm:pt modelId="{499BC2EA-FAFE-4315-8942-0D6C24C20498}">
      <dgm:prSet phldrT="[Text]" custT="1"/>
      <dgm:spPr/>
      <dgm:t>
        <a:bodyPr/>
        <a:lstStyle/>
        <a:p>
          <a:r>
            <a:rPr lang="en-GB" sz="1800" dirty="0">
              <a:solidFill>
                <a:schemeClr val="accent2"/>
              </a:solidFill>
            </a:rPr>
            <a:t>Managing risks at work</a:t>
          </a:r>
        </a:p>
      </dgm:t>
    </dgm:pt>
    <dgm:pt modelId="{56F644E8-B86C-4E85-A313-B1D777CE5321}" type="parTrans" cxnId="{647BEF3D-0D0A-4E8B-ABBC-E6A15D9D3F56}">
      <dgm:prSet/>
      <dgm:spPr/>
      <dgm:t>
        <a:bodyPr/>
        <a:lstStyle/>
        <a:p>
          <a:endParaRPr lang="en-GB"/>
        </a:p>
      </dgm:t>
    </dgm:pt>
    <dgm:pt modelId="{F822E783-67FA-40FB-9178-6AE17FE4465A}" type="sibTrans" cxnId="{647BEF3D-0D0A-4E8B-ABBC-E6A15D9D3F56}">
      <dgm:prSet/>
      <dgm:spPr/>
      <dgm:t>
        <a:bodyPr/>
        <a:lstStyle/>
        <a:p>
          <a:endParaRPr lang="en-GB"/>
        </a:p>
      </dgm:t>
    </dgm:pt>
    <dgm:pt modelId="{744602E6-BFA7-473A-9655-D4C69FE1A705}">
      <dgm:prSet phldrT="[Text]" custT="1"/>
      <dgm:spPr/>
      <dgm:t>
        <a:bodyPr/>
        <a:lstStyle/>
        <a:p>
          <a:r>
            <a:rPr lang="en-GB" sz="1800" dirty="0">
              <a:solidFill>
                <a:schemeClr val="accent2"/>
              </a:solidFill>
            </a:rPr>
            <a:t>Cumberlege recommendations</a:t>
          </a:r>
        </a:p>
      </dgm:t>
    </dgm:pt>
    <dgm:pt modelId="{43D9E532-06B9-4405-A9F7-10C9C38FF59F}" type="parTrans" cxnId="{66BE0088-4EB9-4EA2-B870-B9047B1482DB}">
      <dgm:prSet/>
      <dgm:spPr/>
      <dgm:t>
        <a:bodyPr/>
        <a:lstStyle/>
        <a:p>
          <a:endParaRPr lang="en-GB"/>
        </a:p>
      </dgm:t>
    </dgm:pt>
    <dgm:pt modelId="{ED248805-00DB-431E-A4F3-1F45382E7C7D}" type="sibTrans" cxnId="{66BE0088-4EB9-4EA2-B870-B9047B1482DB}">
      <dgm:prSet/>
      <dgm:spPr/>
      <dgm:t>
        <a:bodyPr/>
        <a:lstStyle/>
        <a:p>
          <a:endParaRPr lang="en-GB"/>
        </a:p>
      </dgm:t>
    </dgm:pt>
    <dgm:pt modelId="{74DABFF1-B6D4-4FD4-85A8-49EEED5DDD69}">
      <dgm:prSet phldrT="[Text]" custT="1"/>
      <dgm:spPr/>
      <dgm:t>
        <a:bodyPr/>
        <a:lstStyle/>
        <a:p>
          <a:endParaRPr lang="en-GB" sz="1800" dirty="0">
            <a:solidFill>
              <a:schemeClr val="accent2"/>
            </a:solidFill>
          </a:endParaRPr>
        </a:p>
      </dgm:t>
    </dgm:pt>
    <dgm:pt modelId="{F0C0D984-F017-42FA-965D-9EECA94E38F2}" type="parTrans" cxnId="{022BCC90-1FF3-4689-AB3A-8C046A5A5D35}">
      <dgm:prSet/>
      <dgm:spPr/>
      <dgm:t>
        <a:bodyPr/>
        <a:lstStyle/>
        <a:p>
          <a:endParaRPr lang="en-GB"/>
        </a:p>
      </dgm:t>
    </dgm:pt>
    <dgm:pt modelId="{8C188341-CCD4-4791-87EA-886DCE7146CD}" type="sibTrans" cxnId="{022BCC90-1FF3-4689-AB3A-8C046A5A5D35}">
      <dgm:prSet/>
      <dgm:spPr/>
      <dgm:t>
        <a:bodyPr/>
        <a:lstStyle/>
        <a:p>
          <a:endParaRPr lang="en-GB"/>
        </a:p>
      </dgm:t>
    </dgm:pt>
    <dgm:pt modelId="{76B2C019-CD01-43F3-9D22-A1B22CE6A382}">
      <dgm:prSet phldrT="[Text]" custT="1"/>
      <dgm:spPr/>
      <dgm:t>
        <a:bodyPr/>
        <a:lstStyle/>
        <a:p>
          <a:r>
            <a:rPr lang="en-GB" sz="1800" dirty="0">
              <a:solidFill>
                <a:schemeClr val="accent2"/>
              </a:solidFill>
            </a:rPr>
            <a:t>Acting as a witness </a:t>
          </a:r>
        </a:p>
      </dgm:t>
    </dgm:pt>
    <dgm:pt modelId="{03165B67-8839-49E7-B27D-6B56491ED134}" type="parTrans" cxnId="{8D9F05C5-412C-4639-B9E9-1147511EA3D2}">
      <dgm:prSet/>
      <dgm:spPr/>
      <dgm:t>
        <a:bodyPr/>
        <a:lstStyle/>
        <a:p>
          <a:endParaRPr lang="en-GB"/>
        </a:p>
      </dgm:t>
    </dgm:pt>
    <dgm:pt modelId="{8D44E8AD-5009-4FD8-948D-4C6D278D1773}" type="sibTrans" cxnId="{8D9F05C5-412C-4639-B9E9-1147511EA3D2}">
      <dgm:prSet/>
      <dgm:spPr/>
      <dgm:t>
        <a:bodyPr/>
        <a:lstStyle/>
        <a:p>
          <a:endParaRPr lang="en-GB"/>
        </a:p>
      </dgm:t>
    </dgm:pt>
    <dgm:pt modelId="{74B12979-02AF-411D-B1FF-E09F6563DE74}" type="pres">
      <dgm:prSet presAssocID="{DA63FF3C-ED3E-4B5B-86C5-8AFEDE8358B3}" presName="Name0" presStyleCnt="0">
        <dgm:presLayoutVars>
          <dgm:dir/>
          <dgm:animLvl val="lvl"/>
          <dgm:resizeHandles val="exact"/>
        </dgm:presLayoutVars>
      </dgm:prSet>
      <dgm:spPr/>
      <dgm:t>
        <a:bodyPr/>
        <a:lstStyle/>
        <a:p>
          <a:endParaRPr lang="en-US"/>
        </a:p>
      </dgm:t>
    </dgm:pt>
    <dgm:pt modelId="{E7476F3C-F673-47AD-A13A-CFB47FDBD63C}" type="pres">
      <dgm:prSet presAssocID="{24895CA2-9480-462C-A656-8AE50ECD3572}" presName="linNode" presStyleCnt="0"/>
      <dgm:spPr/>
    </dgm:pt>
    <dgm:pt modelId="{547B3B2B-DB61-4D2E-BFCC-E5B983FC9756}" type="pres">
      <dgm:prSet presAssocID="{24895CA2-9480-462C-A656-8AE50ECD3572}" presName="parentText" presStyleLbl="node1" presStyleIdx="0" presStyleCnt="2" custScaleX="107403" custScaleY="93115" custLinFactNeighborX="734">
        <dgm:presLayoutVars>
          <dgm:chMax val="1"/>
          <dgm:bulletEnabled val="1"/>
        </dgm:presLayoutVars>
      </dgm:prSet>
      <dgm:spPr/>
      <dgm:t>
        <a:bodyPr/>
        <a:lstStyle/>
        <a:p>
          <a:endParaRPr lang="en-US"/>
        </a:p>
      </dgm:t>
    </dgm:pt>
    <dgm:pt modelId="{CFB2D2B2-DA03-453F-A59D-371B9EADA25F}" type="pres">
      <dgm:prSet presAssocID="{24895CA2-9480-462C-A656-8AE50ECD3572}" presName="descendantText" presStyleLbl="alignAccFollowNode1" presStyleIdx="0" presStyleCnt="2" custLinFactNeighborX="-1462" custLinFactNeighborY="512">
        <dgm:presLayoutVars>
          <dgm:bulletEnabled val="1"/>
        </dgm:presLayoutVars>
      </dgm:prSet>
      <dgm:spPr/>
      <dgm:t>
        <a:bodyPr/>
        <a:lstStyle/>
        <a:p>
          <a:endParaRPr lang="en-US"/>
        </a:p>
      </dgm:t>
    </dgm:pt>
    <dgm:pt modelId="{049A132B-8E8E-4A63-9C57-7E98D61D18C4}" type="pres">
      <dgm:prSet presAssocID="{3C399138-94F1-4EB8-87F3-084FFE11712E}" presName="sp" presStyleCnt="0"/>
      <dgm:spPr/>
    </dgm:pt>
    <dgm:pt modelId="{443C46A2-2E82-4ED8-95E5-18998514EBD4}" type="pres">
      <dgm:prSet presAssocID="{724AF0F6-DBF3-4240-A226-F7915EFDF3FA}" presName="linNode" presStyleCnt="0"/>
      <dgm:spPr/>
    </dgm:pt>
    <dgm:pt modelId="{1B06E746-872B-4EF6-9BEB-AFC2D169BEC3}" type="pres">
      <dgm:prSet presAssocID="{724AF0F6-DBF3-4240-A226-F7915EFDF3FA}" presName="parentText" presStyleLbl="node1" presStyleIdx="1" presStyleCnt="2">
        <dgm:presLayoutVars>
          <dgm:chMax val="1"/>
          <dgm:bulletEnabled val="1"/>
        </dgm:presLayoutVars>
      </dgm:prSet>
      <dgm:spPr/>
      <dgm:t>
        <a:bodyPr/>
        <a:lstStyle/>
        <a:p>
          <a:endParaRPr lang="en-US"/>
        </a:p>
      </dgm:t>
    </dgm:pt>
    <dgm:pt modelId="{B4014014-DA49-41EB-A9F6-AA9254203621}" type="pres">
      <dgm:prSet presAssocID="{724AF0F6-DBF3-4240-A226-F7915EFDF3FA}" presName="descendantText" presStyleLbl="alignAccFollowNode1" presStyleIdx="1" presStyleCnt="2">
        <dgm:presLayoutVars>
          <dgm:bulletEnabled val="1"/>
        </dgm:presLayoutVars>
      </dgm:prSet>
      <dgm:spPr/>
      <dgm:t>
        <a:bodyPr/>
        <a:lstStyle/>
        <a:p>
          <a:endParaRPr lang="en-US"/>
        </a:p>
      </dgm:t>
    </dgm:pt>
  </dgm:ptLst>
  <dgm:cxnLst>
    <dgm:cxn modelId="{5B7A63B4-FEA4-4AE6-9E9A-6D8C5FA22AF6}" srcId="{24895CA2-9480-462C-A656-8AE50ECD3572}" destId="{1299FBA0-AB1D-4A4A-913C-74840AC8542D}" srcOrd="1" destOrd="0" parTransId="{31759A80-7ED2-484A-A8B3-CAB9952C7196}" sibTransId="{A4A7C962-960A-4861-9B63-D66DF1EA1FF6}"/>
    <dgm:cxn modelId="{3A5C430F-76FA-41E6-A65C-8B02B91427B4}" srcId="{24895CA2-9480-462C-A656-8AE50ECD3572}" destId="{B210684E-70DF-498A-9C17-E042771C6405}" srcOrd="3" destOrd="0" parTransId="{671B8D91-50D2-449A-9A3B-160E516846CC}" sibTransId="{02502CCD-2617-420F-B604-D9B51BCFBEE7}"/>
    <dgm:cxn modelId="{609DB7FB-9682-4264-A5E8-E7D0F1C00427}" srcId="{724AF0F6-DBF3-4240-A226-F7915EFDF3FA}" destId="{31623145-A93E-4D7F-A75B-5C80F45A7EAF}" srcOrd="4" destOrd="0" parTransId="{C791C202-0E03-4E83-9AAD-D0348375671C}" sibTransId="{301F8A27-C12B-47C4-8ECF-F22F4BB3BC32}"/>
    <dgm:cxn modelId="{647BEF3D-0D0A-4E8B-ABBC-E6A15D9D3F56}" srcId="{724AF0F6-DBF3-4240-A226-F7915EFDF3FA}" destId="{499BC2EA-FAFE-4315-8942-0D6C24C20498}" srcOrd="5" destOrd="0" parTransId="{56F644E8-B86C-4E85-A313-B1D777CE5321}" sibTransId="{F822E783-67FA-40FB-9178-6AE17FE4465A}"/>
    <dgm:cxn modelId="{C0F8EC78-83F9-4B8F-AF2B-AD21AFB59E3E}" srcId="{DA63FF3C-ED3E-4B5B-86C5-8AFEDE8358B3}" destId="{724AF0F6-DBF3-4240-A226-F7915EFDF3FA}" srcOrd="1" destOrd="0" parTransId="{8C046C92-516F-4613-AFAB-FFB4352E75C7}" sibTransId="{EA077559-5270-44F6-A745-DE4975DBA8DC}"/>
    <dgm:cxn modelId="{03EE5AF8-22F1-4ADF-886C-CD4887E85729}" type="presOf" srcId="{744602E6-BFA7-473A-9655-D4C69FE1A705}" destId="{CFB2D2B2-DA03-453F-A59D-371B9EADA25F}" srcOrd="0" destOrd="4" presId="urn:microsoft.com/office/officeart/2005/8/layout/vList5"/>
    <dgm:cxn modelId="{1F5AD7C4-15CB-45C6-8FF9-2BD18B339D3E}" srcId="{724AF0F6-DBF3-4240-A226-F7915EFDF3FA}" destId="{737BEF1F-47DD-44C6-80D3-775899FBEEE5}" srcOrd="3" destOrd="0" parTransId="{3EA5A883-79C9-4FB8-8EEC-880312804380}" sibTransId="{6025542C-D370-4417-94C0-ED08CF19FB96}"/>
    <dgm:cxn modelId="{0ADE4218-4493-4323-BA25-58B540BE9F82}" type="presOf" srcId="{0C57E5B9-57DF-44EA-9370-846C0F717296}" destId="{B4014014-DA49-41EB-A9F6-AA9254203621}" srcOrd="0" destOrd="6" presId="urn:microsoft.com/office/officeart/2005/8/layout/vList5"/>
    <dgm:cxn modelId="{C98F1AC8-3E57-4893-B676-BA27A17622E5}" type="presOf" srcId="{76B2C019-CD01-43F3-9D22-A1B22CE6A382}" destId="{CFB2D2B2-DA03-453F-A59D-371B9EADA25F}" srcOrd="0" destOrd="5" presId="urn:microsoft.com/office/officeart/2005/8/layout/vList5"/>
    <dgm:cxn modelId="{14C493F7-1269-4BBB-AEBB-9C66E976E4E8}" srcId="{724AF0F6-DBF3-4240-A226-F7915EFDF3FA}" destId="{CCB7FFD9-24F7-4A68-BF59-79C87634451B}" srcOrd="1" destOrd="0" parTransId="{8C8596E9-506B-49C0-A4B7-E993CDE3AC8C}" sibTransId="{AABAE259-DC43-4E4B-9787-D8807080D1F8}"/>
    <dgm:cxn modelId="{022BCC90-1FF3-4689-AB3A-8C046A5A5D35}" srcId="{724AF0F6-DBF3-4240-A226-F7915EFDF3FA}" destId="{74DABFF1-B6D4-4FD4-85A8-49EEED5DDD69}" srcOrd="0" destOrd="0" parTransId="{F0C0D984-F017-42FA-965D-9EECA94E38F2}" sibTransId="{8C188341-CCD4-4791-87EA-886DCE7146CD}"/>
    <dgm:cxn modelId="{9412B2C7-C307-4C08-A8BF-7B58100B25AB}" type="presOf" srcId="{58F542F9-9441-49D9-ADB4-3E93894AEA92}" destId="{CFB2D2B2-DA03-453F-A59D-371B9EADA25F}" srcOrd="0" destOrd="2" presId="urn:microsoft.com/office/officeart/2005/8/layout/vList5"/>
    <dgm:cxn modelId="{90992F36-D1E4-4C35-A471-5963904A5A38}" type="presOf" srcId="{1299FBA0-AB1D-4A4A-913C-74840AC8542D}" destId="{CFB2D2B2-DA03-453F-A59D-371B9EADA25F}" srcOrd="0" destOrd="1" presId="urn:microsoft.com/office/officeart/2005/8/layout/vList5"/>
    <dgm:cxn modelId="{51E312E8-1E70-4DD6-AF86-7F9C8D88207D}" srcId="{24895CA2-9480-462C-A656-8AE50ECD3572}" destId="{FBA98494-EA61-4741-B719-8F6B595FEC1F}" srcOrd="0" destOrd="0" parTransId="{4597BE30-E388-41DA-9AD1-F9DB323F0831}" sibTransId="{06932CC8-5317-44FC-914C-4D800E07AB26}"/>
    <dgm:cxn modelId="{3F6FAF34-8241-4CD9-A30D-E2C63214A85B}" type="presOf" srcId="{31623145-A93E-4D7F-A75B-5C80F45A7EAF}" destId="{B4014014-DA49-41EB-A9F6-AA9254203621}" srcOrd="0" destOrd="4" presId="urn:microsoft.com/office/officeart/2005/8/layout/vList5"/>
    <dgm:cxn modelId="{75E75931-3603-4F40-B7AA-2D3508391920}" type="presOf" srcId="{FBA98494-EA61-4741-B719-8F6B595FEC1F}" destId="{CFB2D2B2-DA03-453F-A59D-371B9EADA25F}" srcOrd="0" destOrd="0" presId="urn:microsoft.com/office/officeart/2005/8/layout/vList5"/>
    <dgm:cxn modelId="{27261262-5BD7-426A-AEA5-3AC7ACFE56C4}" srcId="{724AF0F6-DBF3-4240-A226-F7915EFDF3FA}" destId="{7A349B7A-710E-47BE-A826-C4F5ABDCFC8D}" srcOrd="2" destOrd="0" parTransId="{7087D398-F0FD-4CF8-907D-21833B04F3E7}" sibTransId="{CC2C95C0-4370-4217-A1C7-16268647F931}"/>
    <dgm:cxn modelId="{2C84FB0E-398C-48FA-995B-C21435ED7ABD}" type="presOf" srcId="{B210684E-70DF-498A-9C17-E042771C6405}" destId="{CFB2D2B2-DA03-453F-A59D-371B9EADA25F}" srcOrd="0" destOrd="3" presId="urn:microsoft.com/office/officeart/2005/8/layout/vList5"/>
    <dgm:cxn modelId="{034B130A-49F7-44EF-8BFE-204DD96A4E84}" type="presOf" srcId="{CCB7FFD9-24F7-4A68-BF59-79C87634451B}" destId="{B4014014-DA49-41EB-A9F6-AA9254203621}" srcOrd="0" destOrd="1" presId="urn:microsoft.com/office/officeart/2005/8/layout/vList5"/>
    <dgm:cxn modelId="{0136A03D-CA5C-45D1-9562-DF86D014DEDA}" type="presOf" srcId="{737BEF1F-47DD-44C6-80D3-775899FBEEE5}" destId="{B4014014-DA49-41EB-A9F6-AA9254203621}" srcOrd="0" destOrd="3" presId="urn:microsoft.com/office/officeart/2005/8/layout/vList5"/>
    <dgm:cxn modelId="{E24DDFB0-EF53-40B0-98B1-7885A94CB4FA}" type="presOf" srcId="{724AF0F6-DBF3-4240-A226-F7915EFDF3FA}" destId="{1B06E746-872B-4EF6-9BEB-AFC2D169BEC3}" srcOrd="0" destOrd="0" presId="urn:microsoft.com/office/officeart/2005/8/layout/vList5"/>
    <dgm:cxn modelId="{A613DE62-20C3-4AA1-80AD-05CA7AAE7BD3}" srcId="{DA63FF3C-ED3E-4B5B-86C5-8AFEDE8358B3}" destId="{24895CA2-9480-462C-A656-8AE50ECD3572}" srcOrd="0" destOrd="0" parTransId="{A1FE1E30-8E46-4329-A8D4-5B1BDD61D03C}" sibTransId="{3C399138-94F1-4EB8-87F3-084FFE11712E}"/>
    <dgm:cxn modelId="{66BE0088-4EB9-4EA2-B870-B9047B1482DB}" srcId="{24895CA2-9480-462C-A656-8AE50ECD3572}" destId="{744602E6-BFA7-473A-9655-D4C69FE1A705}" srcOrd="4" destOrd="0" parTransId="{43D9E532-06B9-4405-A9F7-10C9C38FF59F}" sibTransId="{ED248805-00DB-431E-A4F3-1F45382E7C7D}"/>
    <dgm:cxn modelId="{C09254FE-839F-4FAE-BCCF-CE0FFE191429}" srcId="{24895CA2-9480-462C-A656-8AE50ECD3572}" destId="{58F542F9-9441-49D9-ADB4-3E93894AEA92}" srcOrd="2" destOrd="0" parTransId="{151BE656-39AA-462A-9925-20CCC7E5268E}" sibTransId="{4D2554FC-A006-496D-B0FD-68E4102534F5}"/>
    <dgm:cxn modelId="{A781C9E3-F7A8-4029-B16C-301EAF4FFCF7}" srcId="{724AF0F6-DBF3-4240-A226-F7915EFDF3FA}" destId="{0C57E5B9-57DF-44EA-9370-846C0F717296}" srcOrd="6" destOrd="0" parTransId="{831D2251-F1AC-44E6-9428-90C84190C14D}" sibTransId="{8F3CE6A7-1FFB-4125-8D61-C69C5143CCE3}"/>
    <dgm:cxn modelId="{AE60B245-FE36-4CB4-8DCA-F7637036A7EE}" type="presOf" srcId="{499BC2EA-FAFE-4315-8942-0D6C24C20498}" destId="{B4014014-DA49-41EB-A9F6-AA9254203621}" srcOrd="0" destOrd="5" presId="urn:microsoft.com/office/officeart/2005/8/layout/vList5"/>
    <dgm:cxn modelId="{14E5D080-B339-479B-9709-34F0D2AC7196}" type="presOf" srcId="{24895CA2-9480-462C-A656-8AE50ECD3572}" destId="{547B3B2B-DB61-4D2E-BFCC-E5B983FC9756}" srcOrd="0" destOrd="0" presId="urn:microsoft.com/office/officeart/2005/8/layout/vList5"/>
    <dgm:cxn modelId="{8D9F05C5-412C-4639-B9E9-1147511EA3D2}" srcId="{24895CA2-9480-462C-A656-8AE50ECD3572}" destId="{76B2C019-CD01-43F3-9D22-A1B22CE6A382}" srcOrd="5" destOrd="0" parTransId="{03165B67-8839-49E7-B27D-6B56491ED134}" sibTransId="{8D44E8AD-5009-4FD8-948D-4C6D278D1773}"/>
    <dgm:cxn modelId="{D782F8BC-BD0E-42BD-9FC0-43A9F88D6CC7}" type="presOf" srcId="{7A349B7A-710E-47BE-A826-C4F5ABDCFC8D}" destId="{B4014014-DA49-41EB-A9F6-AA9254203621}" srcOrd="0" destOrd="2" presId="urn:microsoft.com/office/officeart/2005/8/layout/vList5"/>
    <dgm:cxn modelId="{EBD909D2-F0AD-4187-A0B6-54596A7C731A}" type="presOf" srcId="{DA63FF3C-ED3E-4B5B-86C5-8AFEDE8358B3}" destId="{74B12979-02AF-411D-B1FF-E09F6563DE74}" srcOrd="0" destOrd="0" presId="urn:microsoft.com/office/officeart/2005/8/layout/vList5"/>
    <dgm:cxn modelId="{BA1B60C1-C47E-4515-A90E-FA6EAC19F0C3}" type="presOf" srcId="{74DABFF1-B6D4-4FD4-85A8-49EEED5DDD69}" destId="{B4014014-DA49-41EB-A9F6-AA9254203621}" srcOrd="0" destOrd="0" presId="urn:microsoft.com/office/officeart/2005/8/layout/vList5"/>
    <dgm:cxn modelId="{178FA9A9-EA9C-468F-AE78-A49DD996B234}" type="presParOf" srcId="{74B12979-02AF-411D-B1FF-E09F6563DE74}" destId="{E7476F3C-F673-47AD-A13A-CFB47FDBD63C}" srcOrd="0" destOrd="0" presId="urn:microsoft.com/office/officeart/2005/8/layout/vList5"/>
    <dgm:cxn modelId="{66E0B464-FF21-417B-A57A-ADE764BB5ED2}" type="presParOf" srcId="{E7476F3C-F673-47AD-A13A-CFB47FDBD63C}" destId="{547B3B2B-DB61-4D2E-BFCC-E5B983FC9756}" srcOrd="0" destOrd="0" presId="urn:microsoft.com/office/officeart/2005/8/layout/vList5"/>
    <dgm:cxn modelId="{F31049DD-C09E-4BE8-A5DB-4CA5F37CCD3F}" type="presParOf" srcId="{E7476F3C-F673-47AD-A13A-CFB47FDBD63C}" destId="{CFB2D2B2-DA03-453F-A59D-371B9EADA25F}" srcOrd="1" destOrd="0" presId="urn:microsoft.com/office/officeart/2005/8/layout/vList5"/>
    <dgm:cxn modelId="{EEA96D73-0B84-4661-BE83-70A6B1C0A2A4}" type="presParOf" srcId="{74B12979-02AF-411D-B1FF-E09F6563DE74}" destId="{049A132B-8E8E-4A63-9C57-7E98D61D18C4}" srcOrd="1" destOrd="0" presId="urn:microsoft.com/office/officeart/2005/8/layout/vList5"/>
    <dgm:cxn modelId="{0B824E53-4C54-495E-B56B-BF08913ACC6E}" type="presParOf" srcId="{74B12979-02AF-411D-B1FF-E09F6563DE74}" destId="{443C46A2-2E82-4ED8-95E5-18998514EBD4}" srcOrd="2" destOrd="0" presId="urn:microsoft.com/office/officeart/2005/8/layout/vList5"/>
    <dgm:cxn modelId="{9E55ABD6-259D-4020-B133-4C2F1A80E6A7}" type="presParOf" srcId="{443C46A2-2E82-4ED8-95E5-18998514EBD4}" destId="{1B06E746-872B-4EF6-9BEB-AFC2D169BEC3}" srcOrd="0" destOrd="0" presId="urn:microsoft.com/office/officeart/2005/8/layout/vList5"/>
    <dgm:cxn modelId="{C8D95A55-F156-4999-9B35-F0CFC45B4C2F}" type="presParOf" srcId="{443C46A2-2E82-4ED8-95E5-18998514EBD4}" destId="{B4014014-DA49-41EB-A9F6-AA925420362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8F4EB-9453-4417-9617-3BE7955406F2}">
      <dsp:nvSpPr>
        <dsp:cNvPr id="0" name=""/>
        <dsp:cNvSpPr/>
      </dsp:nvSpPr>
      <dsp:spPr>
        <a:xfrm>
          <a:off x="552246" y="0"/>
          <a:ext cx="4942973" cy="4942973"/>
        </a:xfrm>
        <a:prstGeom prst="triangl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2ADD0-A8F6-4FD8-8046-1EBC69A7EC82}">
      <dsp:nvSpPr>
        <dsp:cNvPr id="0" name=""/>
        <dsp:cNvSpPr/>
      </dsp:nvSpPr>
      <dsp:spPr>
        <a:xfrm>
          <a:off x="3331456" y="300483"/>
          <a:ext cx="4741388" cy="90629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Good Medical Practice (GMP)</a:t>
          </a:r>
        </a:p>
        <a:p>
          <a:pPr lvl="0" algn="ctr" defTabSz="622300">
            <a:lnSpc>
              <a:spcPct val="90000"/>
            </a:lnSpc>
            <a:spcBef>
              <a:spcPct val="0"/>
            </a:spcBef>
            <a:spcAft>
              <a:spcPct val="35000"/>
            </a:spcAft>
          </a:pPr>
          <a:r>
            <a:rPr lang="en-GB" sz="1400" kern="1200" dirty="0"/>
            <a:t>core guidance, setting out high level principles across all areas of a doctor's practice. </a:t>
          </a:r>
        </a:p>
      </dsp:txBody>
      <dsp:txXfrm>
        <a:off x="3375698" y="344725"/>
        <a:ext cx="4652904" cy="817814"/>
      </dsp:txXfrm>
    </dsp:sp>
    <dsp:sp modelId="{D1683DFB-B358-444E-83FF-B9BE8DF47791}">
      <dsp:nvSpPr>
        <dsp:cNvPr id="0" name=""/>
        <dsp:cNvSpPr/>
      </dsp:nvSpPr>
      <dsp:spPr>
        <a:xfrm>
          <a:off x="3367794" y="1422148"/>
          <a:ext cx="4705050" cy="76268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Consent and Confidentiality</a:t>
          </a:r>
        </a:p>
        <a:p>
          <a:pPr lvl="0" algn="ctr" defTabSz="622300">
            <a:lnSpc>
              <a:spcPct val="90000"/>
            </a:lnSpc>
            <a:spcBef>
              <a:spcPct val="0"/>
            </a:spcBef>
            <a:spcAft>
              <a:spcPct val="35000"/>
            </a:spcAft>
          </a:pPr>
          <a:r>
            <a:rPr lang="en-GB" sz="1400" kern="1200" dirty="0"/>
            <a:t>explain in more detail than GMP, doctors' obligations in relation to these two fundamental ethical principles. </a:t>
          </a:r>
        </a:p>
      </dsp:txBody>
      <dsp:txXfrm>
        <a:off x="3405025" y="1459379"/>
        <a:ext cx="4630588" cy="688223"/>
      </dsp:txXfrm>
    </dsp:sp>
    <dsp:sp modelId="{4A2CA832-9F1A-47B2-8944-F3D6A2528140}">
      <dsp:nvSpPr>
        <dsp:cNvPr id="0" name=""/>
        <dsp:cNvSpPr/>
      </dsp:nvSpPr>
      <dsp:spPr>
        <a:xfrm>
          <a:off x="3413932" y="2437485"/>
          <a:ext cx="4658912" cy="977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en-GB" sz="1400" b="1" kern="1200" dirty="0"/>
            <a:t>Explanatory guidance </a:t>
          </a:r>
        </a:p>
        <a:p>
          <a:pPr lvl="0" algn="ctr" defTabSz="622300">
            <a:lnSpc>
              <a:spcPct val="100000"/>
            </a:lnSpc>
            <a:spcBef>
              <a:spcPct val="0"/>
            </a:spcBef>
            <a:spcAft>
              <a:spcPts val="0"/>
            </a:spcAft>
          </a:pPr>
          <a:r>
            <a:rPr lang="en-GB" sz="1400" b="0" kern="1200" dirty="0"/>
            <a:t>Applies principles in GMP, Consent and Confidentiality </a:t>
          </a:r>
          <a:r>
            <a:rPr lang="en-GB" sz="1400" kern="1200" dirty="0"/>
            <a:t>to particular areas  or types of practice </a:t>
          </a:r>
        </a:p>
        <a:p>
          <a:pPr lvl="0" algn="ctr" defTabSz="622300">
            <a:lnSpc>
              <a:spcPct val="100000"/>
            </a:lnSpc>
            <a:spcBef>
              <a:spcPct val="0"/>
            </a:spcBef>
            <a:spcAft>
              <a:spcPts val="0"/>
            </a:spcAft>
          </a:pPr>
          <a:r>
            <a:rPr lang="en-GB" sz="1400" kern="1200" dirty="0"/>
            <a:t>(e.g. end of life care)</a:t>
          </a:r>
        </a:p>
      </dsp:txBody>
      <dsp:txXfrm>
        <a:off x="3461661" y="2485214"/>
        <a:ext cx="4563454" cy="882274"/>
      </dsp:txXfrm>
    </dsp:sp>
    <dsp:sp modelId="{3E9E1188-907E-4091-8AD2-1A1DA157B20A}">
      <dsp:nvSpPr>
        <dsp:cNvPr id="0" name=""/>
        <dsp:cNvSpPr/>
      </dsp:nvSpPr>
      <dsp:spPr>
        <a:xfrm>
          <a:off x="3362686" y="3662949"/>
          <a:ext cx="4710158" cy="9232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b="1" kern="1200" dirty="0"/>
        </a:p>
        <a:p>
          <a:pPr lvl="0" algn="ctr" defTabSz="622300">
            <a:lnSpc>
              <a:spcPct val="90000"/>
            </a:lnSpc>
            <a:spcBef>
              <a:spcPct val="0"/>
            </a:spcBef>
            <a:spcAft>
              <a:spcPct val="35000"/>
            </a:spcAft>
          </a:pPr>
          <a:r>
            <a:rPr lang="en-GB" sz="1400" b="1" kern="1200" dirty="0"/>
            <a:t>Shorter, online only publications</a:t>
          </a:r>
        </a:p>
        <a:p>
          <a:pPr lvl="0" algn="ctr" defTabSz="622300">
            <a:lnSpc>
              <a:spcPct val="90000"/>
            </a:lnSpc>
            <a:spcBef>
              <a:spcPct val="0"/>
            </a:spcBef>
            <a:spcAft>
              <a:spcPct val="35000"/>
            </a:spcAft>
          </a:pPr>
          <a:r>
            <a:rPr lang="en-GB" sz="1400" kern="1200" dirty="0"/>
            <a:t>expand on principles (e.g. use of social media, professional boundaries, duty of candour)</a:t>
          </a:r>
        </a:p>
      </dsp:txBody>
      <dsp:txXfrm>
        <a:off x="3407758" y="3708021"/>
        <a:ext cx="4620014" cy="833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2D2B2-DA03-453F-A59D-371B9EADA25F}">
      <dsp:nvSpPr>
        <dsp:cNvPr id="0" name=""/>
        <dsp:cNvSpPr/>
      </dsp:nvSpPr>
      <dsp:spPr>
        <a:xfrm rot="5400000">
          <a:off x="3873701" y="-1119513"/>
          <a:ext cx="1827728" cy="43733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chemeClr val="accent2"/>
              </a:solidFill>
            </a:rPr>
            <a:t>Environmental concerns &amp; medical waste </a:t>
          </a:r>
        </a:p>
        <a:p>
          <a:pPr marL="114300" lvl="1" indent="-114300" algn="l" defTabSz="622300">
            <a:lnSpc>
              <a:spcPct val="90000"/>
            </a:lnSpc>
            <a:spcBef>
              <a:spcPct val="0"/>
            </a:spcBef>
            <a:spcAft>
              <a:spcPct val="15000"/>
            </a:spcAft>
            <a:buChar char="••"/>
          </a:pPr>
          <a:r>
            <a:rPr lang="en-GB" sz="1400" kern="1200" dirty="0">
              <a:solidFill>
                <a:schemeClr val="accent2"/>
              </a:solidFill>
            </a:rPr>
            <a:t>Post Covid-19 recovery</a:t>
          </a:r>
        </a:p>
        <a:p>
          <a:pPr marL="114300" lvl="1" indent="-114300" algn="l" defTabSz="622300">
            <a:lnSpc>
              <a:spcPct val="90000"/>
            </a:lnSpc>
            <a:spcBef>
              <a:spcPct val="0"/>
            </a:spcBef>
            <a:spcAft>
              <a:spcPct val="15000"/>
            </a:spcAft>
            <a:buChar char="••"/>
          </a:pPr>
          <a:r>
            <a:rPr lang="en-GB" sz="1400" kern="1200" dirty="0">
              <a:solidFill>
                <a:schemeClr val="accent2"/>
              </a:solidFill>
            </a:rPr>
            <a:t> remote consultations </a:t>
          </a:r>
        </a:p>
        <a:p>
          <a:pPr marL="114300" lvl="1" indent="-114300" algn="l" defTabSz="622300">
            <a:lnSpc>
              <a:spcPct val="90000"/>
            </a:lnSpc>
            <a:spcBef>
              <a:spcPct val="0"/>
            </a:spcBef>
            <a:spcAft>
              <a:spcPct val="15000"/>
            </a:spcAft>
            <a:buChar char="••"/>
          </a:pPr>
          <a:r>
            <a:rPr lang="en-GB" sz="1400" kern="1200" dirty="0">
              <a:solidFill>
                <a:schemeClr val="accent2"/>
              </a:solidFill>
            </a:rPr>
            <a:t>Preparing for future pandemics</a:t>
          </a:r>
        </a:p>
        <a:p>
          <a:pPr marL="114300" lvl="1" indent="-114300" algn="l" defTabSz="622300">
            <a:lnSpc>
              <a:spcPct val="90000"/>
            </a:lnSpc>
            <a:spcBef>
              <a:spcPct val="0"/>
            </a:spcBef>
            <a:spcAft>
              <a:spcPct val="15000"/>
            </a:spcAft>
            <a:buChar char="••"/>
          </a:pPr>
          <a:r>
            <a:rPr lang="en-GB" sz="1400" kern="1200" dirty="0">
              <a:solidFill>
                <a:schemeClr val="accent2"/>
              </a:solidFill>
            </a:rPr>
            <a:t>Vaccines</a:t>
          </a:r>
        </a:p>
        <a:p>
          <a:pPr marL="114300" lvl="1" indent="-114300" algn="l" defTabSz="622300">
            <a:lnSpc>
              <a:spcPct val="90000"/>
            </a:lnSpc>
            <a:spcBef>
              <a:spcPct val="0"/>
            </a:spcBef>
            <a:spcAft>
              <a:spcPct val="15000"/>
            </a:spcAft>
            <a:buChar char="••"/>
          </a:pPr>
          <a:r>
            <a:rPr lang="en-GB" sz="1400" kern="1200" dirty="0">
              <a:solidFill>
                <a:schemeClr val="accent2"/>
              </a:solidFill>
            </a:rPr>
            <a:t>Reform of NHS/regulators</a:t>
          </a:r>
        </a:p>
        <a:p>
          <a:pPr marL="114300" lvl="1" indent="-114300" algn="l" defTabSz="622300">
            <a:lnSpc>
              <a:spcPct val="90000"/>
            </a:lnSpc>
            <a:spcBef>
              <a:spcPct val="0"/>
            </a:spcBef>
            <a:spcAft>
              <a:spcPct val="15000"/>
            </a:spcAft>
            <a:buChar char="••"/>
          </a:pPr>
          <a:r>
            <a:rPr lang="en-GB" sz="1400" kern="1200" dirty="0">
              <a:solidFill>
                <a:schemeClr val="accent2"/>
              </a:solidFill>
            </a:rPr>
            <a:t>changing diseases/demographics</a:t>
          </a:r>
        </a:p>
        <a:p>
          <a:pPr marL="57150" lvl="1" indent="-57150" algn="l" defTabSz="355600">
            <a:lnSpc>
              <a:spcPct val="90000"/>
            </a:lnSpc>
            <a:spcBef>
              <a:spcPct val="0"/>
            </a:spcBef>
            <a:spcAft>
              <a:spcPct val="15000"/>
            </a:spcAft>
            <a:buChar char="••"/>
          </a:pPr>
          <a:endParaRPr lang="en-GB" sz="800" kern="1200" dirty="0">
            <a:solidFill>
              <a:srgbClr val="FF0000"/>
            </a:solidFill>
          </a:endParaRPr>
        </a:p>
      </dsp:txBody>
      <dsp:txXfrm rot="-5400000">
        <a:off x="2600915" y="242495"/>
        <a:ext cx="4284079" cy="1649284"/>
      </dsp:txXfrm>
    </dsp:sp>
    <dsp:sp modelId="{547B3B2B-DB61-4D2E-BFCC-E5B983FC9756}">
      <dsp:nvSpPr>
        <dsp:cNvPr id="0" name=""/>
        <dsp:cNvSpPr/>
      </dsp:nvSpPr>
      <dsp:spPr>
        <a:xfrm>
          <a:off x="32100" y="3822"/>
          <a:ext cx="2642094" cy="2127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a:solidFill>
                <a:schemeClr val="tx1"/>
              </a:solidFill>
            </a:rPr>
            <a:t>The changing Environment</a:t>
          </a:r>
          <a:endParaRPr lang="en-GB" sz="2800" kern="1200" dirty="0">
            <a:solidFill>
              <a:schemeClr val="tx2"/>
            </a:solidFill>
          </a:endParaRPr>
        </a:p>
      </dsp:txBody>
      <dsp:txXfrm>
        <a:off x="135949" y="107671"/>
        <a:ext cx="2434396" cy="1919663"/>
      </dsp:txXfrm>
    </dsp:sp>
    <dsp:sp modelId="{B4014014-DA49-41EB-A9F6-AA9254203621}">
      <dsp:nvSpPr>
        <dsp:cNvPr id="0" name=""/>
        <dsp:cNvSpPr/>
      </dsp:nvSpPr>
      <dsp:spPr>
        <a:xfrm rot="5400000">
          <a:off x="3858605" y="1118630"/>
          <a:ext cx="1827728" cy="44917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n-GB" sz="1400" kern="1200" dirty="0">
            <a:solidFill>
              <a:schemeClr val="accent2"/>
            </a:solidFill>
          </a:endParaRPr>
        </a:p>
        <a:p>
          <a:pPr marL="114300" lvl="1" indent="-114300" algn="l" defTabSz="622300">
            <a:lnSpc>
              <a:spcPct val="90000"/>
            </a:lnSpc>
            <a:spcBef>
              <a:spcPct val="0"/>
            </a:spcBef>
            <a:spcAft>
              <a:spcPct val="15000"/>
            </a:spcAft>
            <a:buChar char="••"/>
          </a:pPr>
          <a:r>
            <a:rPr lang="en-GB" sz="1400" kern="1200" dirty="0">
              <a:solidFill>
                <a:schemeClr val="accent2"/>
              </a:solidFill>
            </a:rPr>
            <a:t>Doctors &amp; social media-Regulation v free speech </a:t>
          </a:r>
        </a:p>
        <a:p>
          <a:pPr marL="114300" lvl="1" indent="-114300" algn="l" defTabSz="622300">
            <a:lnSpc>
              <a:spcPct val="90000"/>
            </a:lnSpc>
            <a:spcBef>
              <a:spcPct val="0"/>
            </a:spcBef>
            <a:spcAft>
              <a:spcPct val="15000"/>
            </a:spcAft>
            <a:buChar char="••"/>
          </a:pPr>
          <a:r>
            <a:rPr lang="en-GB" sz="1400" kern="1200" dirty="0">
              <a:solidFill>
                <a:schemeClr val="accent2"/>
              </a:solidFill>
            </a:rPr>
            <a:t>Electronic health records and data privacy</a:t>
          </a:r>
        </a:p>
        <a:p>
          <a:pPr marL="114300" lvl="1" indent="-114300" algn="l" defTabSz="622300">
            <a:lnSpc>
              <a:spcPct val="90000"/>
            </a:lnSpc>
            <a:spcBef>
              <a:spcPct val="0"/>
            </a:spcBef>
            <a:spcAft>
              <a:spcPct val="15000"/>
            </a:spcAft>
            <a:buChar char="••"/>
          </a:pPr>
          <a:r>
            <a:rPr lang="en-GB" sz="1400" kern="1200" dirty="0">
              <a:solidFill>
                <a:schemeClr val="accent2"/>
              </a:solidFill>
            </a:rPr>
            <a:t>Mis/disinformation spread on social media </a:t>
          </a:r>
        </a:p>
        <a:p>
          <a:pPr marL="114300" lvl="1" indent="-114300" algn="l" defTabSz="622300">
            <a:lnSpc>
              <a:spcPct val="90000"/>
            </a:lnSpc>
            <a:spcBef>
              <a:spcPct val="0"/>
            </a:spcBef>
            <a:spcAft>
              <a:spcPct val="15000"/>
            </a:spcAft>
            <a:buChar char="••"/>
          </a:pPr>
          <a:r>
            <a:rPr lang="en-GB" sz="1400" kern="1200" dirty="0">
              <a:solidFill>
                <a:schemeClr val="accent2"/>
              </a:solidFill>
            </a:rPr>
            <a:t>Augmented humans</a:t>
          </a:r>
        </a:p>
        <a:p>
          <a:pPr marL="114300" lvl="1" indent="-114300" algn="l" defTabSz="622300">
            <a:lnSpc>
              <a:spcPct val="90000"/>
            </a:lnSpc>
            <a:spcBef>
              <a:spcPct val="0"/>
            </a:spcBef>
            <a:spcAft>
              <a:spcPct val="15000"/>
            </a:spcAft>
            <a:buChar char="••"/>
          </a:pPr>
          <a:r>
            <a:rPr lang="en-GB" sz="1400" kern="1200" dirty="0">
              <a:solidFill>
                <a:schemeClr val="accent2"/>
              </a:solidFill>
            </a:rPr>
            <a:t>Internet of bodies</a:t>
          </a:r>
        </a:p>
        <a:p>
          <a:pPr marL="114300" lvl="1" indent="-114300" algn="l" defTabSz="622300">
            <a:lnSpc>
              <a:spcPct val="90000"/>
            </a:lnSpc>
            <a:spcBef>
              <a:spcPct val="0"/>
            </a:spcBef>
            <a:spcAft>
              <a:spcPct val="15000"/>
            </a:spcAft>
            <a:buChar char="••"/>
          </a:pPr>
          <a:r>
            <a:rPr lang="en-GB" sz="1400" kern="1200" dirty="0">
              <a:solidFill>
                <a:schemeClr val="accent2"/>
              </a:solidFill>
            </a:rPr>
            <a:t>Patient empowerment </a:t>
          </a:r>
        </a:p>
        <a:p>
          <a:pPr marL="57150" lvl="1" indent="-57150" algn="l" defTabSz="355600">
            <a:lnSpc>
              <a:spcPct val="90000"/>
            </a:lnSpc>
            <a:spcBef>
              <a:spcPct val="0"/>
            </a:spcBef>
            <a:spcAft>
              <a:spcPct val="15000"/>
            </a:spcAft>
            <a:buChar char="••"/>
          </a:pPr>
          <a:endParaRPr lang="en-GB" sz="800" kern="1200" dirty="0">
            <a:solidFill>
              <a:srgbClr val="FF0000"/>
            </a:solidFill>
          </a:endParaRPr>
        </a:p>
      </dsp:txBody>
      <dsp:txXfrm rot="-5400000">
        <a:off x="2526601" y="2539856"/>
        <a:ext cx="4402514" cy="1649284"/>
      </dsp:txXfrm>
    </dsp:sp>
    <dsp:sp modelId="{1B06E746-872B-4EF6-9BEB-AFC2D169BEC3}">
      <dsp:nvSpPr>
        <dsp:cNvPr id="0" name=""/>
        <dsp:cNvSpPr/>
      </dsp:nvSpPr>
      <dsp:spPr>
        <a:xfrm>
          <a:off x="8219" y="2249239"/>
          <a:ext cx="2526601" cy="22846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a:solidFill>
                <a:schemeClr val="tx1"/>
              </a:solidFill>
            </a:rPr>
            <a:t>Technological  developments</a:t>
          </a:r>
        </a:p>
      </dsp:txBody>
      <dsp:txXfrm>
        <a:off x="119747" y="2360767"/>
        <a:ext cx="2303545" cy="2061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2D2B2-DA03-453F-A59D-371B9EADA25F}">
      <dsp:nvSpPr>
        <dsp:cNvPr id="0" name=""/>
        <dsp:cNvSpPr/>
      </dsp:nvSpPr>
      <dsp:spPr>
        <a:xfrm rot="5400000">
          <a:off x="3854881" y="-1127537"/>
          <a:ext cx="1769283" cy="44917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accent2"/>
              </a:solidFill>
              <a:latin typeface="+mn-lt"/>
              <a:ea typeface="Tahoma" panose="020B0604030504040204" pitchFamily="34" charset="0"/>
              <a:cs typeface="Tahoma" panose="020B0604030504040204" pitchFamily="34" charset="0"/>
            </a:rPr>
            <a:t>Chaperones</a:t>
          </a:r>
        </a:p>
        <a:p>
          <a:pPr marL="171450" lvl="1" indent="-171450" algn="l" defTabSz="800100">
            <a:lnSpc>
              <a:spcPct val="90000"/>
            </a:lnSpc>
            <a:spcBef>
              <a:spcPct val="0"/>
            </a:spcBef>
            <a:spcAft>
              <a:spcPct val="15000"/>
            </a:spcAft>
            <a:buChar char="••"/>
          </a:pPr>
          <a:r>
            <a:rPr lang="en-GB" sz="1800" kern="1200" dirty="0">
              <a:solidFill>
                <a:schemeClr val="accent2"/>
              </a:solidFill>
              <a:latin typeface="+mn-lt"/>
              <a:ea typeface="Tahoma" panose="020B0604030504040204" pitchFamily="34" charset="0"/>
              <a:cs typeface="Tahoma" panose="020B0604030504040204" pitchFamily="34" charset="0"/>
            </a:rPr>
            <a:t>Intimate examinations</a:t>
          </a:r>
        </a:p>
        <a:p>
          <a:pPr marL="171450" lvl="1" indent="-171450" algn="l" defTabSz="800100">
            <a:lnSpc>
              <a:spcPct val="90000"/>
            </a:lnSpc>
            <a:spcBef>
              <a:spcPct val="0"/>
            </a:spcBef>
            <a:spcAft>
              <a:spcPct val="15000"/>
            </a:spcAft>
            <a:buChar char="••"/>
          </a:pPr>
          <a:r>
            <a:rPr lang="en-GB" sz="1800" kern="1200" dirty="0">
              <a:solidFill>
                <a:schemeClr val="accent2"/>
              </a:solidFill>
              <a:latin typeface="+mn-lt"/>
              <a:ea typeface="Tahoma" panose="020B0604030504040204" pitchFamily="34" charset="0"/>
              <a:cs typeface="Tahoma" panose="020B0604030504040204" pitchFamily="34" charset="0"/>
            </a:rPr>
            <a:t>Sexual harassment of colleagues</a:t>
          </a:r>
        </a:p>
        <a:p>
          <a:pPr marL="171450" lvl="1" indent="-171450" algn="l" defTabSz="800100">
            <a:lnSpc>
              <a:spcPct val="90000"/>
            </a:lnSpc>
            <a:spcBef>
              <a:spcPct val="0"/>
            </a:spcBef>
            <a:spcAft>
              <a:spcPct val="15000"/>
            </a:spcAft>
            <a:buChar char="••"/>
          </a:pPr>
          <a:r>
            <a:rPr lang="en-GB" sz="1800" kern="1200" dirty="0">
              <a:solidFill>
                <a:schemeClr val="accent2"/>
              </a:solidFill>
              <a:latin typeface="+mn-lt"/>
              <a:ea typeface="Tahoma" panose="020B0604030504040204" pitchFamily="34" charset="0"/>
              <a:cs typeface="Tahoma" panose="020B0604030504040204" pitchFamily="34" charset="0"/>
            </a:rPr>
            <a:t>#Me Too movement </a:t>
          </a:r>
        </a:p>
      </dsp:txBody>
      <dsp:txXfrm rot="-5400000">
        <a:off x="2493655" y="320058"/>
        <a:ext cx="4405367" cy="1596545"/>
      </dsp:txXfrm>
    </dsp:sp>
    <dsp:sp modelId="{547B3B2B-DB61-4D2E-BFCC-E5B983FC9756}">
      <dsp:nvSpPr>
        <dsp:cNvPr id="0" name=""/>
        <dsp:cNvSpPr/>
      </dsp:nvSpPr>
      <dsp:spPr>
        <a:xfrm>
          <a:off x="0" y="55"/>
          <a:ext cx="2526601" cy="22116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a:solidFill>
                <a:schemeClr val="tx2"/>
              </a:solidFill>
            </a:rPr>
            <a:t>Boundaries </a:t>
          </a:r>
        </a:p>
      </dsp:txBody>
      <dsp:txXfrm>
        <a:off x="107962" y="108017"/>
        <a:ext cx="2310677" cy="1995680"/>
      </dsp:txXfrm>
    </dsp:sp>
    <dsp:sp modelId="{8E20A309-7481-4A32-AEAC-79FCC7F427E3}">
      <dsp:nvSpPr>
        <dsp:cNvPr id="0" name=""/>
        <dsp:cNvSpPr/>
      </dsp:nvSpPr>
      <dsp:spPr>
        <a:xfrm rot="5400000">
          <a:off x="3887828" y="1190419"/>
          <a:ext cx="1769283" cy="44917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a:solidFill>
                <a:schemeClr val="accent2"/>
              </a:solidFill>
            </a:rPr>
            <a:t>Delegation and Referral </a:t>
          </a:r>
        </a:p>
        <a:p>
          <a:pPr marL="171450" lvl="1" indent="-171450" algn="l" defTabSz="800100">
            <a:lnSpc>
              <a:spcPct val="90000"/>
            </a:lnSpc>
            <a:spcBef>
              <a:spcPct val="0"/>
            </a:spcBef>
            <a:spcAft>
              <a:spcPct val="15000"/>
            </a:spcAft>
            <a:buChar char="••"/>
          </a:pPr>
          <a:r>
            <a:rPr lang="en-GB" sz="1800" kern="1200" dirty="0">
              <a:solidFill>
                <a:schemeClr val="accent2"/>
              </a:solidFill>
            </a:rPr>
            <a:t>Leadership &amp; Management </a:t>
          </a:r>
        </a:p>
        <a:p>
          <a:pPr marL="171450" lvl="1" indent="-171450" algn="l" defTabSz="800100">
            <a:lnSpc>
              <a:spcPct val="90000"/>
            </a:lnSpc>
            <a:spcBef>
              <a:spcPct val="0"/>
            </a:spcBef>
            <a:spcAft>
              <a:spcPct val="15000"/>
            </a:spcAft>
            <a:buChar char="••"/>
          </a:pPr>
          <a:r>
            <a:rPr lang="en-GB" sz="1800" kern="1200" dirty="0">
              <a:solidFill>
                <a:schemeClr val="accent2"/>
              </a:solidFill>
            </a:rPr>
            <a:t>Accountability </a:t>
          </a:r>
        </a:p>
        <a:p>
          <a:pPr marL="171450" lvl="1" indent="-171450" algn="l" defTabSz="800100">
            <a:lnSpc>
              <a:spcPct val="90000"/>
            </a:lnSpc>
            <a:spcBef>
              <a:spcPct val="0"/>
            </a:spcBef>
            <a:spcAft>
              <a:spcPct val="15000"/>
            </a:spcAft>
            <a:buChar char="••"/>
          </a:pPr>
          <a:r>
            <a:rPr lang="en-GB" sz="1800" kern="1200" dirty="0">
              <a:solidFill>
                <a:schemeClr val="accent2"/>
              </a:solidFill>
            </a:rPr>
            <a:t>Civility</a:t>
          </a:r>
        </a:p>
        <a:p>
          <a:pPr marL="171450" lvl="1" indent="-171450" algn="l" defTabSz="800100">
            <a:lnSpc>
              <a:spcPct val="90000"/>
            </a:lnSpc>
            <a:spcBef>
              <a:spcPct val="0"/>
            </a:spcBef>
            <a:spcAft>
              <a:spcPct val="15000"/>
            </a:spcAft>
            <a:buChar char="••"/>
          </a:pPr>
          <a:r>
            <a:rPr lang="en-GB" sz="1800" kern="1200" dirty="0">
              <a:solidFill>
                <a:schemeClr val="accent2"/>
              </a:solidFill>
            </a:rPr>
            <a:t>Multi Disciplinary Team working</a:t>
          </a:r>
        </a:p>
        <a:p>
          <a:pPr marL="57150" lvl="1" indent="-57150" algn="l" defTabSz="355600">
            <a:lnSpc>
              <a:spcPct val="90000"/>
            </a:lnSpc>
            <a:spcBef>
              <a:spcPct val="0"/>
            </a:spcBef>
            <a:spcAft>
              <a:spcPct val="15000"/>
            </a:spcAft>
            <a:buChar char="••"/>
          </a:pPr>
          <a:endParaRPr lang="en-GB" sz="800" kern="1200" dirty="0">
            <a:solidFill>
              <a:srgbClr val="FF0000"/>
            </a:solidFill>
          </a:endParaRPr>
        </a:p>
        <a:p>
          <a:pPr marL="57150" lvl="1" indent="-57150" algn="l" defTabSz="355600">
            <a:lnSpc>
              <a:spcPct val="90000"/>
            </a:lnSpc>
            <a:spcBef>
              <a:spcPct val="0"/>
            </a:spcBef>
            <a:spcAft>
              <a:spcPct val="15000"/>
            </a:spcAft>
            <a:buChar char="••"/>
          </a:pPr>
          <a:endParaRPr lang="en-GB" sz="800" kern="1200" dirty="0">
            <a:solidFill>
              <a:schemeClr val="tx1"/>
            </a:solidFill>
          </a:endParaRPr>
        </a:p>
      </dsp:txBody>
      <dsp:txXfrm rot="-5400000">
        <a:off x="2526602" y="2638015"/>
        <a:ext cx="4405367" cy="1596545"/>
      </dsp:txXfrm>
    </dsp:sp>
    <dsp:sp modelId="{20B28D82-ABB6-446B-9C46-5EA5F7F57BB3}">
      <dsp:nvSpPr>
        <dsp:cNvPr id="0" name=""/>
        <dsp:cNvSpPr/>
      </dsp:nvSpPr>
      <dsp:spPr>
        <a:xfrm>
          <a:off x="0" y="2322240"/>
          <a:ext cx="2526601" cy="22116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a:solidFill>
                <a:schemeClr val="tx1"/>
              </a:solidFill>
            </a:rPr>
            <a:t>Working with colleagues</a:t>
          </a:r>
        </a:p>
      </dsp:txBody>
      <dsp:txXfrm>
        <a:off x="107962" y="2430202"/>
        <a:ext cx="2310677" cy="1995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2D2B2-DA03-453F-A59D-371B9EADA25F}">
      <dsp:nvSpPr>
        <dsp:cNvPr id="0" name=""/>
        <dsp:cNvSpPr/>
      </dsp:nvSpPr>
      <dsp:spPr>
        <a:xfrm rot="5400000">
          <a:off x="3878916" y="-1109789"/>
          <a:ext cx="1827728" cy="43733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endParaRPr lang="en-GB" sz="800" kern="1200" dirty="0"/>
        </a:p>
        <a:p>
          <a:pPr marL="171450" lvl="1" indent="-171450" algn="l" defTabSz="800100">
            <a:lnSpc>
              <a:spcPct val="90000"/>
            </a:lnSpc>
            <a:spcBef>
              <a:spcPct val="0"/>
            </a:spcBef>
            <a:spcAft>
              <a:spcPct val="15000"/>
            </a:spcAft>
            <a:buChar char="••"/>
          </a:pPr>
          <a:r>
            <a:rPr lang="en-GB" sz="1800" kern="1200" dirty="0">
              <a:solidFill>
                <a:schemeClr val="accent2"/>
              </a:solidFill>
            </a:rPr>
            <a:t>Raising and acting on concerns </a:t>
          </a:r>
        </a:p>
        <a:p>
          <a:pPr marL="171450" lvl="1" indent="-171450" algn="l" defTabSz="800100">
            <a:lnSpc>
              <a:spcPct val="90000"/>
            </a:lnSpc>
            <a:spcBef>
              <a:spcPct val="0"/>
            </a:spcBef>
            <a:spcAft>
              <a:spcPct val="15000"/>
            </a:spcAft>
            <a:buChar char="••"/>
          </a:pPr>
          <a:r>
            <a:rPr lang="en-GB" sz="1800" kern="1200" dirty="0">
              <a:solidFill>
                <a:schemeClr val="accent2"/>
              </a:solidFill>
            </a:rPr>
            <a:t>Duty of candour </a:t>
          </a:r>
        </a:p>
        <a:p>
          <a:pPr marL="171450" lvl="1" indent="-171450" algn="l" defTabSz="800100">
            <a:lnSpc>
              <a:spcPct val="90000"/>
            </a:lnSpc>
            <a:spcBef>
              <a:spcPct val="0"/>
            </a:spcBef>
            <a:spcAft>
              <a:spcPct val="15000"/>
            </a:spcAft>
            <a:buChar char="••"/>
          </a:pPr>
          <a:r>
            <a:rPr lang="en-GB" sz="1800" kern="1200" dirty="0">
              <a:solidFill>
                <a:schemeClr val="accent2"/>
              </a:solidFill>
            </a:rPr>
            <a:t>Conflict of interest</a:t>
          </a:r>
        </a:p>
        <a:p>
          <a:pPr marL="171450" lvl="1" indent="-171450" algn="l" defTabSz="800100">
            <a:lnSpc>
              <a:spcPct val="90000"/>
            </a:lnSpc>
            <a:spcBef>
              <a:spcPct val="0"/>
            </a:spcBef>
            <a:spcAft>
              <a:spcPct val="15000"/>
            </a:spcAft>
            <a:buChar char="••"/>
          </a:pPr>
          <a:r>
            <a:rPr lang="en-GB" sz="1800" kern="1200" dirty="0">
              <a:solidFill>
                <a:schemeClr val="accent2"/>
              </a:solidFill>
            </a:rPr>
            <a:t>Cumberlege recommendations</a:t>
          </a:r>
        </a:p>
        <a:p>
          <a:pPr marL="171450" lvl="1" indent="-171450" algn="l" defTabSz="800100">
            <a:lnSpc>
              <a:spcPct val="90000"/>
            </a:lnSpc>
            <a:spcBef>
              <a:spcPct val="0"/>
            </a:spcBef>
            <a:spcAft>
              <a:spcPct val="15000"/>
            </a:spcAft>
            <a:buChar char="••"/>
          </a:pPr>
          <a:r>
            <a:rPr lang="en-GB" sz="1800" kern="1200" dirty="0">
              <a:solidFill>
                <a:schemeClr val="accent2"/>
              </a:solidFill>
            </a:rPr>
            <a:t>Acting as a witness </a:t>
          </a:r>
        </a:p>
      </dsp:txBody>
      <dsp:txXfrm rot="-5400000">
        <a:off x="2606130" y="252219"/>
        <a:ext cx="4284079" cy="1649284"/>
      </dsp:txXfrm>
    </dsp:sp>
    <dsp:sp modelId="{547B3B2B-DB61-4D2E-BFCC-E5B983FC9756}">
      <dsp:nvSpPr>
        <dsp:cNvPr id="0" name=""/>
        <dsp:cNvSpPr/>
      </dsp:nvSpPr>
      <dsp:spPr>
        <a:xfrm>
          <a:off x="32100" y="3822"/>
          <a:ext cx="2642094" cy="2127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a:solidFill>
                <a:schemeClr val="tx2"/>
              </a:solidFill>
            </a:rPr>
            <a:t>honesty integrity &amp; candour </a:t>
          </a:r>
        </a:p>
      </dsp:txBody>
      <dsp:txXfrm>
        <a:off x="135949" y="107671"/>
        <a:ext cx="2434396" cy="1919663"/>
      </dsp:txXfrm>
    </dsp:sp>
    <dsp:sp modelId="{B4014014-DA49-41EB-A9F6-AA9254203621}">
      <dsp:nvSpPr>
        <dsp:cNvPr id="0" name=""/>
        <dsp:cNvSpPr/>
      </dsp:nvSpPr>
      <dsp:spPr>
        <a:xfrm rot="5400000">
          <a:off x="3858605" y="1141879"/>
          <a:ext cx="1827728" cy="44917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a:solidFill>
                <a:schemeClr val="accent2"/>
              </a:solidFill>
            </a:rPr>
            <a:t>Personal Beliefs &amp; Medical Practice</a:t>
          </a:r>
        </a:p>
        <a:p>
          <a:pPr marL="171450" lvl="1" indent="-171450" algn="l" defTabSz="800100">
            <a:lnSpc>
              <a:spcPct val="90000"/>
            </a:lnSpc>
            <a:spcBef>
              <a:spcPct val="0"/>
            </a:spcBef>
            <a:spcAft>
              <a:spcPct val="15000"/>
            </a:spcAft>
            <a:buChar char="••"/>
          </a:pPr>
          <a:r>
            <a:rPr lang="en-GB" sz="1800" kern="1200" dirty="0">
              <a:solidFill>
                <a:schemeClr val="accent2"/>
              </a:solidFill>
            </a:rPr>
            <a:t>Ending prof. r’ships with patients</a:t>
          </a:r>
        </a:p>
        <a:p>
          <a:pPr marL="171450" lvl="1" indent="-171450" algn="l" defTabSz="800100">
            <a:lnSpc>
              <a:spcPct val="90000"/>
            </a:lnSpc>
            <a:spcBef>
              <a:spcPct val="0"/>
            </a:spcBef>
            <a:spcAft>
              <a:spcPct val="15000"/>
            </a:spcAft>
            <a:buChar char="••"/>
          </a:pPr>
          <a:r>
            <a:rPr lang="en-GB" sz="1800" kern="1200" dirty="0">
              <a:solidFill>
                <a:schemeClr val="accent2"/>
              </a:solidFill>
            </a:rPr>
            <a:t>registrants’ wellbeing</a:t>
          </a:r>
        </a:p>
        <a:p>
          <a:pPr marL="171450" lvl="1" indent="-171450" algn="l" defTabSz="800100">
            <a:lnSpc>
              <a:spcPct val="90000"/>
            </a:lnSpc>
            <a:spcBef>
              <a:spcPct val="0"/>
            </a:spcBef>
            <a:spcAft>
              <a:spcPct val="15000"/>
            </a:spcAft>
            <a:buChar char="••"/>
          </a:pPr>
          <a:r>
            <a:rPr lang="en-GB" sz="1800" kern="1200" dirty="0">
              <a:solidFill>
                <a:schemeClr val="accent2"/>
              </a:solidFill>
            </a:rPr>
            <a:t>Registrants’ working patterns</a:t>
          </a:r>
        </a:p>
        <a:p>
          <a:pPr marL="171450" lvl="1" indent="-171450" algn="l" defTabSz="800100">
            <a:lnSpc>
              <a:spcPct val="90000"/>
            </a:lnSpc>
            <a:spcBef>
              <a:spcPct val="0"/>
            </a:spcBef>
            <a:spcAft>
              <a:spcPct val="15000"/>
            </a:spcAft>
            <a:buChar char="••"/>
          </a:pPr>
          <a:r>
            <a:rPr lang="en-GB" sz="1800" kern="1200" dirty="0">
              <a:solidFill>
                <a:schemeClr val="accent2"/>
              </a:solidFill>
            </a:rPr>
            <a:t>Managing risks at work</a:t>
          </a:r>
        </a:p>
        <a:p>
          <a:pPr marL="171450" lvl="1" indent="-171450" algn="l" defTabSz="800100">
            <a:lnSpc>
              <a:spcPct val="90000"/>
            </a:lnSpc>
            <a:spcBef>
              <a:spcPct val="0"/>
            </a:spcBef>
            <a:spcAft>
              <a:spcPct val="15000"/>
            </a:spcAft>
            <a:buChar char="••"/>
          </a:pPr>
          <a:endParaRPr lang="en-GB" sz="1800" kern="1200" dirty="0"/>
        </a:p>
      </dsp:txBody>
      <dsp:txXfrm rot="-5400000">
        <a:off x="2526601" y="2563105"/>
        <a:ext cx="4402514" cy="1649284"/>
      </dsp:txXfrm>
    </dsp:sp>
    <dsp:sp modelId="{1B06E746-872B-4EF6-9BEB-AFC2D169BEC3}">
      <dsp:nvSpPr>
        <dsp:cNvPr id="0" name=""/>
        <dsp:cNvSpPr/>
      </dsp:nvSpPr>
      <dsp:spPr>
        <a:xfrm>
          <a:off x="0" y="2245417"/>
          <a:ext cx="2526601" cy="22846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a:solidFill>
                <a:schemeClr val="tx1"/>
              </a:solidFill>
            </a:rPr>
            <a:t>Your professional career</a:t>
          </a:r>
        </a:p>
      </dsp:txBody>
      <dsp:txXfrm>
        <a:off x="111528" y="2356945"/>
        <a:ext cx="2303545" cy="206160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8439E-4556-4C2D-A841-2D077B461C1F}" type="datetimeFigureOut">
              <a:rPr lang="en-GB" smtClean="0"/>
              <a:t>09/06/2021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79D87-B11E-4E39-9355-52526C451EFA}" type="slidenum">
              <a:rPr lang="en-GB" smtClean="0"/>
              <a:t>‹#›</a:t>
            </a:fld>
            <a:endParaRPr lang="en-GB" dirty="0"/>
          </a:p>
        </p:txBody>
      </p:sp>
    </p:spTree>
    <p:extLst>
      <p:ext uri="{BB962C8B-B14F-4D97-AF65-F5344CB8AC3E}">
        <p14:creationId xmlns:p14="http://schemas.microsoft.com/office/powerpoint/2010/main" val="251137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udiciary.uk/wp-content/uploads/2018/08/bawa-garba-v-gmc-final-judgment.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licktime.symantec.com/3MUdVS54eubWohNdoFpqutf6H2?u=https%3A%2F%2Fwww.gmc-uk.org%2Fethical-guidance%2Fethical-guidance-for-doctors%2Fgood-medical-practice%2Fdomain-4---maintaining-trus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7B1D2-2C80-407D-8A78-2D48520FA1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24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Fluid</a:t>
            </a:r>
          </a:p>
          <a:p>
            <a:r>
              <a:rPr lang="en-GB" dirty="0"/>
              <a:t>Commissioned by GNM review Leslie Hamilton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hlinkClick r:id="rId3"/>
              </a:rPr>
              <a:t>https://www.judiciary.uk/wp-content/uploads/2018/08/bawa-garba-v-gmc-final-judgment.pdf</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public starts with little knowledge of the GMC and its work to regulate doctors</a:t>
            </a:r>
          </a:p>
          <a:p>
            <a:endParaRPr lang="en-GB" dirty="0"/>
          </a:p>
        </p:txBody>
      </p:sp>
      <p:sp>
        <p:nvSpPr>
          <p:cNvPr id="4" name="Slide Number Placeholder 3"/>
          <p:cNvSpPr>
            <a:spLocks noGrp="1"/>
          </p:cNvSpPr>
          <p:nvPr>
            <p:ph type="sldNum" sz="quarter" idx="5"/>
          </p:nvPr>
        </p:nvSpPr>
        <p:spPr/>
        <p:txBody>
          <a:bodyPr/>
          <a:lstStyle/>
          <a:p>
            <a:fld id="{70E79D87-B11E-4E39-9355-52526C451EFA}" type="slidenum">
              <a:rPr lang="en-GB" smtClean="0"/>
              <a:t>16</a:t>
            </a:fld>
            <a:endParaRPr lang="en-GB" dirty="0"/>
          </a:p>
        </p:txBody>
      </p:sp>
    </p:spTree>
    <p:extLst>
      <p:ext uri="{BB962C8B-B14F-4D97-AF65-F5344CB8AC3E}">
        <p14:creationId xmlns:p14="http://schemas.microsoft.com/office/powerpoint/2010/main" val="98551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For some patients and the public, a doctor is ‘never off duty’, and there is an expectation that the GMC will have oversight of behaviour outside of the workplace that could be regarded as unprofessional. Others feel that doctors need to be able to be off duty and that their behaviour outside of the workplace should rarely be of concern to the GMC.</a:t>
            </a:r>
          </a:p>
          <a:p>
            <a:r>
              <a:rPr lang="en-GB" sz="1200" dirty="0"/>
              <a:t>primarily maintained by patients’ interactions with their doctors</a:t>
            </a:r>
          </a:p>
          <a:p>
            <a:endParaRPr lang="en-GB" dirty="0"/>
          </a:p>
        </p:txBody>
      </p:sp>
      <p:sp>
        <p:nvSpPr>
          <p:cNvPr id="4" name="Slide Number Placeholder 3"/>
          <p:cNvSpPr>
            <a:spLocks noGrp="1"/>
          </p:cNvSpPr>
          <p:nvPr>
            <p:ph type="sldNum" sz="quarter" idx="5"/>
          </p:nvPr>
        </p:nvSpPr>
        <p:spPr/>
        <p:txBody>
          <a:bodyPr/>
          <a:lstStyle/>
          <a:p>
            <a:fld id="{70E79D87-B11E-4E39-9355-52526C451EFA}" type="slidenum">
              <a:rPr lang="en-GB" smtClean="0"/>
              <a:t>17</a:t>
            </a:fld>
            <a:endParaRPr lang="en-GB" dirty="0"/>
          </a:p>
        </p:txBody>
      </p:sp>
    </p:spTree>
    <p:extLst>
      <p:ext uri="{BB962C8B-B14F-4D97-AF65-F5344CB8AC3E}">
        <p14:creationId xmlns:p14="http://schemas.microsoft.com/office/powerpoint/2010/main" val="1046017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Scenario 2 Dr involved in fight over spilled drink in nightclub – developed by severity to which other party injured </a:t>
            </a:r>
          </a:p>
          <a:p>
            <a:r>
              <a:rPr lang="en-GB" dirty="0"/>
              <a:t>participants were asked to consider a situation where the other person was seriously hurt in the fight, the proportion of people saying that no GMC action is expected reduced from 30% to 13% and the most frequent action (expected by 46% of the sample) is for the doctor to be given a warning.</a:t>
            </a:r>
          </a:p>
          <a:p>
            <a:r>
              <a:rPr lang="en-GB" dirty="0"/>
              <a:t>Scenario 4 Dr K, a practising GP for 30 years, had a ‘sexual and emotional relationship’ with a patient lasting for several months. Scenario 5B Dr M made an amusing post on Facebook about how a patient had recently described their OCD behaviour and the impact it had on their life. Dr M didn’t identify the patient but when the post got shared far and wide the patient involved knew that Dr M was talking about them. Scenario 5C Dr P was us</a:t>
            </a:r>
          </a:p>
        </p:txBody>
      </p:sp>
      <p:sp>
        <p:nvSpPr>
          <p:cNvPr id="4" name="Slide Number Placeholder 3"/>
          <p:cNvSpPr>
            <a:spLocks noGrp="1"/>
          </p:cNvSpPr>
          <p:nvPr>
            <p:ph type="sldNum" sz="quarter" idx="5"/>
          </p:nvPr>
        </p:nvSpPr>
        <p:spPr/>
        <p:txBody>
          <a:bodyPr/>
          <a:lstStyle/>
          <a:p>
            <a:fld id="{70E79D87-B11E-4E39-9355-52526C451EFA}" type="slidenum">
              <a:rPr lang="en-GB" smtClean="0"/>
              <a:t>18</a:t>
            </a:fld>
            <a:endParaRPr lang="en-GB" dirty="0"/>
          </a:p>
        </p:txBody>
      </p:sp>
    </p:spTree>
    <p:extLst>
      <p:ext uri="{BB962C8B-B14F-4D97-AF65-F5344CB8AC3E}">
        <p14:creationId xmlns:p14="http://schemas.microsoft.com/office/powerpoint/2010/main" val="11723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 no legal or </a:t>
            </a:r>
            <a:r>
              <a:rPr lang="en-GB" dirty="0" err="1"/>
              <a:t>gmc</a:t>
            </a:r>
            <a:r>
              <a:rPr lang="en-GB" dirty="0"/>
              <a:t> policy status</a:t>
            </a:r>
          </a:p>
        </p:txBody>
      </p:sp>
      <p:sp>
        <p:nvSpPr>
          <p:cNvPr id="4" name="Slide Number Placeholder 3"/>
          <p:cNvSpPr>
            <a:spLocks noGrp="1"/>
          </p:cNvSpPr>
          <p:nvPr>
            <p:ph type="sldNum" sz="quarter" idx="5"/>
          </p:nvPr>
        </p:nvSpPr>
        <p:spPr/>
        <p:txBody>
          <a:bodyPr/>
          <a:lstStyle/>
          <a:p>
            <a:fld id="{70E79D87-B11E-4E39-9355-52526C451EFA}" type="slidenum">
              <a:rPr lang="en-GB" smtClean="0"/>
              <a:t>19</a:t>
            </a:fld>
            <a:endParaRPr lang="en-GB" dirty="0"/>
          </a:p>
        </p:txBody>
      </p:sp>
    </p:spTree>
    <p:extLst>
      <p:ext uri="{BB962C8B-B14F-4D97-AF65-F5344CB8AC3E}">
        <p14:creationId xmlns:p14="http://schemas.microsoft.com/office/powerpoint/2010/main" val="3258662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GMC can’t be the love police." (Pre-family, C2DE, Newport) “That’s why I’ve struck him off because, like the teacher/pupil relationship thing, it’s a no-no.” (Empty nesters, C2DE, Belfast) </a:t>
            </a:r>
          </a:p>
          <a:p>
            <a:r>
              <a:rPr lang="en-GB" dirty="0"/>
              <a:t>Beckwith vs SRA? Divisional Court explicitly stated in its judgment that “each regulatory scheme, for solicitors, for doctors, for barristers, and so on, must be construed and applied on its own terms. Great care must always be taken when seeking to apply an authority under one scheme to an appeal under a different scheme. Regulation of the professions is established under a series of discrete statutory codes; principles developed in one scheme may say little that informs the approach required in a different scheme.”</a:t>
            </a:r>
            <a:br>
              <a:rPr lang="en-GB" dirty="0"/>
            </a:br>
            <a:r>
              <a:rPr lang="en-GB" b="1" dirty="0"/>
              <a:t>SUMMARY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most members of the public, there appear to be two main components for a clinical error to be considered criminal – the act, and its effect. • The act needs be intentional, deliberate or reckless. • The effect needs to be an outcome of grave and lasting harm or death. Any attempts by a doctor to cover up, falsify or blame others for clinical errors also led to the public seeing criminality</a:t>
            </a:r>
          </a:p>
          <a:p>
            <a:endParaRPr lang="en-GB" dirty="0"/>
          </a:p>
        </p:txBody>
      </p:sp>
      <p:sp>
        <p:nvSpPr>
          <p:cNvPr id="4" name="Slide Number Placeholder 3"/>
          <p:cNvSpPr>
            <a:spLocks noGrp="1"/>
          </p:cNvSpPr>
          <p:nvPr>
            <p:ph type="sldNum" sz="quarter" idx="5"/>
          </p:nvPr>
        </p:nvSpPr>
        <p:spPr/>
        <p:txBody>
          <a:bodyPr/>
          <a:lstStyle/>
          <a:p>
            <a:fld id="{70E79D87-B11E-4E39-9355-52526C451EFA}" type="slidenum">
              <a:rPr lang="en-GB" smtClean="0"/>
              <a:t>20</a:t>
            </a:fld>
            <a:endParaRPr lang="en-GB" dirty="0"/>
          </a:p>
        </p:txBody>
      </p:sp>
    </p:spTree>
    <p:extLst>
      <p:ext uri="{BB962C8B-B14F-4D97-AF65-F5344CB8AC3E}">
        <p14:creationId xmlns:p14="http://schemas.microsoft.com/office/powerpoint/2010/main" val="214014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Clr>
                <a:schemeClr val="accent1">
                  <a:lumMod val="75000"/>
                </a:schemeClr>
              </a:buClr>
              <a:buFont typeface="Wingdings" panose="05000000000000000000" pitchFamily="2" charset="2"/>
              <a:buChar char="§"/>
            </a:pPr>
            <a:r>
              <a:rPr lang="en-US" dirty="0"/>
              <a:t>Currently outdated and prescriptive legislation</a:t>
            </a:r>
          </a:p>
          <a:p>
            <a:pPr marL="285750" indent="-285750">
              <a:spcAft>
                <a:spcPts val="600"/>
              </a:spcAft>
              <a:buClr>
                <a:schemeClr val="accent1">
                  <a:lumMod val="75000"/>
                </a:schemeClr>
              </a:buClr>
              <a:buFont typeface="Wingdings" panose="05000000000000000000" pitchFamily="2" charset="2"/>
              <a:buChar char="§"/>
            </a:pPr>
            <a:r>
              <a:rPr lang="en-US" dirty="0"/>
              <a:t>More flexibility for regulators to set their own policy and operations</a:t>
            </a:r>
          </a:p>
          <a:p>
            <a:pPr marL="285750" indent="-285750">
              <a:spcAft>
                <a:spcPts val="600"/>
              </a:spcAft>
              <a:buClr>
                <a:schemeClr val="accent1">
                  <a:lumMod val="75000"/>
                </a:schemeClr>
              </a:buClr>
              <a:buFont typeface="Wingdings" panose="05000000000000000000" pitchFamily="2" charset="2"/>
              <a:buChar char="§"/>
            </a:pPr>
            <a:r>
              <a:rPr lang="en-US" dirty="0"/>
              <a:t>Greater consistency across regulators through a common legislative framework</a:t>
            </a:r>
          </a:p>
          <a:p>
            <a:pPr marL="285750" indent="-285750">
              <a:spcAft>
                <a:spcPts val="600"/>
              </a:spcAft>
              <a:buClr>
                <a:schemeClr val="accent1">
                  <a:lumMod val="75000"/>
                </a:schemeClr>
              </a:buClr>
              <a:buFont typeface="Wingdings" panose="05000000000000000000" pitchFamily="2" charset="2"/>
              <a:buChar char="§"/>
            </a:pPr>
            <a:r>
              <a:rPr lang="en-US" dirty="0"/>
              <a:t>Balance - increased autonomy of regulators with greater accountability</a:t>
            </a:r>
          </a:p>
          <a:p>
            <a:pPr marL="285750" indent="-285750">
              <a:spcAft>
                <a:spcPts val="600"/>
              </a:spcAft>
              <a:buClr>
                <a:schemeClr val="accent1">
                  <a:lumMod val="75000"/>
                </a:schemeClr>
              </a:buClr>
              <a:buFont typeface="Wingdings" panose="05000000000000000000" pitchFamily="2" charset="2"/>
              <a:buChar char="§"/>
            </a:pPr>
            <a:r>
              <a:rPr lang="en-US" dirty="0"/>
              <a:t>More effective regulation allowing us to save money and do more to support both doctors and patients</a:t>
            </a:r>
          </a:p>
          <a:p>
            <a:pPr marL="285750" indent="-285750">
              <a:spcAft>
                <a:spcPts val="600"/>
              </a:spcAft>
              <a:buClr>
                <a:schemeClr val="accent1">
                  <a:lumMod val="75000"/>
                </a:schemeClr>
              </a:buClr>
              <a:buFont typeface="Wingdings" panose="05000000000000000000" pitchFamily="2" charset="2"/>
              <a:buChar char="§"/>
            </a:pPr>
            <a:r>
              <a:rPr lang="en-US" dirty="0"/>
              <a:t>To bring MAPs into regulation with the GMC</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includes giving case examiners the ability to use the full suite of regulatory sanctions available to an </a:t>
            </a:r>
            <a:r>
              <a:rPr lang="en-GB" sz="1200" kern="1200" dirty="0" err="1">
                <a:solidFill>
                  <a:schemeClr val="tx1"/>
                </a:solidFill>
                <a:effectLst/>
                <a:latin typeface="+mn-lt"/>
                <a:ea typeface="+mn-ea"/>
                <a:cs typeface="+mn-cs"/>
              </a:rPr>
              <a:t>FtP</a:t>
            </a:r>
            <a:r>
              <a:rPr lang="en-GB" sz="1200" kern="1200" dirty="0">
                <a:solidFill>
                  <a:schemeClr val="tx1"/>
                </a:solidFill>
                <a:effectLst/>
                <a:latin typeface="+mn-lt"/>
                <a:ea typeface="+mn-ea"/>
                <a:cs typeface="+mn-cs"/>
              </a:rPr>
              <a:t> Panel, including the ability (with agreement of registrant) to suspend and erase (described as removal orders). </a:t>
            </a:r>
          </a:p>
          <a:p>
            <a:pPr>
              <a:spcAft>
                <a:spcPts val="600"/>
              </a:spcAft>
            </a:pPr>
            <a:r>
              <a:rPr lang="en-GB" dirty="0"/>
              <a:t>A section 60 order containing:</a:t>
            </a:r>
            <a:br>
              <a:rPr lang="en-GB" dirty="0"/>
            </a:br>
            <a:endParaRPr lang="en-GB" dirty="0"/>
          </a:p>
          <a:p>
            <a:pPr marL="285750" indent="-285750">
              <a:spcAft>
                <a:spcPts val="600"/>
              </a:spcAft>
              <a:buClr>
                <a:schemeClr val="accent1">
                  <a:lumMod val="75000"/>
                </a:schemeClr>
              </a:buClr>
              <a:buFont typeface="Wingdings" panose="05000000000000000000" pitchFamily="2" charset="2"/>
              <a:buChar char="§"/>
            </a:pPr>
            <a:r>
              <a:rPr lang="en-GB" dirty="0"/>
              <a:t>MAPs</a:t>
            </a:r>
          </a:p>
          <a:p>
            <a:pPr marL="285750" indent="-285750">
              <a:spcAft>
                <a:spcPts val="600"/>
              </a:spcAft>
              <a:buClr>
                <a:schemeClr val="accent1">
                  <a:lumMod val="75000"/>
                </a:schemeClr>
              </a:buClr>
              <a:buFont typeface="Wingdings" panose="05000000000000000000" pitchFamily="2" charset="2"/>
              <a:buChar char="§"/>
            </a:pPr>
            <a:r>
              <a:rPr lang="en-GB" dirty="0"/>
              <a:t>Fitness to practise</a:t>
            </a:r>
          </a:p>
          <a:p>
            <a:pPr marL="285750" indent="-285750">
              <a:spcAft>
                <a:spcPts val="600"/>
              </a:spcAft>
              <a:buClr>
                <a:schemeClr val="accent1">
                  <a:lumMod val="75000"/>
                </a:schemeClr>
              </a:buClr>
              <a:buFont typeface="Wingdings" panose="05000000000000000000" pitchFamily="2" charset="2"/>
              <a:buChar char="§"/>
            </a:pPr>
            <a:r>
              <a:rPr lang="en-GB" dirty="0"/>
              <a:t>Governance and operations</a:t>
            </a:r>
          </a:p>
          <a:p>
            <a:pPr marL="285750" indent="-285750">
              <a:spcAft>
                <a:spcPts val="600"/>
              </a:spcAft>
              <a:buClr>
                <a:schemeClr val="accent1">
                  <a:lumMod val="75000"/>
                </a:schemeClr>
              </a:buClr>
              <a:buFont typeface="Wingdings" panose="05000000000000000000" pitchFamily="2" charset="2"/>
              <a:buChar char="§"/>
            </a:pPr>
            <a:r>
              <a:rPr lang="en-GB" dirty="0"/>
              <a:t>International registration</a:t>
            </a:r>
          </a:p>
          <a:p>
            <a:pPr marL="285750" indent="-285750">
              <a:spcAft>
                <a:spcPts val="600"/>
              </a:spcAft>
              <a:buClr>
                <a:schemeClr val="accent1">
                  <a:lumMod val="75000"/>
                </a:schemeClr>
              </a:buClr>
              <a:buFont typeface="Wingdings" panose="05000000000000000000" pitchFamily="2" charset="2"/>
              <a:buChar char="§"/>
            </a:pPr>
            <a:r>
              <a:rPr lang="en-GB" dirty="0"/>
              <a:t>Registration and revalidation</a:t>
            </a:r>
          </a:p>
          <a:p>
            <a:pPr marL="285750" indent="-285750">
              <a:spcAft>
                <a:spcPts val="600"/>
              </a:spcAft>
              <a:buClr>
                <a:schemeClr val="accent1">
                  <a:lumMod val="75000"/>
                </a:schemeClr>
              </a:buClr>
              <a:buFont typeface="Wingdings" panose="05000000000000000000" pitchFamily="2" charset="2"/>
              <a:buChar char="§"/>
            </a:pPr>
            <a:r>
              <a:rPr lang="en-GB" dirty="0"/>
              <a:t>Education and training</a:t>
            </a:r>
          </a:p>
          <a:p>
            <a:endParaRPr lang="en-GB" dirty="0"/>
          </a:p>
        </p:txBody>
      </p:sp>
      <p:sp>
        <p:nvSpPr>
          <p:cNvPr id="4" name="Slide Number Placeholder 3"/>
          <p:cNvSpPr>
            <a:spLocks noGrp="1"/>
          </p:cNvSpPr>
          <p:nvPr>
            <p:ph type="sldNum" sz="quarter" idx="5"/>
          </p:nvPr>
        </p:nvSpPr>
        <p:spPr/>
        <p:txBody>
          <a:bodyPr/>
          <a:lstStyle/>
          <a:p>
            <a:fld id="{DBE48AAE-63F3-48EF-B819-E1E91981225C}" type="slidenum">
              <a:rPr lang="en-GB" smtClean="0"/>
              <a:t>3</a:t>
            </a:fld>
            <a:endParaRPr lang="en-GB" dirty="0"/>
          </a:p>
        </p:txBody>
      </p:sp>
    </p:spTree>
    <p:extLst>
      <p:ext uri="{BB962C8B-B14F-4D97-AF65-F5344CB8AC3E}">
        <p14:creationId xmlns:p14="http://schemas.microsoft.com/office/powerpoint/2010/main" val="85228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 we use the material from our narrative:</a:t>
            </a:r>
          </a:p>
          <a:p>
            <a:endParaRPr lang="en-GB" dirty="0"/>
          </a:p>
          <a:p>
            <a:r>
              <a:rPr lang="en-GB" sz="1200" b="1" kern="1200" dirty="0">
                <a:solidFill>
                  <a:schemeClr val="tx1"/>
                </a:solidFill>
                <a:effectLst/>
                <a:latin typeface="+mn-lt"/>
                <a:ea typeface="+mn-ea"/>
                <a:cs typeface="+mn-cs"/>
              </a:rPr>
              <a:t>For patients and the public</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proposals mean that concerns raised about a health professional’s practice could be addressed through a process called ‘accepted outcomes’. This is where a registrant is invited by the regulator to accept that both their practice is impaired, and the measure that the regulator has proposed is necessary to protect the public. It allows us to conclude a case more swiftly, and without the need for a panel hearing which is stressful for patients and registrants alike. It would also allow us to put a greater proportion of our effort and resources into driving improvements across the health system, supporting the medical profession and anticipating risks to avoid patient harm in the first place. Accepted outcome decisions will be published on our website to ensure transparency for the public (paragraphs 308-315).</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consultation proposes a new review process that will give patients and the public the right to ask for a review of a decision to close a fitness to practise case, following either an initial assessment or a decision by a case examiner (paragraphs 354-364).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proposals mean that regulators should be able, following public consultation, to make legally binding rules covering how their processes work. This will make it easier for regulators to meet changing needs and the expectations of stakeholders (paragraph 45 and 59). Additionally, the consultation proposes the removal of the ‘five year rule’. A rule which restricts our ability to consider complaints about matters that are more than five years old unless certain criteria are met (paragraph 293).</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increased flexibility will be balanced by strengthened accountability. One of the ways this will be achieved is through a new duty of transparency for regulators (paragraph 59). This will affect how we consult on proposed changes to our processes and guidance (paragraph 59), the public visibility of our work (paragraphs 57-59) and the way we must report on our work to the UK Parliament and each of the devolved administrations (paragraphs 90-91).</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consultation proposes a common fitness to practise framework for all regulators, making it easier for patients to understand and navigate the process, particularly where their concern involves care provided by more than one profession (paragraphs 237-238).</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Greater consistency will also be seen in the registers published by each of the regulators. Each regulator will hold a single register which must include, for each profession, a common minimum set of information (paragraphs 150-158).</a:t>
            </a:r>
          </a:p>
          <a:p>
            <a:endParaRPr lang="en-GB" dirty="0"/>
          </a:p>
        </p:txBody>
      </p:sp>
      <p:sp>
        <p:nvSpPr>
          <p:cNvPr id="4" name="Slide Number Placeholder 3"/>
          <p:cNvSpPr>
            <a:spLocks noGrp="1"/>
          </p:cNvSpPr>
          <p:nvPr>
            <p:ph type="sldNum" sz="quarter" idx="5"/>
          </p:nvPr>
        </p:nvSpPr>
        <p:spPr/>
        <p:txBody>
          <a:bodyPr/>
          <a:lstStyle/>
          <a:p>
            <a:fld id="{C1089A7B-F9B7-402C-842F-B199DE46A22B}" type="slidenum">
              <a:rPr lang="en-GB" smtClean="0"/>
              <a:t>4</a:t>
            </a:fld>
            <a:endParaRPr lang="en-GB" dirty="0"/>
          </a:p>
        </p:txBody>
      </p:sp>
    </p:spTree>
    <p:extLst>
      <p:ext uri="{BB962C8B-B14F-4D97-AF65-F5344CB8AC3E}">
        <p14:creationId xmlns:p14="http://schemas.microsoft.com/office/powerpoint/2010/main" val="378813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E48AAE-63F3-48EF-B819-E1E91981225C}" type="slidenum">
              <a:rPr lang="en-GB" smtClean="0"/>
              <a:t>7</a:t>
            </a:fld>
            <a:endParaRPr lang="en-GB" dirty="0"/>
          </a:p>
        </p:txBody>
      </p:sp>
    </p:spTree>
    <p:extLst>
      <p:ext uri="{BB962C8B-B14F-4D97-AF65-F5344CB8AC3E}">
        <p14:creationId xmlns:p14="http://schemas.microsoft.com/office/powerpoint/2010/main" val="157599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MAPS</a:t>
            </a:r>
          </a:p>
        </p:txBody>
      </p:sp>
      <p:sp>
        <p:nvSpPr>
          <p:cNvPr id="4" name="Slide Number Placeholder 3"/>
          <p:cNvSpPr>
            <a:spLocks noGrp="1"/>
          </p:cNvSpPr>
          <p:nvPr>
            <p:ph type="sldNum" sz="quarter" idx="5"/>
          </p:nvPr>
        </p:nvSpPr>
        <p:spPr/>
        <p:txBody>
          <a:bodyPr/>
          <a:lstStyle/>
          <a:p>
            <a:fld id="{70E79D87-B11E-4E39-9355-52526C451EFA}" type="slidenum">
              <a:rPr lang="en-GB" smtClean="0"/>
              <a:t>8</a:t>
            </a:fld>
            <a:endParaRPr lang="en-GB" dirty="0"/>
          </a:p>
        </p:txBody>
      </p:sp>
    </p:spTree>
    <p:extLst>
      <p:ext uri="{BB962C8B-B14F-4D97-AF65-F5344CB8AC3E}">
        <p14:creationId xmlns:p14="http://schemas.microsoft.com/office/powerpoint/2010/main" val="412922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Page 5-7 of 1963</a:t>
            </a:r>
          </a:p>
        </p:txBody>
      </p:sp>
      <p:sp>
        <p:nvSpPr>
          <p:cNvPr id="4" name="Slide Number Placeholder 3"/>
          <p:cNvSpPr>
            <a:spLocks noGrp="1"/>
          </p:cNvSpPr>
          <p:nvPr>
            <p:ph type="sldNum" sz="quarter" idx="5"/>
          </p:nvPr>
        </p:nvSpPr>
        <p:spPr/>
        <p:txBody>
          <a:bodyPr/>
          <a:lstStyle/>
          <a:p>
            <a:fld id="{DBE48AAE-63F3-48EF-B819-E1E91981225C}" type="slidenum">
              <a:rPr lang="en-GB" smtClean="0"/>
              <a:t>12</a:t>
            </a:fld>
            <a:endParaRPr lang="en-GB" dirty="0"/>
          </a:p>
        </p:txBody>
      </p:sp>
    </p:spTree>
    <p:extLst>
      <p:ext uri="{BB962C8B-B14F-4D97-AF65-F5344CB8AC3E}">
        <p14:creationId xmlns:p14="http://schemas.microsoft.com/office/powerpoint/2010/main" val="121673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of four domains doctors must ensure their conduct justifies patients’ trust in them and the public’s trust in the profession. We trust doctors to use their professional judgement to apply the principles in our high level ethical guidance to the situations they face, and to be able to justify their decisions and actions. Where doctors’ behaviour is found to fall short of the standards expected of the profession, we can and do investigate to determine whether further action is required</a:t>
            </a:r>
            <a:r>
              <a:rPr lang="en-GB" b="1" i="1" dirty="0"/>
              <a:t>[AO] </a:t>
            </a:r>
            <a:r>
              <a:rPr lang="en-GB" dirty="0"/>
              <a:t> to protect patients or public confidence.</a:t>
            </a:r>
          </a:p>
          <a:p>
            <a:r>
              <a:rPr lang="en-GB" dirty="0" err="1"/>
              <a:t>omain</a:t>
            </a:r>
            <a:r>
              <a:rPr lang="en-GB" dirty="0"/>
              <a:t> of our high level ethical guidance, </a:t>
            </a:r>
            <a:r>
              <a:rPr lang="en-GB" i="1" dirty="0"/>
              <a:t>Good Medical Practice</a:t>
            </a:r>
            <a:r>
              <a:rPr lang="en-GB" dirty="0"/>
              <a:t>, covers the duty of ‘</a:t>
            </a:r>
            <a:r>
              <a:rPr lang="en-GB" u="sng" dirty="0">
                <a:hlinkClick r:id="rId3"/>
              </a:rPr>
              <a:t>Maintaining Trust</a:t>
            </a:r>
            <a:r>
              <a:rPr lang="en-GB" dirty="0"/>
              <a:t>’. This is clear that </a:t>
            </a:r>
          </a:p>
        </p:txBody>
      </p:sp>
      <p:sp>
        <p:nvSpPr>
          <p:cNvPr id="4" name="Slide Number Placeholder 3"/>
          <p:cNvSpPr>
            <a:spLocks noGrp="1"/>
          </p:cNvSpPr>
          <p:nvPr>
            <p:ph type="sldNum" sz="quarter" idx="5"/>
          </p:nvPr>
        </p:nvSpPr>
        <p:spPr/>
        <p:txBody>
          <a:bodyPr/>
          <a:lstStyle/>
          <a:p>
            <a:fld id="{70E79D87-B11E-4E39-9355-52526C451EFA}" type="slidenum">
              <a:rPr lang="en-GB" smtClean="0"/>
              <a:t>13</a:t>
            </a:fld>
            <a:endParaRPr lang="en-GB" dirty="0"/>
          </a:p>
        </p:txBody>
      </p:sp>
    </p:spTree>
    <p:extLst>
      <p:ext uri="{BB962C8B-B14F-4D97-AF65-F5344CB8AC3E}">
        <p14:creationId xmlns:p14="http://schemas.microsoft.com/office/powerpoint/2010/main" val="31657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i.e. important </a:t>
            </a:r>
          </a:p>
        </p:txBody>
      </p:sp>
      <p:sp>
        <p:nvSpPr>
          <p:cNvPr id="4" name="Slide Number Placeholder 3"/>
          <p:cNvSpPr>
            <a:spLocks noGrp="1"/>
          </p:cNvSpPr>
          <p:nvPr>
            <p:ph type="sldNum" sz="quarter" idx="5"/>
          </p:nvPr>
        </p:nvSpPr>
        <p:spPr/>
        <p:txBody>
          <a:bodyPr/>
          <a:lstStyle/>
          <a:p>
            <a:fld id="{70E79D87-B11E-4E39-9355-52526C451EFA}" type="slidenum">
              <a:rPr lang="en-GB" smtClean="0"/>
              <a:t>14</a:t>
            </a:fld>
            <a:endParaRPr lang="en-GB" dirty="0"/>
          </a:p>
        </p:txBody>
      </p:sp>
    </p:spTree>
    <p:extLst>
      <p:ext uri="{BB962C8B-B14F-4D97-AF65-F5344CB8AC3E}">
        <p14:creationId xmlns:p14="http://schemas.microsoft.com/office/powerpoint/2010/main" val="3914686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GMC: MPTS sanctions guidance</a:t>
            </a:r>
          </a:p>
        </p:txBody>
      </p:sp>
      <p:sp>
        <p:nvSpPr>
          <p:cNvPr id="4" name="Slide Number Placeholder 3"/>
          <p:cNvSpPr>
            <a:spLocks noGrp="1"/>
          </p:cNvSpPr>
          <p:nvPr>
            <p:ph type="sldNum" sz="quarter" idx="5"/>
          </p:nvPr>
        </p:nvSpPr>
        <p:spPr/>
        <p:txBody>
          <a:bodyPr/>
          <a:lstStyle/>
          <a:p>
            <a:fld id="{70E79D87-B11E-4E39-9355-52526C451EFA}" type="slidenum">
              <a:rPr lang="en-GB" smtClean="0"/>
              <a:t>15</a:t>
            </a:fld>
            <a:endParaRPr lang="en-GB" dirty="0"/>
          </a:p>
        </p:txBody>
      </p:sp>
    </p:spTree>
    <p:extLst>
      <p:ext uri="{BB962C8B-B14F-4D97-AF65-F5344CB8AC3E}">
        <p14:creationId xmlns:p14="http://schemas.microsoft.com/office/powerpoint/2010/main" val="1838910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30" name="Picture 10" descr="Blue 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2"/>
          <p:cNvSpPr>
            <a:spLocks noGrp="1" noChangeArrowheads="1"/>
          </p:cNvSpPr>
          <p:nvPr>
            <p:ph type="ctrTitle"/>
          </p:nvPr>
        </p:nvSpPr>
        <p:spPr>
          <a:xfrm>
            <a:off x="358775" y="3184527"/>
            <a:ext cx="7772400" cy="792163"/>
          </a:xfrm>
        </p:spPr>
        <p:txBody>
          <a:bodyPr/>
          <a:lstStyle>
            <a:lvl1pPr>
              <a:defRPr>
                <a:solidFill>
                  <a:schemeClr val="bg1"/>
                </a:solidFill>
              </a:defRPr>
            </a:lvl1pPr>
          </a:lstStyle>
          <a:p>
            <a:pPr lvl="0"/>
            <a:r>
              <a:rPr lang="en-GB" noProof="0"/>
              <a:t>Click to edit Master title style</a:t>
            </a:r>
          </a:p>
        </p:txBody>
      </p:sp>
      <p:sp>
        <p:nvSpPr>
          <p:cNvPr id="30723" name="Rectangle 3"/>
          <p:cNvSpPr>
            <a:spLocks noGrp="1" noChangeArrowheads="1"/>
          </p:cNvSpPr>
          <p:nvPr>
            <p:ph type="subTitle" idx="1"/>
          </p:nvPr>
        </p:nvSpPr>
        <p:spPr>
          <a:xfrm>
            <a:off x="358776" y="4246563"/>
            <a:ext cx="7773988" cy="792162"/>
          </a:xfrm>
        </p:spPr>
        <p:txBody>
          <a:bodyPr/>
          <a:lstStyle>
            <a:lvl1pPr marL="0" indent="0">
              <a:buFont typeface="Wingdings" pitchFamily="2" charset="2"/>
              <a:buNone/>
              <a:defRPr sz="2200">
                <a:solidFill>
                  <a:schemeClr val="bg1"/>
                </a:solidFill>
              </a:defRPr>
            </a:lvl1pPr>
          </a:lstStyle>
          <a:p>
            <a:pPr lvl="0"/>
            <a:r>
              <a:rPr lang="en-GB" noProof="0"/>
              <a:t>Click to edit Master subtitle style</a:t>
            </a:r>
          </a:p>
        </p:txBody>
      </p:sp>
      <p:sp>
        <p:nvSpPr>
          <p:cNvPr id="30724" name="Rectangle 4"/>
          <p:cNvSpPr>
            <a:spLocks noGrp="1" noChangeArrowheads="1"/>
          </p:cNvSpPr>
          <p:nvPr>
            <p:ph type="dt" sz="half" idx="2"/>
          </p:nvPr>
        </p:nvSpPr>
        <p:spPr/>
        <p:txBody>
          <a:bodyPr/>
          <a:lstStyle>
            <a:lvl1pPr>
              <a:defRPr/>
            </a:lvl1pPr>
          </a:lstStyle>
          <a:p>
            <a:fld id="{FA2AE909-CE91-4757-B865-37CB842AAE29}" type="datetimeFigureOut">
              <a:rPr lang="en-GB"/>
              <a:pPr/>
              <a:t>09/06/2021</a:t>
            </a:fld>
            <a:endParaRPr lang="en-GB" dirty="0"/>
          </a:p>
        </p:txBody>
      </p:sp>
      <p:sp>
        <p:nvSpPr>
          <p:cNvPr id="30725" name="Rectangle 5"/>
          <p:cNvSpPr>
            <a:spLocks noGrp="1" noChangeArrowheads="1"/>
          </p:cNvSpPr>
          <p:nvPr>
            <p:ph type="ftr" sz="quarter" idx="3"/>
          </p:nvPr>
        </p:nvSpPr>
        <p:spPr/>
        <p:txBody>
          <a:bodyPr/>
          <a:lstStyle>
            <a:lvl1pPr>
              <a:defRPr/>
            </a:lvl1pPr>
          </a:lstStyle>
          <a:p>
            <a:endParaRPr lang="en-GB" dirty="0"/>
          </a:p>
        </p:txBody>
      </p:sp>
      <p:sp>
        <p:nvSpPr>
          <p:cNvPr id="30726" name="Rectangle 6"/>
          <p:cNvSpPr>
            <a:spLocks noGrp="1" noChangeArrowheads="1"/>
          </p:cNvSpPr>
          <p:nvPr>
            <p:ph type="sldNum" sz="quarter" idx="4"/>
          </p:nvPr>
        </p:nvSpPr>
        <p:spPr/>
        <p:txBody>
          <a:bodyPr/>
          <a:lstStyle>
            <a:lvl1pPr>
              <a:defRPr/>
            </a:lvl1pPr>
          </a:lstStyle>
          <a:p>
            <a:fld id="{0238AA29-9051-4A5D-BBEC-69471B0005BA}" type="slidenum">
              <a:rPr lang="en-GB"/>
              <a:pPr/>
              <a:t>‹#›</a:t>
            </a:fld>
            <a:endParaRPr lang="en-GB" dirty="0"/>
          </a:p>
        </p:txBody>
      </p:sp>
      <p:pic>
        <p:nvPicPr>
          <p:cNvPr id="30731" name="Picture 4" descr="GMC+STRAP_BWHITE_MAC.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99306" y="5443550"/>
            <a:ext cx="15462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74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BA7E6827-DE47-4118-AEED-EF4616018CFB}" type="datetimeFigureOut">
              <a:rPr lang="en-GB"/>
              <a:pPr/>
              <a:t>09/06/2021</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148D447A-FE9A-4826-9F67-5F0482F2504F}" type="slidenum">
              <a:rPr lang="en-GB"/>
              <a:pPr/>
              <a:t>‹#›</a:t>
            </a:fld>
            <a:endParaRPr lang="en-GB" dirty="0"/>
          </a:p>
        </p:txBody>
      </p:sp>
    </p:spTree>
    <p:extLst>
      <p:ext uri="{BB962C8B-B14F-4D97-AF65-F5344CB8AC3E}">
        <p14:creationId xmlns:p14="http://schemas.microsoft.com/office/powerpoint/2010/main" val="412256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455613"/>
            <a:ext cx="1866900" cy="55165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14425" y="455613"/>
            <a:ext cx="5448300" cy="5516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225EB5D6-8FA1-4882-BCA0-7AA6FF447F5F}" type="datetimeFigureOut">
              <a:rPr lang="en-GB"/>
              <a:pPr/>
              <a:t>09/06/2021</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6908AF1-7374-482C-9655-2D9D4B410C93}" type="slidenum">
              <a:rPr lang="en-GB"/>
              <a:pPr/>
              <a:t>‹#›</a:t>
            </a:fld>
            <a:endParaRPr lang="en-GB" dirty="0"/>
          </a:p>
        </p:txBody>
      </p:sp>
    </p:spTree>
    <p:extLst>
      <p:ext uri="{BB962C8B-B14F-4D97-AF65-F5344CB8AC3E}">
        <p14:creationId xmlns:p14="http://schemas.microsoft.com/office/powerpoint/2010/main" val="120897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cove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236"/>
          </a:xfrm>
          <a:prstGeom prst="rect">
            <a:avLst/>
          </a:prstGeom>
        </p:spPr>
      </p:pic>
      <p:sp>
        <p:nvSpPr>
          <p:cNvPr id="30722" name="Rectangle 2"/>
          <p:cNvSpPr>
            <a:spLocks noGrp="1" noChangeArrowheads="1"/>
          </p:cNvSpPr>
          <p:nvPr>
            <p:ph type="ctrTitle"/>
          </p:nvPr>
        </p:nvSpPr>
        <p:spPr>
          <a:xfrm>
            <a:off x="467545" y="2132856"/>
            <a:ext cx="4608512" cy="792163"/>
          </a:xfrm>
        </p:spPr>
        <p:txBody>
          <a:bodyPr/>
          <a:lstStyle>
            <a:lvl1pPr>
              <a:defRPr>
                <a:solidFill>
                  <a:schemeClr val="bg1"/>
                </a:solidFill>
              </a:defRPr>
            </a:lvl1pPr>
          </a:lstStyle>
          <a:p>
            <a:pPr lvl="0"/>
            <a:r>
              <a:rPr lang="en-GB" noProof="0"/>
              <a:t>Click to edit Master title style</a:t>
            </a:r>
          </a:p>
        </p:txBody>
      </p:sp>
      <p:sp>
        <p:nvSpPr>
          <p:cNvPr id="30723" name="Rectangle 3"/>
          <p:cNvSpPr>
            <a:spLocks noGrp="1" noChangeArrowheads="1"/>
          </p:cNvSpPr>
          <p:nvPr>
            <p:ph type="subTitle" idx="1"/>
          </p:nvPr>
        </p:nvSpPr>
        <p:spPr>
          <a:xfrm>
            <a:off x="467544" y="2996952"/>
            <a:ext cx="4608512" cy="792162"/>
          </a:xfrm>
        </p:spPr>
        <p:txBody>
          <a:bodyPr/>
          <a:lstStyle>
            <a:lvl1pPr marL="0" indent="0">
              <a:buFont typeface="Wingdings" pitchFamily="2" charset="2"/>
              <a:buNone/>
              <a:defRPr sz="1600">
                <a:solidFill>
                  <a:schemeClr val="bg1"/>
                </a:solidFill>
              </a:defRPr>
            </a:lvl1pPr>
          </a:lstStyle>
          <a:p>
            <a:pPr lvl="0"/>
            <a:r>
              <a:rPr lang="en-GB" noProof="0" dirty="0"/>
              <a:t>Click to edit Master subtitle style</a:t>
            </a:r>
          </a:p>
        </p:txBody>
      </p:sp>
      <p:pic>
        <p:nvPicPr>
          <p:cNvPr id="5" name="Picture 4" descr="GMC+STRAP_WHITE_MA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0272" y="548680"/>
            <a:ext cx="1614112" cy="1390620"/>
          </a:xfrm>
          <a:prstGeom prst="rect">
            <a:avLst/>
          </a:prstGeom>
        </p:spPr>
      </p:pic>
      <p:pic>
        <p:nvPicPr>
          <p:cNvPr id="6" name="Picture 5" descr="strapline whit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1560" y="5589240"/>
            <a:ext cx="3886200" cy="342900"/>
          </a:xfrm>
          <a:prstGeom prst="rect">
            <a:avLst/>
          </a:prstGeom>
        </p:spPr>
      </p:pic>
      <p:cxnSp>
        <p:nvCxnSpPr>
          <p:cNvPr id="8" name="Straight Connector 7"/>
          <p:cNvCxnSpPr/>
          <p:nvPr userDrawn="1"/>
        </p:nvCxnSpPr>
        <p:spPr>
          <a:xfrm>
            <a:off x="0" y="6021288"/>
            <a:ext cx="449999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01DE3A50-BF49-4D28-89DF-A138E446CB99}" type="datetimeFigureOut">
              <a:rPr lang="en-GB"/>
              <a:pPr/>
              <a:t>09/06/2021</a:t>
            </a:fld>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E6EB9B7-E1B9-43E0-B346-DA4311514FC9}" type="slidenum">
              <a:rPr lang="en-GB"/>
              <a:pPr/>
              <a:t>‹#›</a:t>
            </a:fld>
            <a:endParaRPr lang="en-GB" dirty="0"/>
          </a:p>
        </p:txBody>
      </p:sp>
    </p:spTree>
    <p:extLst>
      <p:ext uri="{BB962C8B-B14F-4D97-AF65-F5344CB8AC3E}">
        <p14:creationId xmlns:p14="http://schemas.microsoft.com/office/powerpoint/2010/main" val="2771799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01DE3A50-BF49-4D28-89DF-A138E446CB99}" type="datetimeFigureOut">
              <a:rPr lang="en-GB">
                <a:solidFill>
                  <a:srgbClr val="000000"/>
                </a:solidFill>
                <a:latin typeface="Arial" charset="0"/>
              </a:rPr>
              <a:pPr fontAlgn="base">
                <a:spcBef>
                  <a:spcPct val="0"/>
                </a:spcBef>
                <a:spcAft>
                  <a:spcPct val="0"/>
                </a:spcAft>
              </a:pPr>
              <a:t>09/06/2021</a:t>
            </a:fld>
            <a:endParaRPr lang="en-GB" dirty="0">
              <a:solidFill>
                <a:srgbClr val="000000"/>
              </a:solidFill>
              <a:latin typeface="Arial"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GB" dirty="0">
              <a:solidFill>
                <a:srgbClr val="000000"/>
              </a:solidFill>
              <a:latin typeface="Arial"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2E6EB9B7-E1B9-43E0-B346-DA4311514FC9}" type="slidenum">
              <a:rPr lang="en-GB">
                <a:solidFill>
                  <a:srgbClr val="000000"/>
                </a:solidFill>
                <a:latin typeface="Arial" charset="0"/>
              </a:rPr>
              <a:pPr fontAlgn="base">
                <a:spcBef>
                  <a:spcPct val="0"/>
                </a:spcBef>
                <a:spcAft>
                  <a:spcPct val="0"/>
                </a:spcAft>
              </a:pPr>
              <a:t>‹#›</a:t>
            </a:fld>
            <a:endParaRPr lang="en-GB" dirty="0">
              <a:solidFill>
                <a:srgbClr val="000000"/>
              </a:solidFill>
              <a:latin typeface="Arial" charset="0"/>
            </a:endParaRPr>
          </a:p>
        </p:txBody>
      </p:sp>
    </p:spTree>
    <p:extLst>
      <p:ext uri="{BB962C8B-B14F-4D97-AF65-F5344CB8AC3E}">
        <p14:creationId xmlns:p14="http://schemas.microsoft.com/office/powerpoint/2010/main" val="3961883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5" name="Title 1"/>
          <p:cNvSpPr>
            <a:spLocks noGrp="1"/>
          </p:cNvSpPr>
          <p:nvPr>
            <p:ph type="ctrTitle"/>
          </p:nvPr>
        </p:nvSpPr>
        <p:spPr>
          <a:xfrm>
            <a:off x="406368" y="1679221"/>
            <a:ext cx="3568701" cy="4014539"/>
          </a:xfrm>
          <a:prstGeom prst="rect">
            <a:avLst/>
          </a:prstGeom>
        </p:spPr>
        <p:txBody>
          <a:bodyPr/>
          <a:lstStyle>
            <a:lvl1pPr>
              <a:defRPr>
                <a:solidFill>
                  <a:schemeClr val="bg2"/>
                </a:solidFill>
              </a:defRPr>
            </a:lvl1pPr>
          </a:lstStyle>
          <a:p>
            <a:r>
              <a:rPr lang="en-US" dirty="0"/>
              <a:t>Title of document </a:t>
            </a:r>
            <a:br>
              <a:rPr lang="en-US" dirty="0"/>
            </a:br>
            <a:r>
              <a:rPr lang="en-US" dirty="0"/>
              <a:t>to go here</a:t>
            </a:r>
          </a:p>
        </p:txBody>
      </p:sp>
      <p:sp>
        <p:nvSpPr>
          <p:cNvPr id="12" name="Text Placeholder 8"/>
          <p:cNvSpPr>
            <a:spLocks noGrp="1"/>
          </p:cNvSpPr>
          <p:nvPr>
            <p:ph type="body" sz="quarter" idx="10"/>
          </p:nvPr>
        </p:nvSpPr>
        <p:spPr>
          <a:xfrm>
            <a:off x="396090" y="1252271"/>
            <a:ext cx="3568700" cy="333792"/>
          </a:xfrm>
          <a:prstGeom prst="rect">
            <a:avLst/>
          </a:prstGeom>
        </p:spPr>
        <p:txBody>
          <a:bodyPr vert="horz"/>
          <a:lstStyle>
            <a:lvl1pPr>
              <a:defRPr b="0" i="0" baseline="0">
                <a:solidFill>
                  <a:schemeClr val="bg1"/>
                </a:solidFill>
                <a:latin typeface="+mn-lt"/>
              </a:defRPr>
            </a:lvl1pPr>
          </a:lstStyle>
          <a:p>
            <a:pPr lvl="0"/>
            <a:r>
              <a:rPr lang="en-US" smtClean="0"/>
              <a:t>Click to edit Master text styles</a:t>
            </a:r>
          </a:p>
        </p:txBody>
      </p:sp>
      <p:sp>
        <p:nvSpPr>
          <p:cNvPr id="14" name="Text Placeholder 8"/>
          <p:cNvSpPr>
            <a:spLocks noGrp="1"/>
          </p:cNvSpPr>
          <p:nvPr>
            <p:ph type="body" sz="quarter" idx="11"/>
          </p:nvPr>
        </p:nvSpPr>
        <p:spPr>
          <a:xfrm>
            <a:off x="396103" y="5968017"/>
            <a:ext cx="3578965" cy="333793"/>
          </a:xfrm>
          <a:prstGeom prst="rect">
            <a:avLst/>
          </a:prstGeom>
        </p:spPr>
        <p:txBody>
          <a:bodyPr vert="horz"/>
          <a:lstStyle>
            <a:lvl1pPr>
              <a:defRPr b="0" i="0" baseline="0">
                <a:solidFill>
                  <a:schemeClr val="bg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940714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Image Content slide">
    <p:spTree>
      <p:nvGrpSpPr>
        <p:cNvPr id="1" name=""/>
        <p:cNvGrpSpPr/>
        <p:nvPr/>
      </p:nvGrpSpPr>
      <p:grpSpPr>
        <a:xfrm>
          <a:off x="0" y="0"/>
          <a:ext cx="0" cy="0"/>
          <a:chOff x="0" y="0"/>
          <a:chExt cx="0" cy="0"/>
        </a:xfrm>
      </p:grpSpPr>
      <p:sp>
        <p:nvSpPr>
          <p:cNvPr id="8" name="Title 1"/>
          <p:cNvSpPr>
            <a:spLocks noGrp="1"/>
          </p:cNvSpPr>
          <p:nvPr>
            <p:ph type="title"/>
          </p:nvPr>
        </p:nvSpPr>
        <p:spPr>
          <a:xfrm>
            <a:off x="395563" y="497851"/>
            <a:ext cx="5142367" cy="622300"/>
          </a:xfrm>
          <a:prstGeom prst="rect">
            <a:avLst/>
          </a:prstGeom>
        </p:spPr>
        <p:txBody>
          <a:bodyPr vert="horz"/>
          <a:lstStyle>
            <a:lvl1pPr>
              <a:defRPr sz="2800">
                <a:solidFill>
                  <a:srgbClr val="4F639B"/>
                </a:solidFill>
              </a:defRPr>
            </a:lvl1pPr>
          </a:lstStyle>
          <a:p>
            <a:r>
              <a:rPr lang="en-GB" dirty="0"/>
              <a:t>Click to edit Master title style</a:t>
            </a:r>
            <a:endParaRPr lang="en-US" dirty="0"/>
          </a:p>
        </p:txBody>
      </p:sp>
      <p:sp>
        <p:nvSpPr>
          <p:cNvPr id="9" name="Text Placeholder 2">
            <a:extLst/>
          </p:cNvPr>
          <p:cNvSpPr>
            <a:spLocks noGrp="1"/>
          </p:cNvSpPr>
          <p:nvPr>
            <p:ph type="body" sz="quarter" idx="10"/>
          </p:nvPr>
        </p:nvSpPr>
        <p:spPr>
          <a:xfrm>
            <a:off x="395289" y="1221318"/>
            <a:ext cx="5184775" cy="4895849"/>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225425" indent="-134938">
              <a:buFont typeface="Arial" panose="020B0604020202020204" pitchFamily="34" charset="0"/>
              <a:buChar char="•"/>
              <a:tabLst/>
              <a:defRPr sz="1400">
                <a:latin typeface="Arial" panose="020B0604020202020204" pitchFamily="34" charset="0"/>
                <a:cs typeface="Arial" panose="020B0604020202020204" pitchFamily="34" charset="0"/>
              </a:defRPr>
            </a:lvl2pPr>
            <a:lvl3pPr marL="400050" indent="-158750">
              <a:tabLst/>
              <a:defRPr sz="1400">
                <a:latin typeface="Arial" panose="020B0604020202020204" pitchFamily="34" charset="0"/>
                <a:cs typeface="Arial" panose="020B0604020202020204" pitchFamily="34" charset="0"/>
              </a:defRPr>
            </a:lvl3pPr>
            <a:lvl4pPr marL="1657350" indent="-95250">
              <a:buFont typeface="Arial" panose="020B0604020202020204" pitchFamily="34" charset="0"/>
              <a:buChar char="•"/>
              <a:tabLst/>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E1261E-1B1E-47F5-B63D-725202767247}" type="slidenum">
              <a:rPr lang="en-US"/>
              <a:pPr>
                <a:defRPr/>
              </a:pPr>
              <a:t>‹#›</a:t>
            </a:fld>
            <a:endParaRPr lang="en-US" dirty="0"/>
          </a:p>
        </p:txBody>
      </p:sp>
    </p:spTree>
    <p:extLst>
      <p:ext uri="{BB962C8B-B14F-4D97-AF65-F5344CB8AC3E}">
        <p14:creationId xmlns:p14="http://schemas.microsoft.com/office/powerpoint/2010/main" val="3018401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eft purple">
    <p:spTree>
      <p:nvGrpSpPr>
        <p:cNvPr id="1" name=""/>
        <p:cNvGrpSpPr/>
        <p:nvPr/>
      </p:nvGrpSpPr>
      <p:grpSpPr>
        <a:xfrm>
          <a:off x="0" y="0"/>
          <a:ext cx="0" cy="0"/>
          <a:chOff x="0" y="0"/>
          <a:chExt cx="0" cy="0"/>
        </a:xfrm>
      </p:grpSpPr>
      <p:sp>
        <p:nvSpPr>
          <p:cNvPr id="4" name="Title 1"/>
          <p:cNvSpPr>
            <a:spLocks noGrp="1"/>
          </p:cNvSpPr>
          <p:nvPr>
            <p:ph type="title"/>
          </p:nvPr>
        </p:nvSpPr>
        <p:spPr>
          <a:xfrm>
            <a:off x="734290" y="497851"/>
            <a:ext cx="6688154" cy="533544"/>
          </a:xfrm>
          <a:prstGeom prst="rect">
            <a:avLst/>
          </a:prstGeom>
        </p:spPr>
        <p:txBody>
          <a:bodyPr vert="horz"/>
          <a:lstStyle>
            <a:lvl1pPr>
              <a:defRPr sz="2800">
                <a:solidFill>
                  <a:srgbClr val="4F639B"/>
                </a:solidFill>
              </a:defRPr>
            </a:lvl1pPr>
          </a:lstStyle>
          <a:p>
            <a:r>
              <a:rPr lang="en-GB" dirty="0"/>
              <a:t>Click to edit Master title style</a:t>
            </a:r>
            <a:endParaRPr lang="en-US" dirty="0"/>
          </a:p>
        </p:txBody>
      </p:sp>
      <p:sp>
        <p:nvSpPr>
          <p:cNvPr id="6" name="Text Placeholder 2">
            <a:extLst/>
          </p:cNvPr>
          <p:cNvSpPr>
            <a:spLocks noGrp="1"/>
          </p:cNvSpPr>
          <p:nvPr>
            <p:ph type="body" sz="quarter" idx="10"/>
          </p:nvPr>
        </p:nvSpPr>
        <p:spPr>
          <a:xfrm>
            <a:off x="755650" y="1411818"/>
            <a:ext cx="7885113" cy="4754033"/>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225425" indent="-134938">
              <a:buFont typeface="Arial" panose="020B0604020202020204" pitchFamily="34" charset="0"/>
              <a:buChar char="•"/>
              <a:tabLst/>
              <a:defRPr sz="1400">
                <a:latin typeface="Arial" panose="020B0604020202020204" pitchFamily="34" charset="0"/>
                <a:cs typeface="Arial" panose="020B0604020202020204" pitchFamily="34" charset="0"/>
              </a:defRPr>
            </a:lvl2pPr>
            <a:lvl3pPr marL="400050" indent="-158750">
              <a:tabLst/>
              <a:defRPr sz="1400">
                <a:latin typeface="Arial" panose="020B0604020202020204" pitchFamily="34" charset="0"/>
                <a:cs typeface="Arial" panose="020B0604020202020204" pitchFamily="34" charset="0"/>
              </a:defRPr>
            </a:lvl3pPr>
            <a:lvl4pPr marL="1657350" indent="-95250">
              <a:buFont typeface="Arial" panose="020B0604020202020204" pitchFamily="34" charset="0"/>
              <a:buChar char="•"/>
              <a:tabLst/>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5" name="Slide Number Placeholder 5"/>
          <p:cNvSpPr>
            <a:spLocks noGrp="1"/>
          </p:cNvSpPr>
          <p:nvPr>
            <p:ph type="sldNum" sz="quarter" idx="11"/>
          </p:nvPr>
        </p:nvSpPr>
        <p:spPr/>
        <p:txBody>
          <a:bodyPr/>
          <a:lstStyle>
            <a:lvl1pPr>
              <a:defRPr/>
            </a:lvl1pPr>
          </a:lstStyle>
          <a:p>
            <a:pPr>
              <a:defRPr/>
            </a:pPr>
            <a:fld id="{156E234A-8120-40FA-89FA-FC58B7639DB0}" type="slidenum">
              <a:rPr lang="en-US"/>
              <a:pPr>
                <a:defRPr/>
              </a:pPr>
              <a:t>‹#›</a:t>
            </a:fld>
            <a:endParaRPr lang="en-US" dirty="0"/>
          </a:p>
        </p:txBody>
      </p:sp>
      <p:sp>
        <p:nvSpPr>
          <p:cNvPr id="7" name="Footer Placeholder 4">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9637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ternate image left green">
    <p:spTree>
      <p:nvGrpSpPr>
        <p:cNvPr id="1" name=""/>
        <p:cNvGrpSpPr/>
        <p:nvPr/>
      </p:nvGrpSpPr>
      <p:grpSpPr>
        <a:xfrm>
          <a:off x="0" y="0"/>
          <a:ext cx="0" cy="0"/>
          <a:chOff x="0" y="0"/>
          <a:chExt cx="0" cy="0"/>
        </a:xfrm>
      </p:grpSpPr>
      <p:sp>
        <p:nvSpPr>
          <p:cNvPr id="4" name="Title 5"/>
          <p:cNvSpPr>
            <a:spLocks noGrp="1"/>
          </p:cNvSpPr>
          <p:nvPr>
            <p:ph type="title"/>
          </p:nvPr>
        </p:nvSpPr>
        <p:spPr>
          <a:xfrm>
            <a:off x="3526315" y="1298246"/>
            <a:ext cx="5082711" cy="1134341"/>
          </a:xfrm>
          <a:prstGeom prst="rect">
            <a:avLst/>
          </a:prstGeom>
        </p:spPr>
        <p:txBody>
          <a:bodyPr vert="horz"/>
          <a:lstStyle>
            <a:lvl1pPr>
              <a:defRPr sz="2800">
                <a:solidFill>
                  <a:srgbClr val="48A235"/>
                </a:solidFill>
              </a:defRPr>
            </a:lvl1pPr>
          </a:lstStyle>
          <a:p>
            <a:r>
              <a:rPr lang="en-GB" dirty="0"/>
              <a:t>Click to edit Master title style</a:t>
            </a:r>
            <a:endParaRPr lang="en-US" dirty="0"/>
          </a:p>
        </p:txBody>
      </p:sp>
      <p:sp>
        <p:nvSpPr>
          <p:cNvPr id="7" name="Text Placeholder 2">
            <a:extLst/>
          </p:cNvPr>
          <p:cNvSpPr>
            <a:spLocks noGrp="1"/>
          </p:cNvSpPr>
          <p:nvPr>
            <p:ph type="body" sz="quarter" idx="10"/>
          </p:nvPr>
        </p:nvSpPr>
        <p:spPr>
          <a:xfrm>
            <a:off x="3526315" y="2664225"/>
            <a:ext cx="5082711" cy="3521259"/>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225425" indent="-134938">
              <a:buFont typeface="Arial" panose="020B0604020202020204" pitchFamily="34" charset="0"/>
              <a:buChar char="•"/>
              <a:tabLst/>
              <a:defRPr sz="1400">
                <a:latin typeface="Arial" panose="020B0604020202020204" pitchFamily="34" charset="0"/>
                <a:cs typeface="Arial" panose="020B0604020202020204" pitchFamily="34" charset="0"/>
              </a:defRPr>
            </a:lvl2pPr>
            <a:lvl3pPr marL="400050" indent="-158750">
              <a:tabLst/>
              <a:defRPr sz="1400">
                <a:latin typeface="Arial" panose="020B0604020202020204" pitchFamily="34" charset="0"/>
                <a:cs typeface="Arial" panose="020B0604020202020204" pitchFamily="34" charset="0"/>
              </a:defRPr>
            </a:lvl3pPr>
            <a:lvl4pPr marL="1657350" indent="-95250">
              <a:buFont typeface="Arial" panose="020B0604020202020204" pitchFamily="34" charset="0"/>
              <a:buChar char="•"/>
              <a:tabLst/>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C82435-715E-4EA2-8DF9-3737F5FD5D15}" type="slidenum">
              <a:rPr lang="en-US"/>
              <a:pPr>
                <a:defRPr/>
              </a:pPr>
              <a:t>‹#›</a:t>
            </a:fld>
            <a:endParaRPr lang="en-US" dirty="0"/>
          </a:p>
        </p:txBody>
      </p:sp>
    </p:spTree>
    <p:extLst>
      <p:ext uri="{BB962C8B-B14F-4D97-AF65-F5344CB8AC3E}">
        <p14:creationId xmlns:p14="http://schemas.microsoft.com/office/powerpoint/2010/main" val="1032814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left green">
    <p:spTree>
      <p:nvGrpSpPr>
        <p:cNvPr id="1" name=""/>
        <p:cNvGrpSpPr/>
        <p:nvPr/>
      </p:nvGrpSpPr>
      <p:grpSpPr>
        <a:xfrm>
          <a:off x="0" y="0"/>
          <a:ext cx="0" cy="0"/>
          <a:chOff x="0" y="0"/>
          <a:chExt cx="0" cy="0"/>
        </a:xfrm>
      </p:grpSpPr>
      <p:sp>
        <p:nvSpPr>
          <p:cNvPr id="4" name="Title 1"/>
          <p:cNvSpPr>
            <a:spLocks noGrp="1"/>
          </p:cNvSpPr>
          <p:nvPr>
            <p:ph type="title"/>
          </p:nvPr>
        </p:nvSpPr>
        <p:spPr>
          <a:xfrm>
            <a:off x="734290" y="497851"/>
            <a:ext cx="6725784" cy="533544"/>
          </a:xfrm>
          <a:prstGeom prst="rect">
            <a:avLst/>
          </a:prstGeom>
        </p:spPr>
        <p:txBody>
          <a:bodyPr vert="horz"/>
          <a:lstStyle>
            <a:lvl1pPr>
              <a:defRPr sz="2800">
                <a:solidFill>
                  <a:srgbClr val="48A235"/>
                </a:solidFill>
              </a:defRPr>
            </a:lvl1pPr>
          </a:lstStyle>
          <a:p>
            <a:r>
              <a:rPr lang="en-GB" dirty="0"/>
              <a:t>Click to edit Master title style</a:t>
            </a:r>
            <a:endParaRPr lang="en-US" dirty="0"/>
          </a:p>
        </p:txBody>
      </p:sp>
      <p:sp>
        <p:nvSpPr>
          <p:cNvPr id="6" name="Text Placeholder 2">
            <a:extLst/>
          </p:cNvPr>
          <p:cNvSpPr>
            <a:spLocks noGrp="1"/>
          </p:cNvSpPr>
          <p:nvPr>
            <p:ph type="body" sz="quarter" idx="10"/>
          </p:nvPr>
        </p:nvSpPr>
        <p:spPr>
          <a:xfrm>
            <a:off x="755650" y="1411818"/>
            <a:ext cx="7885113" cy="4754033"/>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225425" indent="-134938">
              <a:buFont typeface="Arial" panose="020B0604020202020204" pitchFamily="34" charset="0"/>
              <a:buChar char="•"/>
              <a:tabLst/>
              <a:defRPr sz="1400">
                <a:latin typeface="Arial" panose="020B0604020202020204" pitchFamily="34" charset="0"/>
                <a:cs typeface="Arial" panose="020B0604020202020204" pitchFamily="34" charset="0"/>
              </a:defRPr>
            </a:lvl2pPr>
            <a:lvl3pPr marL="400050" indent="-158750">
              <a:tabLst/>
              <a:defRPr sz="1400">
                <a:latin typeface="Arial" panose="020B0604020202020204" pitchFamily="34" charset="0"/>
                <a:cs typeface="Arial" panose="020B0604020202020204" pitchFamily="34" charset="0"/>
              </a:defRPr>
            </a:lvl3pPr>
            <a:lvl4pPr marL="1657350" indent="-95250">
              <a:buFont typeface="Arial" panose="020B0604020202020204" pitchFamily="34" charset="0"/>
              <a:buChar char="•"/>
              <a:tabLst/>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5" name="Slide Number Placeholder 5"/>
          <p:cNvSpPr>
            <a:spLocks noGrp="1"/>
          </p:cNvSpPr>
          <p:nvPr>
            <p:ph type="sldNum" sz="quarter" idx="11"/>
          </p:nvPr>
        </p:nvSpPr>
        <p:spPr/>
        <p:txBody>
          <a:bodyPr/>
          <a:lstStyle>
            <a:lvl1pPr>
              <a:defRPr/>
            </a:lvl1pPr>
          </a:lstStyle>
          <a:p>
            <a:pPr>
              <a:defRPr/>
            </a:pPr>
            <a:fld id="{628EEBEA-FDC3-4F44-BFE5-AB3332C9F30C}" type="slidenum">
              <a:rPr lang="en-US"/>
              <a:pPr>
                <a:defRPr/>
              </a:pPr>
              <a:t>‹#›</a:t>
            </a:fld>
            <a:endParaRPr lang="en-US" dirty="0"/>
          </a:p>
        </p:txBody>
      </p:sp>
      <p:sp>
        <p:nvSpPr>
          <p:cNvPr id="7" name="Footer Placeholder 4">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0761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01DE3A50-BF49-4D28-89DF-A138E446CB99}" type="datetimeFigureOut">
              <a:rPr lang="en-GB"/>
              <a:pPr/>
              <a:t>09/06/2021</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E6EB9B7-E1B9-43E0-B346-DA4311514FC9}" type="slidenum">
              <a:rPr lang="en-GB"/>
              <a:pPr/>
              <a:t>‹#›</a:t>
            </a:fld>
            <a:endParaRPr lang="en-GB" dirty="0"/>
          </a:p>
        </p:txBody>
      </p:sp>
    </p:spTree>
    <p:extLst>
      <p:ext uri="{BB962C8B-B14F-4D97-AF65-F5344CB8AC3E}">
        <p14:creationId xmlns:p14="http://schemas.microsoft.com/office/powerpoint/2010/main" val="198598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ght Image Content slide">
    <p:spTree>
      <p:nvGrpSpPr>
        <p:cNvPr id="1" name=""/>
        <p:cNvGrpSpPr/>
        <p:nvPr/>
      </p:nvGrpSpPr>
      <p:grpSpPr>
        <a:xfrm>
          <a:off x="0" y="0"/>
          <a:ext cx="0" cy="0"/>
          <a:chOff x="0" y="0"/>
          <a:chExt cx="0" cy="0"/>
        </a:xfrm>
      </p:grpSpPr>
      <p:sp>
        <p:nvSpPr>
          <p:cNvPr id="8" name="Title 1"/>
          <p:cNvSpPr>
            <a:spLocks noGrp="1"/>
          </p:cNvSpPr>
          <p:nvPr>
            <p:ph type="title"/>
          </p:nvPr>
        </p:nvSpPr>
        <p:spPr>
          <a:xfrm>
            <a:off x="395563" y="497851"/>
            <a:ext cx="5142367" cy="622300"/>
          </a:xfrm>
          <a:prstGeom prst="rect">
            <a:avLst/>
          </a:prstGeom>
        </p:spPr>
        <p:txBody>
          <a:bodyPr vert="horz"/>
          <a:lstStyle>
            <a:lvl1pPr>
              <a:defRPr sz="2800">
                <a:solidFill>
                  <a:srgbClr val="D95427"/>
                </a:solidFill>
              </a:defRPr>
            </a:lvl1pPr>
          </a:lstStyle>
          <a:p>
            <a:r>
              <a:rPr lang="en-GB" dirty="0"/>
              <a:t>Click to edit Master title style</a:t>
            </a:r>
            <a:endParaRPr lang="en-US" dirty="0"/>
          </a:p>
        </p:txBody>
      </p:sp>
      <p:sp>
        <p:nvSpPr>
          <p:cNvPr id="9" name="Text Placeholder 2">
            <a:extLst/>
          </p:cNvPr>
          <p:cNvSpPr>
            <a:spLocks noGrp="1"/>
          </p:cNvSpPr>
          <p:nvPr>
            <p:ph type="body" sz="quarter" idx="10"/>
          </p:nvPr>
        </p:nvSpPr>
        <p:spPr>
          <a:xfrm>
            <a:off x="395289" y="1221318"/>
            <a:ext cx="5184775" cy="4895849"/>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225425" indent="-134938">
              <a:buFont typeface="Arial" panose="020B0604020202020204" pitchFamily="34" charset="0"/>
              <a:buChar char="•"/>
              <a:tabLst/>
              <a:defRPr sz="1400">
                <a:latin typeface="Arial" panose="020B0604020202020204" pitchFamily="34" charset="0"/>
                <a:cs typeface="Arial" panose="020B0604020202020204" pitchFamily="34" charset="0"/>
              </a:defRPr>
            </a:lvl2pPr>
            <a:lvl3pPr marL="400050" indent="-158750">
              <a:tabLst/>
              <a:defRPr sz="1400">
                <a:latin typeface="Arial" panose="020B0604020202020204" pitchFamily="34" charset="0"/>
                <a:cs typeface="Arial" panose="020B0604020202020204" pitchFamily="34" charset="0"/>
              </a:defRPr>
            </a:lvl3pPr>
            <a:lvl4pPr marL="1657350" indent="-95250">
              <a:buFont typeface="Arial" panose="020B0604020202020204" pitchFamily="34" charset="0"/>
              <a:buChar char="•"/>
              <a:tabLst/>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97D498-808D-45DB-B734-0B5309E78E19}" type="slidenum">
              <a:rPr lang="en-US"/>
              <a:pPr>
                <a:defRPr/>
              </a:pPr>
              <a:t>‹#›</a:t>
            </a:fld>
            <a:endParaRPr lang="en-US" dirty="0"/>
          </a:p>
        </p:txBody>
      </p:sp>
    </p:spTree>
    <p:extLst>
      <p:ext uri="{BB962C8B-B14F-4D97-AF65-F5344CB8AC3E}">
        <p14:creationId xmlns:p14="http://schemas.microsoft.com/office/powerpoint/2010/main" val="385953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left orange">
    <p:spTree>
      <p:nvGrpSpPr>
        <p:cNvPr id="1" name=""/>
        <p:cNvGrpSpPr/>
        <p:nvPr/>
      </p:nvGrpSpPr>
      <p:grpSpPr>
        <a:xfrm>
          <a:off x="0" y="0"/>
          <a:ext cx="0" cy="0"/>
          <a:chOff x="0" y="0"/>
          <a:chExt cx="0" cy="0"/>
        </a:xfrm>
      </p:grpSpPr>
      <p:sp>
        <p:nvSpPr>
          <p:cNvPr id="4" name="Title 1"/>
          <p:cNvSpPr>
            <a:spLocks noGrp="1"/>
          </p:cNvSpPr>
          <p:nvPr>
            <p:ph type="title"/>
          </p:nvPr>
        </p:nvSpPr>
        <p:spPr>
          <a:xfrm>
            <a:off x="734303" y="497851"/>
            <a:ext cx="6782229" cy="533544"/>
          </a:xfrm>
          <a:prstGeom prst="rect">
            <a:avLst/>
          </a:prstGeom>
        </p:spPr>
        <p:txBody>
          <a:bodyPr vert="horz"/>
          <a:lstStyle>
            <a:lvl1pPr>
              <a:defRPr sz="2800">
                <a:solidFill>
                  <a:srgbClr val="D95427"/>
                </a:solidFill>
              </a:defRPr>
            </a:lvl1pPr>
          </a:lstStyle>
          <a:p>
            <a:r>
              <a:rPr lang="en-GB" dirty="0"/>
              <a:t>Click to edit Master title style</a:t>
            </a:r>
            <a:endParaRPr lang="en-US" dirty="0"/>
          </a:p>
        </p:txBody>
      </p:sp>
      <p:sp>
        <p:nvSpPr>
          <p:cNvPr id="3" name="Text Placeholder 2">
            <a:extLst/>
          </p:cNvPr>
          <p:cNvSpPr>
            <a:spLocks noGrp="1"/>
          </p:cNvSpPr>
          <p:nvPr>
            <p:ph type="body" sz="quarter" idx="10"/>
          </p:nvPr>
        </p:nvSpPr>
        <p:spPr>
          <a:xfrm>
            <a:off x="755650" y="1411818"/>
            <a:ext cx="7885113" cy="4754033"/>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225425" indent="-134938">
              <a:buFont typeface="Arial" panose="020B0604020202020204" pitchFamily="34" charset="0"/>
              <a:buChar char="•"/>
              <a:tabLst/>
              <a:defRPr sz="1400">
                <a:latin typeface="Arial" panose="020B0604020202020204" pitchFamily="34" charset="0"/>
                <a:cs typeface="Arial" panose="020B0604020202020204" pitchFamily="34" charset="0"/>
              </a:defRPr>
            </a:lvl2pPr>
            <a:lvl3pPr marL="400050" indent="-158750">
              <a:tabLst/>
              <a:defRPr sz="1400">
                <a:latin typeface="Arial" panose="020B0604020202020204" pitchFamily="34" charset="0"/>
                <a:cs typeface="Arial" panose="020B0604020202020204" pitchFamily="34" charset="0"/>
              </a:defRPr>
            </a:lvl3pPr>
            <a:lvl4pPr marL="1657350" indent="-95250">
              <a:buFont typeface="Arial" panose="020B0604020202020204" pitchFamily="34" charset="0"/>
              <a:buChar char="•"/>
              <a:tabLst/>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5" name="Slide Number Placeholder 5"/>
          <p:cNvSpPr>
            <a:spLocks noGrp="1"/>
          </p:cNvSpPr>
          <p:nvPr>
            <p:ph type="sldNum" sz="quarter" idx="11"/>
          </p:nvPr>
        </p:nvSpPr>
        <p:spPr/>
        <p:txBody>
          <a:bodyPr/>
          <a:lstStyle>
            <a:lvl1pPr>
              <a:defRPr/>
            </a:lvl1pPr>
          </a:lstStyle>
          <a:p>
            <a:pPr>
              <a:defRPr/>
            </a:pPr>
            <a:fld id="{3D095873-AC55-4EF0-83A4-329543568140}" type="slidenum">
              <a:rPr lang="en-US"/>
              <a:pPr>
                <a:defRPr/>
              </a:pPr>
              <a:t>‹#›</a:t>
            </a:fld>
            <a:endParaRPr lang="en-US" dirty="0"/>
          </a:p>
        </p:txBody>
      </p:sp>
      <p:sp>
        <p:nvSpPr>
          <p:cNvPr id="6" name="Footer Placeholder 4">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51598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eft Blue">
    <p:spTree>
      <p:nvGrpSpPr>
        <p:cNvPr id="1" name=""/>
        <p:cNvGrpSpPr/>
        <p:nvPr/>
      </p:nvGrpSpPr>
      <p:grpSpPr>
        <a:xfrm>
          <a:off x="0" y="0"/>
          <a:ext cx="0" cy="0"/>
          <a:chOff x="0" y="0"/>
          <a:chExt cx="0" cy="0"/>
        </a:xfrm>
      </p:grpSpPr>
      <p:sp>
        <p:nvSpPr>
          <p:cNvPr id="6" name="Title 5"/>
          <p:cNvSpPr>
            <a:spLocks noGrp="1"/>
          </p:cNvSpPr>
          <p:nvPr>
            <p:ph type="title"/>
          </p:nvPr>
        </p:nvSpPr>
        <p:spPr>
          <a:xfrm>
            <a:off x="3526315" y="1298246"/>
            <a:ext cx="5082711" cy="1134341"/>
          </a:xfrm>
          <a:prstGeom prst="rect">
            <a:avLst/>
          </a:prstGeom>
        </p:spPr>
        <p:txBody>
          <a:bodyPr vert="horz"/>
          <a:lstStyle>
            <a:lvl1pPr>
              <a:defRPr sz="2800">
                <a:solidFill>
                  <a:srgbClr val="3AACB9"/>
                </a:solidFill>
              </a:defRPr>
            </a:lvl1pPr>
          </a:lstStyle>
          <a:p>
            <a:r>
              <a:rPr lang="en-GB" dirty="0"/>
              <a:t>Click to edit Master title style</a:t>
            </a:r>
            <a:endParaRPr lang="en-US" dirty="0"/>
          </a:p>
        </p:txBody>
      </p:sp>
      <p:sp>
        <p:nvSpPr>
          <p:cNvPr id="8" name="Text Placeholder 2">
            <a:extLst/>
          </p:cNvPr>
          <p:cNvSpPr>
            <a:spLocks noGrp="1"/>
          </p:cNvSpPr>
          <p:nvPr>
            <p:ph type="body" sz="quarter" idx="10"/>
          </p:nvPr>
        </p:nvSpPr>
        <p:spPr>
          <a:xfrm>
            <a:off x="3526315" y="2664225"/>
            <a:ext cx="5082711" cy="3521259"/>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225425" indent="-134938">
              <a:buFont typeface="Arial" panose="020B0604020202020204" pitchFamily="34" charset="0"/>
              <a:buChar char="•"/>
              <a:tabLst/>
              <a:defRPr sz="1400">
                <a:latin typeface="Arial" panose="020B0604020202020204" pitchFamily="34" charset="0"/>
                <a:cs typeface="Arial" panose="020B0604020202020204" pitchFamily="34" charset="0"/>
              </a:defRPr>
            </a:lvl2pPr>
            <a:lvl3pPr marL="400050" indent="-158750">
              <a:tabLst/>
              <a:defRPr sz="1400">
                <a:latin typeface="Arial" panose="020B0604020202020204" pitchFamily="34" charset="0"/>
                <a:cs typeface="Arial" panose="020B0604020202020204" pitchFamily="34" charset="0"/>
              </a:defRPr>
            </a:lvl3pPr>
            <a:lvl4pPr marL="1657350" indent="-95250">
              <a:buFont typeface="Arial" panose="020B0604020202020204" pitchFamily="34" charset="0"/>
              <a:buChar char="•"/>
              <a:tabLst/>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06F3E4-E900-4F90-8307-361F4EB24CC7}" type="slidenum">
              <a:rPr lang="en-US"/>
              <a:pPr>
                <a:defRPr/>
              </a:pPr>
              <a:t>‹#›</a:t>
            </a:fld>
            <a:endParaRPr lang="en-US" dirty="0"/>
          </a:p>
        </p:txBody>
      </p:sp>
    </p:spTree>
    <p:extLst>
      <p:ext uri="{BB962C8B-B14F-4D97-AF65-F5344CB8AC3E}">
        <p14:creationId xmlns:p14="http://schemas.microsoft.com/office/powerpoint/2010/main" val="29469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eft blue">
    <p:spTree>
      <p:nvGrpSpPr>
        <p:cNvPr id="1" name=""/>
        <p:cNvGrpSpPr/>
        <p:nvPr/>
      </p:nvGrpSpPr>
      <p:grpSpPr>
        <a:xfrm>
          <a:off x="0" y="0"/>
          <a:ext cx="0" cy="0"/>
          <a:chOff x="0" y="0"/>
          <a:chExt cx="0" cy="0"/>
        </a:xfrm>
      </p:grpSpPr>
      <p:sp>
        <p:nvSpPr>
          <p:cNvPr id="2" name="Title 1"/>
          <p:cNvSpPr>
            <a:spLocks noGrp="1"/>
          </p:cNvSpPr>
          <p:nvPr>
            <p:ph type="title"/>
          </p:nvPr>
        </p:nvSpPr>
        <p:spPr>
          <a:xfrm>
            <a:off x="734290" y="497851"/>
            <a:ext cx="6763414" cy="533544"/>
          </a:xfrm>
          <a:prstGeom prst="rect">
            <a:avLst/>
          </a:prstGeom>
        </p:spPr>
        <p:txBody>
          <a:bodyPr vert="horz"/>
          <a:lstStyle>
            <a:lvl1pPr>
              <a:defRPr sz="2800">
                <a:solidFill>
                  <a:srgbClr val="3AACB9"/>
                </a:solidFill>
              </a:defRPr>
            </a:lvl1pPr>
          </a:lstStyle>
          <a:p>
            <a:r>
              <a:rPr lang="en-GB" dirty="0"/>
              <a:t>Click to edit Master title style</a:t>
            </a:r>
            <a:endParaRPr lang="en-US" dirty="0"/>
          </a:p>
        </p:txBody>
      </p:sp>
      <p:sp>
        <p:nvSpPr>
          <p:cNvPr id="10" name="Text Placeholder 2">
            <a:extLst/>
          </p:cNvPr>
          <p:cNvSpPr>
            <a:spLocks noGrp="1"/>
          </p:cNvSpPr>
          <p:nvPr>
            <p:ph type="body" sz="quarter" idx="10"/>
          </p:nvPr>
        </p:nvSpPr>
        <p:spPr>
          <a:xfrm>
            <a:off x="755650" y="1411818"/>
            <a:ext cx="7885113" cy="4754033"/>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225425" indent="-134938">
              <a:buFont typeface="Arial" panose="020B0604020202020204" pitchFamily="34" charset="0"/>
              <a:buChar char="•"/>
              <a:tabLst/>
              <a:defRPr sz="1400">
                <a:latin typeface="Arial" panose="020B0604020202020204" pitchFamily="34" charset="0"/>
                <a:cs typeface="Arial" panose="020B0604020202020204" pitchFamily="34" charset="0"/>
              </a:defRPr>
            </a:lvl2pPr>
            <a:lvl3pPr marL="400050" indent="-158750">
              <a:tabLst/>
              <a:defRPr sz="1400">
                <a:latin typeface="Arial" panose="020B0604020202020204" pitchFamily="34" charset="0"/>
                <a:cs typeface="Arial" panose="020B0604020202020204" pitchFamily="34" charset="0"/>
              </a:defRPr>
            </a:lvl3pPr>
            <a:lvl4pPr marL="1657350" indent="-95250">
              <a:buFont typeface="Arial" panose="020B0604020202020204" pitchFamily="34" charset="0"/>
              <a:buChar char="•"/>
              <a:tabLst/>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4" name="Slide Number Placeholder 5"/>
          <p:cNvSpPr>
            <a:spLocks noGrp="1"/>
          </p:cNvSpPr>
          <p:nvPr>
            <p:ph type="sldNum" sz="quarter" idx="11"/>
          </p:nvPr>
        </p:nvSpPr>
        <p:spPr/>
        <p:txBody>
          <a:bodyPr/>
          <a:lstStyle>
            <a:lvl1pPr>
              <a:defRPr/>
            </a:lvl1pPr>
          </a:lstStyle>
          <a:p>
            <a:pPr>
              <a:defRPr/>
            </a:pPr>
            <a:fld id="{841BA615-E210-4B50-B67E-A45CE22F9FBD}" type="slidenum">
              <a:rPr lang="en-US"/>
              <a:pPr>
                <a:defRPr/>
              </a:pPr>
              <a:t>‹#›</a:t>
            </a:fld>
            <a:endParaRPr lang="en-US" dirty="0"/>
          </a:p>
        </p:txBody>
      </p:sp>
      <p:sp>
        <p:nvSpPr>
          <p:cNvPr id="5" name="Footer Placeholder 4">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1185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txBox="1">
            <a:spLocks/>
          </p:cNvSpPr>
          <p:nvPr userDrawn="1"/>
        </p:nvSpPr>
        <p:spPr>
          <a:xfrm>
            <a:off x="373063" y="2580218"/>
            <a:ext cx="3568700" cy="899583"/>
          </a:xfrm>
          <a:prstGeom prst="rect">
            <a:avLst/>
          </a:prstGeom>
        </p:spPr>
        <p:txBody>
          <a:bodyPr>
            <a:normAutofit/>
          </a:bodyPr>
          <a:lstStyle>
            <a:lvl1pPr algn="l" defTabSz="457200" rtl="0" eaLnBrk="1" latinLnBrk="0" hangingPunct="1">
              <a:spcBef>
                <a:spcPct val="0"/>
              </a:spcBef>
              <a:buNone/>
              <a:defRPr sz="4400" b="1" i="0" kern="1200">
                <a:solidFill>
                  <a:srgbClr val="D95427"/>
                </a:solidFill>
                <a:latin typeface="Arial"/>
                <a:ea typeface="+mj-ea"/>
                <a:cs typeface="+mj-cs"/>
              </a:defRPr>
            </a:lvl1pPr>
          </a:lstStyle>
          <a:p>
            <a:pPr fontAlgn="auto">
              <a:spcAft>
                <a:spcPts val="0"/>
              </a:spcAft>
              <a:defRPr/>
            </a:pPr>
            <a:r>
              <a:rPr lang="en-US" sz="4400" dirty="0">
                <a:solidFill>
                  <a:schemeClr val="bg1"/>
                </a:solidFill>
              </a:rPr>
              <a:t>Thank you</a:t>
            </a:r>
          </a:p>
        </p:txBody>
      </p:sp>
    </p:spTree>
    <p:extLst>
      <p:ext uri="{BB962C8B-B14F-4D97-AF65-F5344CB8AC3E}">
        <p14:creationId xmlns:p14="http://schemas.microsoft.com/office/powerpoint/2010/main" val="367817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7F6E79E-8C53-4AB3-92A0-D4882C8266F2}" type="datetimeFigureOut">
              <a:rPr lang="en-GB"/>
              <a:pPr/>
              <a:t>09/06/2021</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D45DB31-960A-45A1-8490-28B0FA93D599}" type="slidenum">
              <a:rPr lang="en-GB"/>
              <a:pPr/>
              <a:t>‹#›</a:t>
            </a:fld>
            <a:endParaRPr lang="en-GB" dirty="0"/>
          </a:p>
        </p:txBody>
      </p:sp>
    </p:spTree>
    <p:extLst>
      <p:ext uri="{BB962C8B-B14F-4D97-AF65-F5344CB8AC3E}">
        <p14:creationId xmlns:p14="http://schemas.microsoft.com/office/powerpoint/2010/main" val="38012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14431" y="1438275"/>
            <a:ext cx="3432175"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99006" y="1438275"/>
            <a:ext cx="3433763"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C810972B-537E-446C-947F-7D6E57006E65}" type="datetimeFigureOut">
              <a:rPr lang="en-GB"/>
              <a:pPr/>
              <a:t>09/06/2021</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98CFB49-2A88-43FB-BF00-FE017F932E4F}" type="slidenum">
              <a:rPr lang="en-GB"/>
              <a:pPr/>
              <a:t>‹#›</a:t>
            </a:fld>
            <a:endParaRPr lang="en-GB" dirty="0"/>
          </a:p>
        </p:txBody>
      </p:sp>
    </p:spTree>
    <p:extLst>
      <p:ext uri="{BB962C8B-B14F-4D97-AF65-F5344CB8AC3E}">
        <p14:creationId xmlns:p14="http://schemas.microsoft.com/office/powerpoint/2010/main" val="221559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A88C7656-BFFB-45FF-955D-75F1C903706C}" type="datetimeFigureOut">
              <a:rPr lang="en-GB"/>
              <a:pPr/>
              <a:t>09/06/2021</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27E949C0-4B72-4079-A32F-77E7E22F40B2}" type="slidenum">
              <a:rPr lang="en-GB"/>
              <a:pPr/>
              <a:t>‹#›</a:t>
            </a:fld>
            <a:endParaRPr lang="en-GB" dirty="0"/>
          </a:p>
        </p:txBody>
      </p:sp>
    </p:spTree>
    <p:extLst>
      <p:ext uri="{BB962C8B-B14F-4D97-AF65-F5344CB8AC3E}">
        <p14:creationId xmlns:p14="http://schemas.microsoft.com/office/powerpoint/2010/main" val="12961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48DB2FC-782F-4B44-825C-BE4014A5E8C9}" type="datetimeFigureOut">
              <a:rPr lang="en-GB"/>
              <a:pPr/>
              <a:t>09/06/2021</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08740AC8-1102-4367-9918-DFA35C5B2633}" type="slidenum">
              <a:rPr lang="en-GB"/>
              <a:pPr/>
              <a:t>‹#›</a:t>
            </a:fld>
            <a:endParaRPr lang="en-GB" dirty="0"/>
          </a:p>
        </p:txBody>
      </p:sp>
    </p:spTree>
    <p:extLst>
      <p:ext uri="{BB962C8B-B14F-4D97-AF65-F5344CB8AC3E}">
        <p14:creationId xmlns:p14="http://schemas.microsoft.com/office/powerpoint/2010/main" val="144173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4541AEB-1AD0-41BE-A939-758E6C43385F}" type="datetimeFigureOut">
              <a:rPr lang="en-GB"/>
              <a:pPr/>
              <a:t>09/06/2021</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46C6157C-C713-4C28-BD01-0D10A6B3F997}" type="slidenum">
              <a:rPr lang="en-GB"/>
              <a:pPr/>
              <a:t>‹#›</a:t>
            </a:fld>
            <a:endParaRPr lang="en-GB" dirty="0"/>
          </a:p>
        </p:txBody>
      </p:sp>
    </p:spTree>
    <p:extLst>
      <p:ext uri="{BB962C8B-B14F-4D97-AF65-F5344CB8AC3E}">
        <p14:creationId xmlns:p14="http://schemas.microsoft.com/office/powerpoint/2010/main" val="45849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E9C1585-73ED-48CE-A3F2-E4A6A29C3112}" type="datetimeFigureOut">
              <a:rPr lang="en-GB"/>
              <a:pPr/>
              <a:t>09/06/2021</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F460F06-8109-40C6-A73C-DD719260D78F}" type="slidenum">
              <a:rPr lang="en-GB"/>
              <a:pPr/>
              <a:t>‹#›</a:t>
            </a:fld>
            <a:endParaRPr lang="en-GB" dirty="0"/>
          </a:p>
        </p:txBody>
      </p:sp>
    </p:spTree>
    <p:extLst>
      <p:ext uri="{BB962C8B-B14F-4D97-AF65-F5344CB8AC3E}">
        <p14:creationId xmlns:p14="http://schemas.microsoft.com/office/powerpoint/2010/main" val="309429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969F545-D756-4BF9-A07B-059DACBDB555}" type="datetimeFigureOut">
              <a:rPr lang="en-GB"/>
              <a:pPr/>
              <a:t>09/06/2021</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1FF4FAA-6B34-43B7-9233-C2352B3A5290}" type="slidenum">
              <a:rPr lang="en-GB"/>
              <a:pPr/>
              <a:t>‹#›</a:t>
            </a:fld>
            <a:endParaRPr lang="en-GB" dirty="0"/>
          </a:p>
        </p:txBody>
      </p:sp>
    </p:spTree>
    <p:extLst>
      <p:ext uri="{BB962C8B-B14F-4D97-AF65-F5344CB8AC3E}">
        <p14:creationId xmlns:p14="http://schemas.microsoft.com/office/powerpoint/2010/main" val="173962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0.xml"/><Relationship Id="rId1" Type="http://schemas.openxmlformats.org/officeDocument/2006/relationships/slideLayout" Target="../slideLayouts/slideLayout22.xml"/><Relationship Id="rId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2.xml"/><Relationship Id="rId1" Type="http://schemas.openxmlformats.org/officeDocument/2006/relationships/slideLayout" Target="../slideLayouts/slideLayout24.xml"/><Relationship Id="rId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15.xml"/><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6.xml"/><Relationship Id="rId1" Type="http://schemas.openxmlformats.org/officeDocument/2006/relationships/slideLayout" Target="../slideLayouts/slideLayout18.xml"/><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420813" y="476672"/>
            <a:ext cx="7161212"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699" name="Rectangle 3"/>
          <p:cNvSpPr>
            <a:spLocks noGrp="1" noChangeArrowheads="1"/>
          </p:cNvSpPr>
          <p:nvPr>
            <p:ph type="body" idx="1"/>
          </p:nvPr>
        </p:nvSpPr>
        <p:spPr bwMode="auto">
          <a:xfrm>
            <a:off x="1114425" y="1438275"/>
            <a:ext cx="7018338"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9630BBF7-7D0B-4C6A-B855-F171F2B0115C}" type="datetimeFigureOut">
              <a:rPr lang="en-GB"/>
              <a:pPr/>
              <a:t>09/06/2021</a:t>
            </a:fld>
            <a:endParaRPr lang="en-GB" dirty="0"/>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dirty="0"/>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631C49-7819-4A26-85DF-882786767692}" type="slidenum">
              <a:rPr lang="en-GB"/>
              <a:pPr/>
              <a:t>‹#›</a:t>
            </a:fld>
            <a:endParaRPr lang="en-GB" dirty="0"/>
          </a:p>
        </p:txBody>
      </p:sp>
      <p:cxnSp>
        <p:nvCxnSpPr>
          <p:cNvPr id="4" name="Straight Connector 3"/>
          <p:cNvCxnSpPr/>
          <p:nvPr/>
        </p:nvCxnSpPr>
        <p:spPr>
          <a:xfrm>
            <a:off x="1528769" y="1047750"/>
            <a:ext cx="7043737" cy="1588"/>
          </a:xfrm>
          <a:prstGeom prst="line">
            <a:avLst/>
          </a:prstGeom>
          <a:ln w="38100" cap="flat" cmpd="sng" algn="ctr">
            <a:solidFill>
              <a:srgbClr val="0E285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04" name="Straight Connector 10"/>
          <p:cNvCxnSpPr>
            <a:cxnSpLocks noChangeShapeType="1"/>
          </p:cNvCxnSpPr>
          <p:nvPr/>
        </p:nvCxnSpPr>
        <p:spPr bwMode="auto">
          <a:xfrm>
            <a:off x="517525" y="1046164"/>
            <a:ext cx="904875" cy="3175"/>
          </a:xfrm>
          <a:prstGeom prst="line">
            <a:avLst/>
          </a:prstGeom>
          <a:noFill/>
          <a:ln w="38100">
            <a:solidFill>
              <a:srgbClr val="30A5BE"/>
            </a:solidFill>
            <a:round/>
            <a:headEnd/>
            <a:tailEnd/>
          </a:ln>
          <a:extLst>
            <a:ext uri="{909E8E84-426E-40DD-AFC4-6F175D3DCCD1}">
              <a14:hiddenFill xmlns:a14="http://schemas.microsoft.com/office/drawing/2010/main">
                <a:noFill/>
              </a14:hiddenFill>
            </a:ext>
          </a:extLst>
        </p:spPr>
      </p:cxnSp>
      <p:pic>
        <p:nvPicPr>
          <p:cNvPr id="29705" name="Picture 6" descr="GMCLogo no strap.eps"/>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01019" y="6237300"/>
            <a:ext cx="5476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p:nvCxnSpPr>
        <p:spPr bwMode="auto">
          <a:xfrm>
            <a:off x="517531" y="6078550"/>
            <a:ext cx="8054975" cy="1587"/>
          </a:xfrm>
          <a:prstGeom prst="line">
            <a:avLst/>
          </a:prstGeom>
          <a:noFill/>
          <a:ln w="9525">
            <a:solidFill>
              <a:srgbClr val="30A5BE"/>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56532661"/>
      </p:ext>
    </p:extLst>
  </p:cSld>
  <p:clrMap bg1="lt1" tx1="dk1" bg2="lt2" tx2="dk2" accent1="accent1" accent2="accent2" accent3="accent3" accent4="accent4" accent5="accent5" accent6="accent6" hlink="hlink" folHlink="folHlink"/>
  <p:sldLayoutIdLst>
    <p:sldLayoutId id="2147483661" r:id="rId1"/>
    <p:sldLayoutId id="2147483719" r:id="rId2"/>
    <p:sldLayoutId id="2147483720" r:id="rId3"/>
    <p:sldLayoutId id="2147483721" r:id="rId4"/>
    <p:sldLayoutId id="2147483723" r:id="rId5"/>
    <p:sldLayoutId id="2147483722"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2600">
          <a:solidFill>
            <a:srgbClr val="30A5BE"/>
          </a:solidFill>
          <a:latin typeface="+mj-lt"/>
          <a:ea typeface="+mj-ea"/>
          <a:cs typeface="+mj-cs"/>
        </a:defRPr>
      </a:lvl1pPr>
      <a:lvl2pPr algn="l" rtl="0" fontAlgn="base">
        <a:spcBef>
          <a:spcPct val="0"/>
        </a:spcBef>
        <a:spcAft>
          <a:spcPct val="0"/>
        </a:spcAft>
        <a:defRPr sz="2600">
          <a:solidFill>
            <a:srgbClr val="30A5BE"/>
          </a:solidFill>
          <a:latin typeface="Tahoma" pitchFamily="34" charset="0"/>
        </a:defRPr>
      </a:lvl2pPr>
      <a:lvl3pPr algn="l" rtl="0" fontAlgn="base">
        <a:spcBef>
          <a:spcPct val="0"/>
        </a:spcBef>
        <a:spcAft>
          <a:spcPct val="0"/>
        </a:spcAft>
        <a:defRPr sz="2600">
          <a:solidFill>
            <a:srgbClr val="30A5BE"/>
          </a:solidFill>
          <a:latin typeface="Tahoma" pitchFamily="34" charset="0"/>
        </a:defRPr>
      </a:lvl3pPr>
      <a:lvl4pPr algn="l" rtl="0" fontAlgn="base">
        <a:spcBef>
          <a:spcPct val="0"/>
        </a:spcBef>
        <a:spcAft>
          <a:spcPct val="0"/>
        </a:spcAft>
        <a:defRPr sz="2600">
          <a:solidFill>
            <a:srgbClr val="30A5BE"/>
          </a:solidFill>
          <a:latin typeface="Tahoma" pitchFamily="34" charset="0"/>
        </a:defRPr>
      </a:lvl4pPr>
      <a:lvl5pPr algn="l" rtl="0" fontAlgn="base">
        <a:spcBef>
          <a:spcPct val="0"/>
        </a:spcBef>
        <a:spcAft>
          <a:spcPct val="0"/>
        </a:spcAft>
        <a:defRPr sz="2600">
          <a:solidFill>
            <a:srgbClr val="30A5BE"/>
          </a:solidFill>
          <a:latin typeface="Tahoma" pitchFamily="34" charset="0"/>
        </a:defRPr>
      </a:lvl5pPr>
      <a:lvl6pPr marL="457178" algn="l" rtl="0" fontAlgn="base">
        <a:spcBef>
          <a:spcPct val="0"/>
        </a:spcBef>
        <a:spcAft>
          <a:spcPct val="0"/>
        </a:spcAft>
        <a:defRPr sz="2600">
          <a:solidFill>
            <a:srgbClr val="30A5BE"/>
          </a:solidFill>
          <a:latin typeface="Tahoma" pitchFamily="34" charset="0"/>
        </a:defRPr>
      </a:lvl6pPr>
      <a:lvl7pPr marL="914354" algn="l" rtl="0" fontAlgn="base">
        <a:spcBef>
          <a:spcPct val="0"/>
        </a:spcBef>
        <a:spcAft>
          <a:spcPct val="0"/>
        </a:spcAft>
        <a:defRPr sz="2600">
          <a:solidFill>
            <a:srgbClr val="30A5BE"/>
          </a:solidFill>
          <a:latin typeface="Tahoma" pitchFamily="34" charset="0"/>
        </a:defRPr>
      </a:lvl7pPr>
      <a:lvl8pPr marL="1371532" algn="l" rtl="0" fontAlgn="base">
        <a:spcBef>
          <a:spcPct val="0"/>
        </a:spcBef>
        <a:spcAft>
          <a:spcPct val="0"/>
        </a:spcAft>
        <a:defRPr sz="2600">
          <a:solidFill>
            <a:srgbClr val="30A5BE"/>
          </a:solidFill>
          <a:latin typeface="Tahoma" pitchFamily="34" charset="0"/>
        </a:defRPr>
      </a:lvl8pPr>
      <a:lvl9pPr marL="1828709" algn="l" rtl="0" fontAlgn="base">
        <a:spcBef>
          <a:spcPct val="0"/>
        </a:spcBef>
        <a:spcAft>
          <a:spcPct val="0"/>
        </a:spcAft>
        <a:defRPr sz="2600">
          <a:solidFill>
            <a:srgbClr val="30A5BE"/>
          </a:solidFill>
          <a:latin typeface="Tahoma" pitchFamily="34" charset="0"/>
        </a:defRPr>
      </a:lvl9pPr>
    </p:titleStyle>
    <p:bodyStyle>
      <a:lvl1pPr marL="342882" indent="-342882" algn="l" rtl="0" fontAlgn="base">
        <a:spcBef>
          <a:spcPct val="20000"/>
        </a:spcBef>
        <a:spcAft>
          <a:spcPct val="0"/>
        </a:spcAft>
        <a:buClr>
          <a:srgbClr val="30A5BE"/>
        </a:buClr>
        <a:buFont typeface="Wingdings" pitchFamily="2" charset="2"/>
        <a:buChar char="§"/>
        <a:defRPr sz="2400">
          <a:solidFill>
            <a:schemeClr val="tx1"/>
          </a:solidFill>
          <a:latin typeface="+mn-lt"/>
          <a:ea typeface="+mn-ea"/>
          <a:cs typeface="+mn-cs"/>
        </a:defRPr>
      </a:lvl1pPr>
      <a:lvl2pPr marL="742913" indent="-285737" algn="l" rtl="0" fontAlgn="base">
        <a:spcBef>
          <a:spcPct val="20000"/>
        </a:spcBef>
        <a:spcAft>
          <a:spcPct val="0"/>
        </a:spcAft>
        <a:buClr>
          <a:srgbClr val="30A5BE"/>
        </a:buClr>
        <a:buFont typeface="Wingdings" pitchFamily="2" charset="2"/>
        <a:buChar char="§"/>
        <a:defRPr sz="2000">
          <a:solidFill>
            <a:schemeClr val="tx1"/>
          </a:solidFill>
          <a:latin typeface="+mn-lt"/>
        </a:defRPr>
      </a:lvl2pPr>
      <a:lvl3pPr marL="1142942" indent="-228589" algn="l" rtl="0" fontAlgn="base">
        <a:spcBef>
          <a:spcPct val="20000"/>
        </a:spcBef>
        <a:spcAft>
          <a:spcPct val="0"/>
        </a:spcAft>
        <a:buClr>
          <a:srgbClr val="30A5BE"/>
        </a:buClr>
        <a:buFont typeface="Wingdings" pitchFamily="2" charset="2"/>
        <a:buChar char="§"/>
        <a:defRPr>
          <a:solidFill>
            <a:schemeClr val="tx1"/>
          </a:solidFill>
          <a:latin typeface="+mn-lt"/>
        </a:defRPr>
      </a:lvl3pPr>
      <a:lvl4pPr marL="1600120" indent="-228589" algn="l" rtl="0" fontAlgn="base">
        <a:spcBef>
          <a:spcPct val="20000"/>
        </a:spcBef>
        <a:spcAft>
          <a:spcPct val="0"/>
        </a:spcAft>
        <a:buClr>
          <a:srgbClr val="30A5BE"/>
        </a:buClr>
        <a:buFont typeface="Wingdings" pitchFamily="2" charset="2"/>
        <a:buChar char="§"/>
        <a:defRPr sz="2000">
          <a:solidFill>
            <a:schemeClr val="tx1"/>
          </a:solidFill>
          <a:latin typeface="Arial" charset="0"/>
        </a:defRPr>
      </a:lvl4pPr>
      <a:lvl5pPr marL="2057298" indent="-228589" algn="l" rtl="0" fontAlgn="base">
        <a:spcBef>
          <a:spcPct val="20000"/>
        </a:spcBef>
        <a:spcAft>
          <a:spcPct val="0"/>
        </a:spcAft>
        <a:buClr>
          <a:srgbClr val="30A5BE"/>
        </a:buClr>
        <a:buFont typeface="Wingdings" pitchFamily="2" charset="2"/>
        <a:buChar char="§"/>
        <a:defRPr sz="2000">
          <a:solidFill>
            <a:schemeClr val="tx1"/>
          </a:solidFill>
          <a:latin typeface="Arial" charset="0"/>
        </a:defRPr>
      </a:lvl5pPr>
      <a:lvl6pPr marL="2514474" indent="-228589" algn="l" rtl="0" fontAlgn="base">
        <a:spcBef>
          <a:spcPct val="20000"/>
        </a:spcBef>
        <a:spcAft>
          <a:spcPct val="0"/>
        </a:spcAft>
        <a:buClr>
          <a:srgbClr val="30A5BE"/>
        </a:buClr>
        <a:buFont typeface="Wingdings" pitchFamily="2" charset="2"/>
        <a:buChar char="§"/>
        <a:defRPr sz="2000">
          <a:solidFill>
            <a:schemeClr val="tx1"/>
          </a:solidFill>
          <a:latin typeface="Arial" charset="0"/>
        </a:defRPr>
      </a:lvl6pPr>
      <a:lvl7pPr marL="2971652" indent="-228589" algn="l" rtl="0" fontAlgn="base">
        <a:spcBef>
          <a:spcPct val="20000"/>
        </a:spcBef>
        <a:spcAft>
          <a:spcPct val="0"/>
        </a:spcAft>
        <a:buClr>
          <a:srgbClr val="30A5BE"/>
        </a:buClr>
        <a:buFont typeface="Wingdings" pitchFamily="2" charset="2"/>
        <a:buChar char="§"/>
        <a:defRPr sz="2000">
          <a:solidFill>
            <a:schemeClr val="tx1"/>
          </a:solidFill>
          <a:latin typeface="Arial" charset="0"/>
        </a:defRPr>
      </a:lvl7pPr>
      <a:lvl8pPr marL="3428829" indent="-228589" algn="l" rtl="0" fontAlgn="base">
        <a:spcBef>
          <a:spcPct val="20000"/>
        </a:spcBef>
        <a:spcAft>
          <a:spcPct val="0"/>
        </a:spcAft>
        <a:buClr>
          <a:srgbClr val="30A5BE"/>
        </a:buClr>
        <a:buFont typeface="Wingdings" pitchFamily="2" charset="2"/>
        <a:buChar char="§"/>
        <a:defRPr sz="2000">
          <a:solidFill>
            <a:schemeClr val="tx1"/>
          </a:solidFill>
          <a:latin typeface="Arial" charset="0"/>
        </a:defRPr>
      </a:lvl8pPr>
      <a:lvl9pPr marL="3886006" indent="-228589" algn="l" rtl="0" fontAlgn="base">
        <a:spcBef>
          <a:spcPct val="20000"/>
        </a:spcBef>
        <a:spcAft>
          <a:spcPct val="0"/>
        </a:spcAft>
        <a:buClr>
          <a:srgbClr val="30A5BE"/>
        </a:buClr>
        <a:buFont typeface="Wingdings" pitchFamily="2" charset="2"/>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15" descr="Image left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3121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8542867" y="6053667"/>
            <a:ext cx="237067" cy="965200"/>
          </a:xfrm>
          <a:prstGeom prst="rect">
            <a:avLst/>
          </a:prstGeom>
          <a:solidFill>
            <a:srgbClr val="3AACB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3" name="Footer Placeholder 4"/>
          <p:cNvSpPr>
            <a:spLocks noGrp="1"/>
          </p:cNvSpPr>
          <p:nvPr>
            <p:ph type="ftr" sz="quarter" idx="3"/>
          </p:nvPr>
        </p:nvSpPr>
        <p:spPr>
          <a:xfrm>
            <a:off x="3511550" y="6417733"/>
            <a:ext cx="3989388" cy="177800"/>
          </a:xfrm>
          <a:prstGeom prst="rect">
            <a:avLst/>
          </a:prstGeom>
        </p:spPr>
        <p:txBody>
          <a:bodyPr/>
          <a:lstStyle>
            <a:lvl1pPr eaLnBrk="1" fontAlgn="auto" hangingPunct="1">
              <a:spcBef>
                <a:spcPts val="0"/>
              </a:spcBef>
              <a:spcAft>
                <a:spcPts val="0"/>
              </a:spcAft>
              <a:defRPr sz="1000" b="1" i="0" baseline="0">
                <a:solidFill>
                  <a:srgbClr val="3AACB9"/>
                </a:solidFill>
                <a:latin typeface="Arial"/>
              </a:defRPr>
            </a:lvl1pPr>
          </a:lstStyle>
          <a:p>
            <a:pPr>
              <a:defRPr/>
            </a:pPr>
            <a:endParaRPr lang="en-US"/>
          </a:p>
        </p:txBody>
      </p:sp>
      <p:sp>
        <p:nvSpPr>
          <p:cNvPr id="19" name="Slide Number Placeholder 5"/>
          <p:cNvSpPr>
            <a:spLocks noGrp="1"/>
          </p:cNvSpPr>
          <p:nvPr>
            <p:ph type="sldNum" sz="quarter" idx="4"/>
          </p:nvPr>
        </p:nvSpPr>
        <p:spPr>
          <a:xfrm>
            <a:off x="8178800" y="6417733"/>
            <a:ext cx="382588" cy="177800"/>
          </a:xfrm>
          <a:prstGeom prst="rect">
            <a:avLst/>
          </a:prstGeom>
        </p:spPr>
        <p:txBody>
          <a:bodyPr/>
          <a:lstStyle>
            <a:lvl1pPr algn="r" eaLnBrk="1" fontAlgn="auto" hangingPunct="1">
              <a:lnSpc>
                <a:spcPts val="800"/>
              </a:lnSpc>
              <a:spcBef>
                <a:spcPts val="0"/>
              </a:spcBef>
              <a:spcAft>
                <a:spcPts val="0"/>
              </a:spcAft>
              <a:defRPr sz="1000" b="1" i="0" baseline="0">
                <a:solidFill>
                  <a:schemeClr val="bg1"/>
                </a:solidFill>
                <a:latin typeface="Arial"/>
              </a:defRPr>
            </a:lvl1pPr>
          </a:lstStyle>
          <a:p>
            <a:pPr>
              <a:defRPr/>
            </a:pPr>
            <a:fld id="{A482D2D5-1F0B-4BC2-8DED-BE9CF552AB32}" type="slidenum">
              <a:rPr lang="en-US"/>
              <a:pPr>
                <a:defRPr/>
              </a:pPr>
              <a:t>‹#›</a:t>
            </a:fld>
            <a:endParaRPr lang="en-US" dirty="0"/>
          </a:p>
        </p:txBody>
      </p:sp>
      <p:sp>
        <p:nvSpPr>
          <p:cNvPr id="11" name="Rectangle 10"/>
          <p:cNvSpPr/>
          <p:nvPr userDrawn="1"/>
        </p:nvSpPr>
        <p:spPr>
          <a:xfrm>
            <a:off x="0" y="0"/>
            <a:ext cx="495300" cy="6858000"/>
          </a:xfrm>
          <a:prstGeom prst="rect">
            <a:avLst/>
          </a:prstGeom>
          <a:solidFill>
            <a:srgbClr val="3AACB9">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16391" name="Picture 14" descr="NMC Primary Logo-0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94639" y="440267"/>
            <a:ext cx="960437"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089889"/>
      </p:ext>
    </p:extLst>
  </p:cSld>
  <p:clrMap bg1="lt1" tx1="dk1" bg2="lt2" tx2="dk2" accent1="accent1" accent2="accent2" accent3="accent3" accent4="accent4" accent5="accent5" accent6="accent6" hlink="hlink" folHlink="folHlink"/>
  <p:sldLayoutIdLst>
    <p:sldLayoutId id="2147483739"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495300" cy="6858000"/>
          </a:xfrm>
          <a:prstGeom prst="rect">
            <a:avLst/>
          </a:prstGeom>
          <a:solidFill>
            <a:srgbClr val="3AACB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5" name="Rectangle 24"/>
          <p:cNvSpPr/>
          <p:nvPr userDrawn="1"/>
        </p:nvSpPr>
        <p:spPr>
          <a:xfrm rot="5400000">
            <a:off x="8547100" y="6049433"/>
            <a:ext cx="228600" cy="965200"/>
          </a:xfrm>
          <a:prstGeom prst="rect">
            <a:avLst/>
          </a:prstGeom>
          <a:solidFill>
            <a:srgbClr val="3AACB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6" name="Slide Number Placeholder 5"/>
          <p:cNvSpPr>
            <a:spLocks noGrp="1"/>
          </p:cNvSpPr>
          <p:nvPr>
            <p:ph type="sldNum" sz="quarter" idx="4"/>
          </p:nvPr>
        </p:nvSpPr>
        <p:spPr>
          <a:xfrm>
            <a:off x="8178800" y="6417733"/>
            <a:ext cx="382588" cy="177800"/>
          </a:xfrm>
          <a:prstGeom prst="rect">
            <a:avLst/>
          </a:prstGeom>
        </p:spPr>
        <p:txBody>
          <a:bodyPr/>
          <a:lstStyle>
            <a:lvl1pPr algn="r" eaLnBrk="1" fontAlgn="auto" hangingPunct="1">
              <a:lnSpc>
                <a:spcPts val="800"/>
              </a:lnSpc>
              <a:spcBef>
                <a:spcPts val="0"/>
              </a:spcBef>
              <a:spcAft>
                <a:spcPts val="0"/>
              </a:spcAft>
              <a:defRPr sz="1000" b="1" i="0" baseline="0">
                <a:solidFill>
                  <a:schemeClr val="bg1"/>
                </a:solidFill>
                <a:latin typeface="Arial"/>
              </a:defRPr>
            </a:lvl1pPr>
          </a:lstStyle>
          <a:p>
            <a:pPr>
              <a:defRPr/>
            </a:pPr>
            <a:fld id="{A8A99D53-2E46-4418-9EAC-BF4250BAB3BB}" type="slidenum">
              <a:rPr lang="en-US"/>
              <a:pPr>
                <a:defRPr/>
              </a:pPr>
              <a:t>‹#›</a:t>
            </a:fld>
            <a:endParaRPr lang="en-US" dirty="0"/>
          </a:p>
        </p:txBody>
      </p:sp>
      <p:pic>
        <p:nvPicPr>
          <p:cNvPr id="36869" name="Picture 9" descr="NMC Primary Logo-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94639" y="440267"/>
            <a:ext cx="960437"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p:cNvPr>
          <p:cNvSpPr>
            <a:spLocks noGrp="1"/>
          </p:cNvSpPr>
          <p:nvPr>
            <p:ph type="ftr" sz="quarter" idx="3"/>
          </p:nvPr>
        </p:nvSpPr>
        <p:spPr>
          <a:xfrm>
            <a:off x="763588" y="6402917"/>
            <a:ext cx="4957762" cy="192616"/>
          </a:xfrm>
          <a:prstGeom prst="rect">
            <a:avLst/>
          </a:prstGeom>
        </p:spPr>
        <p:txBody>
          <a:bodyPr/>
          <a:lstStyle>
            <a:lvl1pPr eaLnBrk="1" fontAlgn="auto" hangingPunct="1">
              <a:spcBef>
                <a:spcPts val="0"/>
              </a:spcBef>
              <a:spcAft>
                <a:spcPts val="0"/>
              </a:spcAft>
              <a:defRPr sz="1000" b="1" i="0" baseline="0">
                <a:solidFill>
                  <a:srgbClr val="3AACB9"/>
                </a:solidFill>
                <a:latin typeface="Arial"/>
              </a:defRPr>
            </a:lvl1pPr>
          </a:lstStyle>
          <a:p>
            <a:pPr>
              <a:defRPr/>
            </a:pPr>
            <a:endParaRPr lang="en-US"/>
          </a:p>
        </p:txBody>
      </p:sp>
    </p:spTree>
    <p:extLst>
      <p:ext uri="{BB962C8B-B14F-4D97-AF65-F5344CB8AC3E}">
        <p14:creationId xmlns:p14="http://schemas.microsoft.com/office/powerpoint/2010/main" val="1072480197"/>
      </p:ext>
    </p:extLst>
  </p:cSld>
  <p:clrMap bg1="lt1" tx1="dk1" bg2="lt2" tx2="dk2" accent1="accent1" accent2="accent2" accent3="accent3" accent4="accent4" accent5="accent5" accent6="accent6" hlink="hlink" folHlink="folHlink"/>
  <p:sldLayoutIdLst>
    <p:sldLayoutId id="2147483741"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4" descr="NMC _MG_256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 y="0"/>
            <a:ext cx="4462463" cy="6858000"/>
          </a:xfrm>
          <a:prstGeom prst="rect">
            <a:avLst/>
          </a:prstGeom>
          <a:solidFill>
            <a:srgbClr val="CF1354">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48A235"/>
              </a:solidFill>
            </a:endParaRPr>
          </a:p>
        </p:txBody>
      </p:sp>
      <p:pic>
        <p:nvPicPr>
          <p:cNvPr id="9220" name="Picture 8" descr="NMC Primary Logo-0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3926" y="609601"/>
            <a:ext cx="14509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901609"/>
      </p:ext>
    </p:extLst>
  </p:cSld>
  <p:clrMap bg1="lt1" tx1="dk1" bg2="lt2" tx2="dk2" accent1="accent1" accent2="accent2" accent3="accent3" accent4="accent4" accent5="accent5" accent6="accent6" hlink="hlink" folHlink="folHlink"/>
  <p:sldLayoutIdLst>
    <p:sldLayoutId id="2147483743"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420813" y="476672"/>
            <a:ext cx="7161212"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699" name="Rectangle 3"/>
          <p:cNvSpPr>
            <a:spLocks noGrp="1" noChangeArrowheads="1"/>
          </p:cNvSpPr>
          <p:nvPr>
            <p:ph type="body" idx="1"/>
          </p:nvPr>
        </p:nvSpPr>
        <p:spPr bwMode="auto">
          <a:xfrm>
            <a:off x="1547663" y="1438275"/>
            <a:ext cx="6585099"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p:txBody>
      </p:sp>
      <p:cxnSp>
        <p:nvCxnSpPr>
          <p:cNvPr id="4" name="Straight Connector 3"/>
          <p:cNvCxnSpPr/>
          <p:nvPr userDrawn="1"/>
        </p:nvCxnSpPr>
        <p:spPr>
          <a:xfrm>
            <a:off x="1528763" y="1047750"/>
            <a:ext cx="7043737" cy="1588"/>
          </a:xfrm>
          <a:prstGeom prst="line">
            <a:avLst/>
          </a:prstGeom>
          <a:ln w="38100" cap="flat" cmpd="sng" algn="ctr">
            <a:solidFill>
              <a:srgbClr val="0E285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04" name="Straight Connector 10"/>
          <p:cNvCxnSpPr>
            <a:cxnSpLocks noChangeShapeType="1"/>
          </p:cNvCxnSpPr>
          <p:nvPr userDrawn="1"/>
        </p:nvCxnSpPr>
        <p:spPr bwMode="auto">
          <a:xfrm>
            <a:off x="517525" y="1046163"/>
            <a:ext cx="904875" cy="3175"/>
          </a:xfrm>
          <a:prstGeom prst="line">
            <a:avLst/>
          </a:prstGeom>
          <a:noFill/>
          <a:ln w="38100">
            <a:solidFill>
              <a:srgbClr val="30A5BE"/>
            </a:solidFill>
            <a:round/>
            <a:headEnd/>
            <a:tailEnd/>
          </a:ln>
          <a:extLst>
            <a:ext uri="{909E8E84-426E-40DD-AFC4-6F175D3DCCD1}">
              <a14:hiddenFill xmlns:a14="http://schemas.microsoft.com/office/drawing/2010/main">
                <a:noFill/>
              </a14:hiddenFill>
            </a:ext>
          </a:extLst>
        </p:spPr>
      </p:cxnSp>
      <p:pic>
        <p:nvPicPr>
          <p:cNvPr id="29705" name="Picture 6" descr="GMCLogo no strap.eps"/>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1013" y="6237288"/>
            <a:ext cx="5476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userDrawn="1"/>
        </p:nvCxnSpPr>
        <p:spPr bwMode="auto">
          <a:xfrm>
            <a:off x="517525" y="6078538"/>
            <a:ext cx="8054975" cy="1587"/>
          </a:xfrm>
          <a:prstGeom prst="line">
            <a:avLst/>
          </a:prstGeom>
          <a:noFill/>
          <a:ln w="9525">
            <a:solidFill>
              <a:srgbClr val="30A5BE"/>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878510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2" r:id="rId3"/>
  </p:sldLayoutIdLst>
  <p:txStyles>
    <p:titleStyle>
      <a:lvl1pPr algn="l" rtl="0" fontAlgn="base">
        <a:spcBef>
          <a:spcPct val="0"/>
        </a:spcBef>
        <a:spcAft>
          <a:spcPct val="0"/>
        </a:spcAft>
        <a:defRPr sz="2600">
          <a:solidFill>
            <a:srgbClr val="30A5BE"/>
          </a:solidFill>
          <a:latin typeface="+mj-lt"/>
          <a:ea typeface="+mj-ea"/>
          <a:cs typeface="+mj-cs"/>
        </a:defRPr>
      </a:lvl1pPr>
      <a:lvl2pPr algn="l" rtl="0" fontAlgn="base">
        <a:spcBef>
          <a:spcPct val="0"/>
        </a:spcBef>
        <a:spcAft>
          <a:spcPct val="0"/>
        </a:spcAft>
        <a:defRPr sz="2600">
          <a:solidFill>
            <a:srgbClr val="30A5BE"/>
          </a:solidFill>
          <a:latin typeface="Tahoma" pitchFamily="34" charset="0"/>
        </a:defRPr>
      </a:lvl2pPr>
      <a:lvl3pPr algn="l" rtl="0" fontAlgn="base">
        <a:spcBef>
          <a:spcPct val="0"/>
        </a:spcBef>
        <a:spcAft>
          <a:spcPct val="0"/>
        </a:spcAft>
        <a:defRPr sz="2600">
          <a:solidFill>
            <a:srgbClr val="30A5BE"/>
          </a:solidFill>
          <a:latin typeface="Tahoma" pitchFamily="34" charset="0"/>
        </a:defRPr>
      </a:lvl3pPr>
      <a:lvl4pPr algn="l" rtl="0" fontAlgn="base">
        <a:spcBef>
          <a:spcPct val="0"/>
        </a:spcBef>
        <a:spcAft>
          <a:spcPct val="0"/>
        </a:spcAft>
        <a:defRPr sz="2600">
          <a:solidFill>
            <a:srgbClr val="30A5BE"/>
          </a:solidFill>
          <a:latin typeface="Tahoma" pitchFamily="34" charset="0"/>
        </a:defRPr>
      </a:lvl4pPr>
      <a:lvl5pPr algn="l" rtl="0" fontAlgn="base">
        <a:spcBef>
          <a:spcPct val="0"/>
        </a:spcBef>
        <a:spcAft>
          <a:spcPct val="0"/>
        </a:spcAft>
        <a:defRPr sz="2600">
          <a:solidFill>
            <a:srgbClr val="30A5BE"/>
          </a:solidFill>
          <a:latin typeface="Tahoma" pitchFamily="34" charset="0"/>
        </a:defRPr>
      </a:lvl5pPr>
      <a:lvl6pPr marL="457200" algn="l" rtl="0" fontAlgn="base">
        <a:spcBef>
          <a:spcPct val="0"/>
        </a:spcBef>
        <a:spcAft>
          <a:spcPct val="0"/>
        </a:spcAft>
        <a:defRPr sz="2600">
          <a:solidFill>
            <a:srgbClr val="30A5BE"/>
          </a:solidFill>
          <a:latin typeface="Tahoma" pitchFamily="34" charset="0"/>
        </a:defRPr>
      </a:lvl6pPr>
      <a:lvl7pPr marL="914400" algn="l" rtl="0" fontAlgn="base">
        <a:spcBef>
          <a:spcPct val="0"/>
        </a:spcBef>
        <a:spcAft>
          <a:spcPct val="0"/>
        </a:spcAft>
        <a:defRPr sz="2600">
          <a:solidFill>
            <a:srgbClr val="30A5BE"/>
          </a:solidFill>
          <a:latin typeface="Tahoma" pitchFamily="34" charset="0"/>
        </a:defRPr>
      </a:lvl7pPr>
      <a:lvl8pPr marL="1371600" algn="l" rtl="0" fontAlgn="base">
        <a:spcBef>
          <a:spcPct val="0"/>
        </a:spcBef>
        <a:spcAft>
          <a:spcPct val="0"/>
        </a:spcAft>
        <a:defRPr sz="2600">
          <a:solidFill>
            <a:srgbClr val="30A5BE"/>
          </a:solidFill>
          <a:latin typeface="Tahoma" pitchFamily="34" charset="0"/>
        </a:defRPr>
      </a:lvl8pPr>
      <a:lvl9pPr marL="1828800" algn="l" rtl="0" fontAlgn="base">
        <a:spcBef>
          <a:spcPct val="0"/>
        </a:spcBef>
        <a:spcAft>
          <a:spcPct val="0"/>
        </a:spcAft>
        <a:defRPr sz="2600">
          <a:solidFill>
            <a:srgbClr val="30A5BE"/>
          </a:solidFill>
          <a:latin typeface="Tahoma" pitchFamily="34" charset="0"/>
        </a:defRPr>
      </a:lvl9pPr>
    </p:titleStyle>
    <p:bodyStyle>
      <a:lvl1pPr marL="342900" indent="-342900" algn="l" rtl="0" fontAlgn="base">
        <a:spcBef>
          <a:spcPct val="20000"/>
        </a:spcBef>
        <a:spcAft>
          <a:spcPct val="0"/>
        </a:spcAft>
        <a:buClr>
          <a:srgbClr val="30A5BE"/>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30A5BE"/>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30A5BE"/>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userDrawn="1"/>
        </p:nvPicPr>
        <p:blipFill>
          <a:blip r:embed="rId3">
            <a:extLst>
              <a:ext uri="{28A0092B-C50C-407E-A947-70E740481C1C}">
                <a14:useLocalDpi xmlns:a14="http://schemas.microsoft.com/office/drawing/2010/main" val="0"/>
              </a:ext>
            </a:extLst>
          </a:blip>
          <a:srcRect t="11836" r="7777" b="10117"/>
          <a:stretch>
            <a:fillRect/>
          </a:stretch>
        </p:blipFill>
        <p:spPr bwMode="auto">
          <a:xfrm>
            <a:off x="1" y="-6350"/>
            <a:ext cx="9153525" cy="687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 y="0"/>
            <a:ext cx="4462463" cy="6858000"/>
          </a:xfrm>
          <a:prstGeom prst="rect">
            <a:avLst/>
          </a:prstGeom>
          <a:solidFill>
            <a:srgbClr val="4F639B">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48A235"/>
              </a:solidFill>
            </a:endParaRPr>
          </a:p>
        </p:txBody>
      </p:sp>
      <p:pic>
        <p:nvPicPr>
          <p:cNvPr id="2052" name="Picture 4" descr="NMC Primary Logo-0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3926" y="609601"/>
            <a:ext cx="14509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952000"/>
      </p:ext>
    </p:extLst>
  </p:cSld>
  <p:clrMap bg1="lt1" tx1="dk1" bg2="lt2" tx2="dk2" accent1="accent1" accent2="accent2" accent3="accent3" accent4="accent4" accent5="accent5" accent6="accent6" hlink="hlink" folHlink="folHlink"/>
  <p:sldLayoutIdLst>
    <p:sldLayoutId id="2147483725" r:id="rId1"/>
  </p:sldLayoutIdLst>
  <p:hf hdr="0" dt="0"/>
  <p:txStyles>
    <p:titleStyle>
      <a:lvl1pPr algn="l" defTabSz="457200" rtl="0" eaLnBrk="0" fontAlgn="base" hangingPunct="0">
        <a:spcBef>
          <a:spcPct val="0"/>
        </a:spcBef>
        <a:spcAft>
          <a:spcPct val="0"/>
        </a:spcAft>
        <a:defRPr sz="4400" b="1" kern="1200">
          <a:solidFill>
            <a:srgbClr val="D95427"/>
          </a:solidFill>
          <a:latin typeface="Arial"/>
          <a:ea typeface="+mj-ea"/>
          <a:cs typeface="+mj-cs"/>
        </a:defRPr>
      </a:lvl1pPr>
      <a:lvl2pPr algn="l" defTabSz="457200" rtl="0" eaLnBrk="0" fontAlgn="base" hangingPunct="0">
        <a:spcBef>
          <a:spcPct val="0"/>
        </a:spcBef>
        <a:spcAft>
          <a:spcPct val="0"/>
        </a:spcAft>
        <a:defRPr sz="4400" b="1">
          <a:solidFill>
            <a:srgbClr val="D95427"/>
          </a:solidFill>
          <a:latin typeface="Arial" panose="020B0604020202020204" pitchFamily="34" charset="0"/>
        </a:defRPr>
      </a:lvl2pPr>
      <a:lvl3pPr algn="l" defTabSz="457200" rtl="0" eaLnBrk="0" fontAlgn="base" hangingPunct="0">
        <a:spcBef>
          <a:spcPct val="0"/>
        </a:spcBef>
        <a:spcAft>
          <a:spcPct val="0"/>
        </a:spcAft>
        <a:defRPr sz="4400" b="1">
          <a:solidFill>
            <a:srgbClr val="D95427"/>
          </a:solidFill>
          <a:latin typeface="Arial" panose="020B0604020202020204" pitchFamily="34" charset="0"/>
        </a:defRPr>
      </a:lvl3pPr>
      <a:lvl4pPr algn="l" defTabSz="457200" rtl="0" eaLnBrk="0" fontAlgn="base" hangingPunct="0">
        <a:spcBef>
          <a:spcPct val="0"/>
        </a:spcBef>
        <a:spcAft>
          <a:spcPct val="0"/>
        </a:spcAft>
        <a:defRPr sz="4400" b="1">
          <a:solidFill>
            <a:srgbClr val="D95427"/>
          </a:solidFill>
          <a:latin typeface="Arial" panose="020B0604020202020204" pitchFamily="34" charset="0"/>
        </a:defRPr>
      </a:lvl4pPr>
      <a:lvl5pPr algn="l" defTabSz="457200" rtl="0" eaLnBrk="0" fontAlgn="base" hangingPunct="0">
        <a:spcBef>
          <a:spcPct val="0"/>
        </a:spcBef>
        <a:spcAft>
          <a:spcPct val="0"/>
        </a:spcAft>
        <a:defRPr sz="4400" b="1">
          <a:solidFill>
            <a:srgbClr val="D95427"/>
          </a:solidFill>
          <a:latin typeface="Arial" panose="020B0604020202020204" pitchFamily="34" charset="0"/>
        </a:defRPr>
      </a:lvl5pPr>
      <a:lvl6pPr marL="457200" algn="l" defTabSz="457200" rtl="0" fontAlgn="base">
        <a:spcBef>
          <a:spcPct val="0"/>
        </a:spcBef>
        <a:spcAft>
          <a:spcPct val="0"/>
        </a:spcAft>
        <a:defRPr sz="4400" b="1">
          <a:solidFill>
            <a:srgbClr val="D95427"/>
          </a:solidFill>
          <a:latin typeface="Arial" panose="020B0604020202020204" pitchFamily="34" charset="0"/>
        </a:defRPr>
      </a:lvl6pPr>
      <a:lvl7pPr marL="914400" algn="l" defTabSz="457200" rtl="0" fontAlgn="base">
        <a:spcBef>
          <a:spcPct val="0"/>
        </a:spcBef>
        <a:spcAft>
          <a:spcPct val="0"/>
        </a:spcAft>
        <a:defRPr sz="4400" b="1">
          <a:solidFill>
            <a:srgbClr val="D95427"/>
          </a:solidFill>
          <a:latin typeface="Arial" panose="020B0604020202020204" pitchFamily="34" charset="0"/>
        </a:defRPr>
      </a:lvl7pPr>
      <a:lvl8pPr marL="1371600" algn="l" defTabSz="457200" rtl="0" fontAlgn="base">
        <a:spcBef>
          <a:spcPct val="0"/>
        </a:spcBef>
        <a:spcAft>
          <a:spcPct val="0"/>
        </a:spcAft>
        <a:defRPr sz="4400" b="1">
          <a:solidFill>
            <a:srgbClr val="D95427"/>
          </a:solidFill>
          <a:latin typeface="Arial" panose="020B0604020202020204" pitchFamily="34" charset="0"/>
        </a:defRPr>
      </a:lvl8pPr>
      <a:lvl9pPr marL="1828800" algn="l" defTabSz="457200" rtl="0" fontAlgn="base">
        <a:spcBef>
          <a:spcPct val="0"/>
        </a:spcBef>
        <a:spcAft>
          <a:spcPct val="0"/>
        </a:spcAft>
        <a:defRPr sz="4400" b="1">
          <a:solidFill>
            <a:srgbClr val="D95427"/>
          </a:solidFill>
          <a:latin typeface="Arial" panose="020B0604020202020204" pitchFamily="34" charset="0"/>
        </a:defRPr>
      </a:lvl9pPr>
    </p:titleStyle>
    <p:bodyStyle>
      <a:lvl1pPr algn="l" defTabSz="457200" rtl="0" eaLnBrk="0" fontAlgn="base" hangingPunct="0">
        <a:lnSpc>
          <a:spcPts val="1675"/>
        </a:lnSpc>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rot="5400000">
            <a:off x="5581386" y="6054461"/>
            <a:ext cx="237067" cy="963612"/>
          </a:xfrm>
          <a:prstGeom prst="rect">
            <a:avLst/>
          </a:prstGeom>
          <a:solidFill>
            <a:srgbClr val="4F63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22531" name="Picture 6" descr="20171009 senior midwives (85, 83)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22976" y="0"/>
            <a:ext cx="3121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a:spLocks noGrp="1"/>
          </p:cNvSpPr>
          <p:nvPr>
            <p:ph type="ftr" sz="quarter" idx="3"/>
          </p:nvPr>
        </p:nvSpPr>
        <p:spPr>
          <a:xfrm>
            <a:off x="390525" y="6417733"/>
            <a:ext cx="4389438" cy="177800"/>
          </a:xfrm>
          <a:prstGeom prst="rect">
            <a:avLst/>
          </a:prstGeom>
        </p:spPr>
        <p:txBody>
          <a:bodyPr/>
          <a:lstStyle>
            <a:lvl1pPr eaLnBrk="1" fontAlgn="auto" hangingPunct="1">
              <a:spcBef>
                <a:spcPts val="0"/>
              </a:spcBef>
              <a:spcAft>
                <a:spcPts val="0"/>
              </a:spcAft>
              <a:defRPr sz="1000" b="1" i="0" baseline="0">
                <a:solidFill>
                  <a:srgbClr val="4F639B"/>
                </a:solidFill>
                <a:latin typeface="Arial"/>
              </a:defRPr>
            </a:lvl1pPr>
          </a:lstStyle>
          <a:p>
            <a:pPr>
              <a:defRPr/>
            </a:pPr>
            <a:endParaRPr lang="en-US"/>
          </a:p>
        </p:txBody>
      </p:sp>
      <p:sp>
        <p:nvSpPr>
          <p:cNvPr id="19" name="Slide Number Placeholder 5"/>
          <p:cNvSpPr>
            <a:spLocks noGrp="1"/>
          </p:cNvSpPr>
          <p:nvPr>
            <p:ph type="sldNum" sz="quarter" idx="4"/>
          </p:nvPr>
        </p:nvSpPr>
        <p:spPr>
          <a:xfrm>
            <a:off x="5218113" y="6417733"/>
            <a:ext cx="381000" cy="177800"/>
          </a:xfrm>
          <a:prstGeom prst="rect">
            <a:avLst/>
          </a:prstGeom>
        </p:spPr>
        <p:txBody>
          <a:bodyPr/>
          <a:lstStyle>
            <a:lvl1pPr algn="r" eaLnBrk="1" fontAlgn="auto" hangingPunct="1">
              <a:lnSpc>
                <a:spcPts val="800"/>
              </a:lnSpc>
              <a:spcBef>
                <a:spcPts val="0"/>
              </a:spcBef>
              <a:spcAft>
                <a:spcPts val="0"/>
              </a:spcAft>
              <a:defRPr sz="1000" b="1" i="0" baseline="0">
                <a:solidFill>
                  <a:schemeClr val="bg1"/>
                </a:solidFill>
                <a:latin typeface="Arial"/>
              </a:defRPr>
            </a:lvl1pPr>
          </a:lstStyle>
          <a:p>
            <a:pPr>
              <a:defRPr/>
            </a:pPr>
            <a:fld id="{E95FC633-1E84-49E7-B9F4-F6F3080D7720}" type="slidenum">
              <a:rPr lang="en-US"/>
              <a:pPr>
                <a:defRPr/>
              </a:pPr>
              <a:t>‹#›</a:t>
            </a:fld>
            <a:endParaRPr lang="en-US" dirty="0"/>
          </a:p>
        </p:txBody>
      </p:sp>
      <p:sp>
        <p:nvSpPr>
          <p:cNvPr id="11" name="Rectangle 10"/>
          <p:cNvSpPr/>
          <p:nvPr userDrawn="1"/>
        </p:nvSpPr>
        <p:spPr>
          <a:xfrm>
            <a:off x="8648700" y="0"/>
            <a:ext cx="495300" cy="6858000"/>
          </a:xfrm>
          <a:prstGeom prst="rect">
            <a:avLst/>
          </a:prstGeom>
          <a:solidFill>
            <a:srgbClr val="4F639B">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546904044"/>
      </p:ext>
    </p:extLst>
  </p:cSld>
  <p:clrMap bg1="lt1" tx1="dk1" bg2="lt2" tx2="dk2" accent1="accent1" accent2="accent2" accent3="accent3" accent4="accent4" accent5="accent5" accent6="accent6" hlink="hlink" folHlink="folHlink"/>
  <p:sldLayoutIdLst>
    <p:sldLayoutId id="2147483727"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495300" cy="6858000"/>
          </a:xfrm>
          <a:prstGeom prst="rect">
            <a:avLst/>
          </a:prstGeom>
          <a:solidFill>
            <a:srgbClr val="4F63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5" name="Rectangle 24"/>
          <p:cNvSpPr/>
          <p:nvPr userDrawn="1"/>
        </p:nvSpPr>
        <p:spPr>
          <a:xfrm rot="5400000">
            <a:off x="8542867" y="6053667"/>
            <a:ext cx="237067" cy="965200"/>
          </a:xfrm>
          <a:prstGeom prst="rect">
            <a:avLst/>
          </a:prstGeom>
          <a:solidFill>
            <a:srgbClr val="4F63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6" name="Slide Number Placeholder 5"/>
          <p:cNvSpPr>
            <a:spLocks noGrp="1"/>
          </p:cNvSpPr>
          <p:nvPr>
            <p:ph type="sldNum" sz="quarter" idx="4"/>
          </p:nvPr>
        </p:nvSpPr>
        <p:spPr>
          <a:xfrm>
            <a:off x="8178800" y="6417733"/>
            <a:ext cx="382588" cy="177800"/>
          </a:xfrm>
          <a:prstGeom prst="rect">
            <a:avLst/>
          </a:prstGeom>
        </p:spPr>
        <p:txBody>
          <a:bodyPr/>
          <a:lstStyle>
            <a:lvl1pPr algn="r" eaLnBrk="1" fontAlgn="auto" hangingPunct="1">
              <a:lnSpc>
                <a:spcPts val="800"/>
              </a:lnSpc>
              <a:spcBef>
                <a:spcPts val="0"/>
              </a:spcBef>
              <a:spcAft>
                <a:spcPts val="0"/>
              </a:spcAft>
              <a:defRPr sz="1000" b="1" i="0" baseline="0">
                <a:solidFill>
                  <a:schemeClr val="bg1"/>
                </a:solidFill>
                <a:latin typeface="Arial"/>
              </a:defRPr>
            </a:lvl1pPr>
          </a:lstStyle>
          <a:p>
            <a:pPr>
              <a:defRPr/>
            </a:pPr>
            <a:fld id="{47CDD551-A5FA-4FE3-BA5A-A0A27C99FEB8}" type="slidenum">
              <a:rPr lang="en-US"/>
              <a:pPr>
                <a:defRPr/>
              </a:pPr>
              <a:t>‹#›</a:t>
            </a:fld>
            <a:endParaRPr lang="en-US" dirty="0"/>
          </a:p>
        </p:txBody>
      </p:sp>
      <p:pic>
        <p:nvPicPr>
          <p:cNvPr id="34821" name="Picture 9" descr="NMC Primary Logo-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94639" y="440267"/>
            <a:ext cx="960437"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p:cNvPr>
          <p:cNvSpPr>
            <a:spLocks noGrp="1"/>
          </p:cNvSpPr>
          <p:nvPr>
            <p:ph type="ftr" sz="quarter" idx="3"/>
          </p:nvPr>
        </p:nvSpPr>
        <p:spPr>
          <a:xfrm>
            <a:off x="763588" y="6402917"/>
            <a:ext cx="4957762" cy="192616"/>
          </a:xfrm>
          <a:prstGeom prst="rect">
            <a:avLst/>
          </a:prstGeom>
        </p:spPr>
        <p:txBody>
          <a:bodyPr/>
          <a:lstStyle>
            <a:lvl1pPr eaLnBrk="1" fontAlgn="auto" hangingPunct="1">
              <a:spcBef>
                <a:spcPts val="0"/>
              </a:spcBef>
              <a:spcAft>
                <a:spcPts val="0"/>
              </a:spcAft>
              <a:defRPr sz="1000" b="1" i="0" baseline="0">
                <a:solidFill>
                  <a:srgbClr val="4F639B"/>
                </a:solidFill>
                <a:latin typeface="Arial"/>
              </a:defRPr>
            </a:lvl1pPr>
          </a:lstStyle>
          <a:p>
            <a:pPr>
              <a:defRPr/>
            </a:pPr>
            <a:endParaRPr lang="en-US"/>
          </a:p>
        </p:txBody>
      </p:sp>
    </p:spTree>
    <p:extLst>
      <p:ext uri="{BB962C8B-B14F-4D97-AF65-F5344CB8AC3E}">
        <p14:creationId xmlns:p14="http://schemas.microsoft.com/office/powerpoint/2010/main" val="3194974005"/>
      </p:ext>
    </p:extLst>
  </p:cSld>
  <p:clrMap bg1="lt1" tx1="dk1" bg2="lt2" tx2="dk2" accent1="accent1" accent2="accent2" accent3="accent3" accent4="accent4" accent5="accent5" accent6="accent6" hlink="hlink" folHlink="folHlink"/>
  <p:sldLayoutIdLst>
    <p:sldLayoutId id="2147483729"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1" descr="Image lef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3121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8542867" y="6053667"/>
            <a:ext cx="237067" cy="965200"/>
          </a:xfrm>
          <a:prstGeom prst="rect">
            <a:avLst/>
          </a:prstGeom>
          <a:solidFill>
            <a:srgbClr val="48A2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3" name="Footer Placeholder 4"/>
          <p:cNvSpPr>
            <a:spLocks noGrp="1"/>
          </p:cNvSpPr>
          <p:nvPr>
            <p:ph type="ftr" sz="quarter" idx="3"/>
          </p:nvPr>
        </p:nvSpPr>
        <p:spPr>
          <a:xfrm>
            <a:off x="3511550" y="6417733"/>
            <a:ext cx="3989388" cy="177800"/>
          </a:xfrm>
          <a:prstGeom prst="rect">
            <a:avLst/>
          </a:prstGeom>
        </p:spPr>
        <p:txBody>
          <a:bodyPr/>
          <a:lstStyle>
            <a:lvl1pPr eaLnBrk="1" fontAlgn="auto" hangingPunct="1">
              <a:spcBef>
                <a:spcPts val="0"/>
              </a:spcBef>
              <a:spcAft>
                <a:spcPts val="0"/>
              </a:spcAft>
              <a:defRPr sz="1000" b="1" i="0" baseline="0">
                <a:solidFill>
                  <a:srgbClr val="48A235"/>
                </a:solidFill>
                <a:latin typeface="Arial"/>
              </a:defRPr>
            </a:lvl1pPr>
          </a:lstStyle>
          <a:p>
            <a:pPr>
              <a:defRPr/>
            </a:pPr>
            <a:endParaRPr lang="en-US"/>
          </a:p>
        </p:txBody>
      </p:sp>
      <p:sp>
        <p:nvSpPr>
          <p:cNvPr id="19" name="Slide Number Placeholder 5"/>
          <p:cNvSpPr>
            <a:spLocks noGrp="1"/>
          </p:cNvSpPr>
          <p:nvPr>
            <p:ph type="sldNum" sz="quarter" idx="4"/>
          </p:nvPr>
        </p:nvSpPr>
        <p:spPr>
          <a:xfrm>
            <a:off x="8178800" y="6417733"/>
            <a:ext cx="382588" cy="177800"/>
          </a:xfrm>
          <a:prstGeom prst="rect">
            <a:avLst/>
          </a:prstGeom>
        </p:spPr>
        <p:txBody>
          <a:bodyPr/>
          <a:lstStyle>
            <a:lvl1pPr algn="r" eaLnBrk="1" fontAlgn="auto" hangingPunct="1">
              <a:lnSpc>
                <a:spcPts val="800"/>
              </a:lnSpc>
              <a:spcBef>
                <a:spcPts val="0"/>
              </a:spcBef>
              <a:spcAft>
                <a:spcPts val="0"/>
              </a:spcAft>
              <a:defRPr sz="1000" b="1" i="0" baseline="0">
                <a:solidFill>
                  <a:schemeClr val="bg1"/>
                </a:solidFill>
                <a:latin typeface="Arial"/>
              </a:defRPr>
            </a:lvl1pPr>
          </a:lstStyle>
          <a:p>
            <a:pPr>
              <a:defRPr/>
            </a:pPr>
            <a:fld id="{C8422E8F-EDA1-4886-94CB-64D5780A2593}" type="slidenum">
              <a:rPr lang="en-US"/>
              <a:pPr>
                <a:defRPr/>
              </a:pPr>
              <a:t>‹#›</a:t>
            </a:fld>
            <a:endParaRPr lang="en-US" dirty="0"/>
          </a:p>
        </p:txBody>
      </p:sp>
      <p:sp>
        <p:nvSpPr>
          <p:cNvPr id="11" name="Rectangle 10"/>
          <p:cNvSpPr/>
          <p:nvPr userDrawn="1"/>
        </p:nvSpPr>
        <p:spPr>
          <a:xfrm>
            <a:off x="0" y="0"/>
            <a:ext cx="495300" cy="6858000"/>
          </a:xfrm>
          <a:prstGeom prst="rect">
            <a:avLst/>
          </a:prstGeom>
          <a:solidFill>
            <a:srgbClr val="48A235">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19463" name="Picture 14" descr="NMC Primary Logo-0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94639" y="440267"/>
            <a:ext cx="960437"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129618"/>
      </p:ext>
    </p:extLst>
  </p:cSld>
  <p:clrMap bg1="lt1" tx1="dk1" bg2="lt2" tx2="dk2" accent1="accent1" accent2="accent2" accent3="accent3" accent4="accent4" accent5="accent5" accent6="accent6" hlink="hlink" folHlink="folHlink"/>
  <p:sldLayoutIdLst>
    <p:sldLayoutId id="2147483731"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495300" cy="6858000"/>
          </a:xfrm>
          <a:prstGeom prst="rect">
            <a:avLst/>
          </a:prstGeom>
          <a:solidFill>
            <a:srgbClr val="48A2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5" name="Rectangle 24"/>
          <p:cNvSpPr/>
          <p:nvPr userDrawn="1"/>
        </p:nvSpPr>
        <p:spPr>
          <a:xfrm rot="5400000">
            <a:off x="8542867" y="6053667"/>
            <a:ext cx="237067" cy="965200"/>
          </a:xfrm>
          <a:prstGeom prst="rect">
            <a:avLst/>
          </a:prstGeom>
          <a:solidFill>
            <a:srgbClr val="48A2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6" name="Slide Number Placeholder 5"/>
          <p:cNvSpPr>
            <a:spLocks noGrp="1"/>
          </p:cNvSpPr>
          <p:nvPr>
            <p:ph type="sldNum" sz="quarter" idx="4"/>
          </p:nvPr>
        </p:nvSpPr>
        <p:spPr>
          <a:xfrm>
            <a:off x="8178800" y="6417733"/>
            <a:ext cx="382588" cy="177800"/>
          </a:xfrm>
          <a:prstGeom prst="rect">
            <a:avLst/>
          </a:prstGeom>
        </p:spPr>
        <p:txBody>
          <a:bodyPr/>
          <a:lstStyle>
            <a:lvl1pPr algn="r" eaLnBrk="1" fontAlgn="auto" hangingPunct="1">
              <a:lnSpc>
                <a:spcPts val="800"/>
              </a:lnSpc>
              <a:spcBef>
                <a:spcPts val="0"/>
              </a:spcBef>
              <a:spcAft>
                <a:spcPts val="0"/>
              </a:spcAft>
              <a:defRPr sz="1000" b="1" i="0" baseline="0">
                <a:solidFill>
                  <a:schemeClr val="bg1"/>
                </a:solidFill>
                <a:latin typeface="Arial"/>
              </a:defRPr>
            </a:lvl1pPr>
          </a:lstStyle>
          <a:p>
            <a:pPr>
              <a:defRPr/>
            </a:pPr>
            <a:fld id="{B26ADE2B-EC61-4F4C-B5A4-076486A4F238}" type="slidenum">
              <a:rPr lang="en-US"/>
              <a:pPr>
                <a:defRPr/>
              </a:pPr>
              <a:t>‹#›</a:t>
            </a:fld>
            <a:endParaRPr lang="en-US" dirty="0"/>
          </a:p>
        </p:txBody>
      </p:sp>
      <p:pic>
        <p:nvPicPr>
          <p:cNvPr id="35845" name="Picture 9" descr="NMC Primary Logo-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94639" y="440267"/>
            <a:ext cx="960437"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p:cNvPr>
          <p:cNvSpPr>
            <a:spLocks noGrp="1"/>
          </p:cNvSpPr>
          <p:nvPr>
            <p:ph type="ftr" sz="quarter" idx="3"/>
          </p:nvPr>
        </p:nvSpPr>
        <p:spPr>
          <a:xfrm>
            <a:off x="763588" y="6402917"/>
            <a:ext cx="4957762" cy="192616"/>
          </a:xfrm>
          <a:prstGeom prst="rect">
            <a:avLst/>
          </a:prstGeom>
        </p:spPr>
        <p:txBody>
          <a:bodyPr/>
          <a:lstStyle>
            <a:lvl1pPr eaLnBrk="1" fontAlgn="auto" hangingPunct="1">
              <a:spcBef>
                <a:spcPts val="0"/>
              </a:spcBef>
              <a:spcAft>
                <a:spcPts val="0"/>
              </a:spcAft>
              <a:defRPr sz="1000" b="1" i="0" baseline="0">
                <a:solidFill>
                  <a:srgbClr val="48A235"/>
                </a:solidFill>
                <a:latin typeface="Arial"/>
              </a:defRPr>
            </a:lvl1pPr>
          </a:lstStyle>
          <a:p>
            <a:pPr>
              <a:defRPr/>
            </a:pPr>
            <a:endParaRPr lang="en-US"/>
          </a:p>
        </p:txBody>
      </p:sp>
    </p:spTree>
    <p:extLst>
      <p:ext uri="{BB962C8B-B14F-4D97-AF65-F5344CB8AC3E}">
        <p14:creationId xmlns:p14="http://schemas.microsoft.com/office/powerpoint/2010/main" val="2152238824"/>
      </p:ext>
    </p:extLst>
  </p:cSld>
  <p:clrMap bg1="lt1" tx1="dk1" bg2="lt2" tx2="dk2" accent1="accent1" accent2="accent2" accent3="accent3" accent4="accent4" accent5="accent5" accent6="accent6" hlink="hlink" folHlink="folHlink"/>
  <p:sldLayoutIdLst>
    <p:sldLayoutId id="2147483733"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rot="5400000">
            <a:off x="5581386" y="6054461"/>
            <a:ext cx="237067" cy="963612"/>
          </a:xfrm>
          <a:prstGeom prst="rect">
            <a:avLst/>
          </a:prstGeom>
          <a:solidFill>
            <a:srgbClr val="D95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29699" name="Picture 1" descr="Image righ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22976" y="0"/>
            <a:ext cx="3121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a:spLocks noGrp="1"/>
          </p:cNvSpPr>
          <p:nvPr>
            <p:ph type="ftr" sz="quarter" idx="3"/>
          </p:nvPr>
        </p:nvSpPr>
        <p:spPr>
          <a:xfrm>
            <a:off x="390525" y="6417733"/>
            <a:ext cx="4389438" cy="177800"/>
          </a:xfrm>
          <a:prstGeom prst="rect">
            <a:avLst/>
          </a:prstGeom>
        </p:spPr>
        <p:txBody>
          <a:bodyPr/>
          <a:lstStyle>
            <a:lvl1pPr eaLnBrk="1" fontAlgn="auto" hangingPunct="1">
              <a:spcBef>
                <a:spcPts val="0"/>
              </a:spcBef>
              <a:spcAft>
                <a:spcPts val="0"/>
              </a:spcAft>
              <a:defRPr sz="1000" b="1" i="0" baseline="0">
                <a:solidFill>
                  <a:srgbClr val="D95427"/>
                </a:solidFill>
                <a:latin typeface="Arial"/>
              </a:defRPr>
            </a:lvl1pPr>
          </a:lstStyle>
          <a:p>
            <a:pPr>
              <a:defRPr/>
            </a:pPr>
            <a:endParaRPr lang="en-US"/>
          </a:p>
        </p:txBody>
      </p:sp>
      <p:sp>
        <p:nvSpPr>
          <p:cNvPr id="19" name="Slide Number Placeholder 5"/>
          <p:cNvSpPr>
            <a:spLocks noGrp="1"/>
          </p:cNvSpPr>
          <p:nvPr>
            <p:ph type="sldNum" sz="quarter" idx="4"/>
          </p:nvPr>
        </p:nvSpPr>
        <p:spPr>
          <a:xfrm>
            <a:off x="5218113" y="6417733"/>
            <a:ext cx="381000" cy="177800"/>
          </a:xfrm>
          <a:prstGeom prst="rect">
            <a:avLst/>
          </a:prstGeom>
        </p:spPr>
        <p:txBody>
          <a:bodyPr/>
          <a:lstStyle>
            <a:lvl1pPr algn="r" eaLnBrk="1" fontAlgn="auto" hangingPunct="1">
              <a:lnSpc>
                <a:spcPts val="800"/>
              </a:lnSpc>
              <a:spcBef>
                <a:spcPts val="0"/>
              </a:spcBef>
              <a:spcAft>
                <a:spcPts val="0"/>
              </a:spcAft>
              <a:defRPr sz="1000" b="1" i="0" baseline="0">
                <a:solidFill>
                  <a:schemeClr val="bg1"/>
                </a:solidFill>
                <a:latin typeface="Arial"/>
              </a:defRPr>
            </a:lvl1pPr>
          </a:lstStyle>
          <a:p>
            <a:pPr>
              <a:defRPr/>
            </a:pPr>
            <a:fld id="{CA798665-AF5F-416F-B23F-3B8ADEFD03D3}" type="slidenum">
              <a:rPr lang="en-US"/>
              <a:pPr>
                <a:defRPr/>
              </a:pPr>
              <a:t>‹#›</a:t>
            </a:fld>
            <a:endParaRPr lang="en-US" dirty="0"/>
          </a:p>
        </p:txBody>
      </p:sp>
      <p:sp>
        <p:nvSpPr>
          <p:cNvPr id="11" name="Rectangle 10"/>
          <p:cNvSpPr/>
          <p:nvPr userDrawn="1"/>
        </p:nvSpPr>
        <p:spPr>
          <a:xfrm>
            <a:off x="8648700" y="0"/>
            <a:ext cx="495300" cy="6858000"/>
          </a:xfrm>
          <a:prstGeom prst="rect">
            <a:avLst/>
          </a:prstGeom>
          <a:solidFill>
            <a:srgbClr val="D95427">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1258160578"/>
      </p:ext>
    </p:extLst>
  </p:cSld>
  <p:clrMap bg1="lt1" tx1="dk1" bg2="lt2" tx2="dk2" accent1="accent1" accent2="accent2" accent3="accent3" accent4="accent4" accent5="accent5" accent6="accent6" hlink="hlink" folHlink="folHlink"/>
  <p:sldLayoutIdLst>
    <p:sldLayoutId id="2147483735"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495300" cy="6858000"/>
          </a:xfrm>
          <a:prstGeom prst="rect">
            <a:avLst/>
          </a:prstGeom>
          <a:solidFill>
            <a:srgbClr val="D95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5" name="Rectangle 24"/>
          <p:cNvSpPr/>
          <p:nvPr userDrawn="1"/>
        </p:nvSpPr>
        <p:spPr>
          <a:xfrm rot="5400000">
            <a:off x="8547100" y="6049433"/>
            <a:ext cx="228600" cy="965200"/>
          </a:xfrm>
          <a:prstGeom prst="rect">
            <a:avLst/>
          </a:prstGeom>
          <a:solidFill>
            <a:srgbClr val="D95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6" name="Slide Number Placeholder 5"/>
          <p:cNvSpPr>
            <a:spLocks noGrp="1"/>
          </p:cNvSpPr>
          <p:nvPr>
            <p:ph type="sldNum" sz="quarter" idx="4"/>
          </p:nvPr>
        </p:nvSpPr>
        <p:spPr>
          <a:xfrm>
            <a:off x="8178800" y="6417733"/>
            <a:ext cx="382588" cy="177800"/>
          </a:xfrm>
          <a:prstGeom prst="rect">
            <a:avLst/>
          </a:prstGeom>
        </p:spPr>
        <p:txBody>
          <a:bodyPr/>
          <a:lstStyle>
            <a:lvl1pPr algn="r" eaLnBrk="1" fontAlgn="auto" hangingPunct="1">
              <a:lnSpc>
                <a:spcPts val="800"/>
              </a:lnSpc>
              <a:spcBef>
                <a:spcPts val="0"/>
              </a:spcBef>
              <a:spcAft>
                <a:spcPts val="0"/>
              </a:spcAft>
              <a:defRPr sz="1000" b="1" i="0" baseline="0">
                <a:solidFill>
                  <a:schemeClr val="bg1"/>
                </a:solidFill>
                <a:latin typeface="Arial"/>
              </a:defRPr>
            </a:lvl1pPr>
          </a:lstStyle>
          <a:p>
            <a:pPr>
              <a:defRPr/>
            </a:pPr>
            <a:fld id="{36B5970A-AB74-410D-B47F-D553AA52FE92}" type="slidenum">
              <a:rPr lang="en-US"/>
              <a:pPr>
                <a:defRPr/>
              </a:pPr>
              <a:t>‹#›</a:t>
            </a:fld>
            <a:endParaRPr lang="en-US" dirty="0"/>
          </a:p>
        </p:txBody>
      </p:sp>
      <p:pic>
        <p:nvPicPr>
          <p:cNvPr id="37893" name="Picture 9" descr="NMC Primary Logo-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94639" y="440267"/>
            <a:ext cx="960437"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p:cNvPr>
          <p:cNvSpPr>
            <a:spLocks noGrp="1"/>
          </p:cNvSpPr>
          <p:nvPr>
            <p:ph type="ftr" sz="quarter" idx="3"/>
          </p:nvPr>
        </p:nvSpPr>
        <p:spPr>
          <a:xfrm>
            <a:off x="763588" y="6402917"/>
            <a:ext cx="4957762" cy="192616"/>
          </a:xfrm>
          <a:prstGeom prst="rect">
            <a:avLst/>
          </a:prstGeom>
        </p:spPr>
        <p:txBody>
          <a:bodyPr/>
          <a:lstStyle>
            <a:lvl1pPr eaLnBrk="1" fontAlgn="auto" hangingPunct="1">
              <a:spcBef>
                <a:spcPts val="0"/>
              </a:spcBef>
              <a:spcAft>
                <a:spcPts val="0"/>
              </a:spcAft>
              <a:defRPr sz="1000" b="1" i="0" baseline="0">
                <a:solidFill>
                  <a:srgbClr val="D95427"/>
                </a:solidFill>
                <a:latin typeface="Arial"/>
              </a:defRPr>
            </a:lvl1pPr>
          </a:lstStyle>
          <a:p>
            <a:pPr>
              <a:defRPr/>
            </a:pPr>
            <a:endParaRPr lang="en-US"/>
          </a:p>
        </p:txBody>
      </p:sp>
    </p:spTree>
    <p:extLst>
      <p:ext uri="{BB962C8B-B14F-4D97-AF65-F5344CB8AC3E}">
        <p14:creationId xmlns:p14="http://schemas.microsoft.com/office/powerpoint/2010/main" val="2664078329"/>
      </p:ext>
    </p:extLst>
  </p:cSld>
  <p:clrMap bg1="lt1" tx1="dk1" bg2="lt2" tx2="dk2" accent1="accent1" accent2="accent2" accent3="accent3" accent4="accent4" accent5="accent5" accent6="accent6" hlink="hlink" folHlink="folHlink"/>
  <p:sldLayoutIdLst>
    <p:sldLayoutId id="2147483737" r:id="rId1"/>
  </p:sldLayoutIdLst>
  <p:hf hdr="0" dt="0"/>
  <p:txStyles>
    <p:titleStyle>
      <a:lvl1pPr algn="l" defTabSz="457200" rtl="0" eaLnBrk="0" fontAlgn="base" hangingPunct="0">
        <a:spcBef>
          <a:spcPct val="0"/>
        </a:spcBef>
        <a:spcAft>
          <a:spcPct val="0"/>
        </a:spcAft>
        <a:defRPr sz="4400" b="1" kern="1200">
          <a:solidFill>
            <a:srgbClr val="4C5F93"/>
          </a:solidFill>
          <a:latin typeface="Arial"/>
          <a:ea typeface="+mj-ea"/>
          <a:cs typeface="+mj-cs"/>
        </a:defRPr>
      </a:lvl1pPr>
      <a:lvl2pPr algn="l" defTabSz="457200" rtl="0" eaLnBrk="0" fontAlgn="base" hangingPunct="0">
        <a:spcBef>
          <a:spcPct val="0"/>
        </a:spcBef>
        <a:spcAft>
          <a:spcPct val="0"/>
        </a:spcAft>
        <a:defRPr sz="4400" b="1">
          <a:solidFill>
            <a:srgbClr val="4C5F93"/>
          </a:solidFill>
          <a:latin typeface="Arial" panose="020B0604020202020204" pitchFamily="34" charset="0"/>
        </a:defRPr>
      </a:lvl2pPr>
      <a:lvl3pPr algn="l" defTabSz="457200" rtl="0" eaLnBrk="0" fontAlgn="base" hangingPunct="0">
        <a:spcBef>
          <a:spcPct val="0"/>
        </a:spcBef>
        <a:spcAft>
          <a:spcPct val="0"/>
        </a:spcAft>
        <a:defRPr sz="4400" b="1">
          <a:solidFill>
            <a:srgbClr val="4C5F93"/>
          </a:solidFill>
          <a:latin typeface="Arial" panose="020B0604020202020204" pitchFamily="34" charset="0"/>
        </a:defRPr>
      </a:lvl3pPr>
      <a:lvl4pPr algn="l" defTabSz="457200" rtl="0" eaLnBrk="0" fontAlgn="base" hangingPunct="0">
        <a:spcBef>
          <a:spcPct val="0"/>
        </a:spcBef>
        <a:spcAft>
          <a:spcPct val="0"/>
        </a:spcAft>
        <a:defRPr sz="4400" b="1">
          <a:solidFill>
            <a:srgbClr val="4C5F93"/>
          </a:solidFill>
          <a:latin typeface="Arial" panose="020B0604020202020204" pitchFamily="34" charset="0"/>
        </a:defRPr>
      </a:lvl4pPr>
      <a:lvl5pPr algn="l" defTabSz="457200" rtl="0" eaLnBrk="0" fontAlgn="base" hangingPunct="0">
        <a:spcBef>
          <a:spcPct val="0"/>
        </a:spcBef>
        <a:spcAft>
          <a:spcPct val="0"/>
        </a:spcAft>
        <a:defRPr sz="4400" b="1">
          <a:solidFill>
            <a:srgbClr val="4C5F93"/>
          </a:solidFill>
          <a:latin typeface="Arial" panose="020B0604020202020204" pitchFamily="34" charset="0"/>
        </a:defRPr>
      </a:lvl5pPr>
      <a:lvl6pPr marL="457200" algn="l" defTabSz="457200" rtl="0" fontAlgn="base">
        <a:spcBef>
          <a:spcPct val="0"/>
        </a:spcBef>
        <a:spcAft>
          <a:spcPct val="0"/>
        </a:spcAft>
        <a:defRPr sz="4400" b="1">
          <a:solidFill>
            <a:srgbClr val="4C5F93"/>
          </a:solidFill>
          <a:latin typeface="Arial" panose="020B0604020202020204" pitchFamily="34" charset="0"/>
        </a:defRPr>
      </a:lvl6pPr>
      <a:lvl7pPr marL="914400" algn="l" defTabSz="457200" rtl="0" fontAlgn="base">
        <a:spcBef>
          <a:spcPct val="0"/>
        </a:spcBef>
        <a:spcAft>
          <a:spcPct val="0"/>
        </a:spcAft>
        <a:defRPr sz="4400" b="1">
          <a:solidFill>
            <a:srgbClr val="4C5F93"/>
          </a:solidFill>
          <a:latin typeface="Arial" panose="020B0604020202020204" pitchFamily="34" charset="0"/>
        </a:defRPr>
      </a:lvl7pPr>
      <a:lvl8pPr marL="1371600" algn="l" defTabSz="457200" rtl="0" fontAlgn="base">
        <a:spcBef>
          <a:spcPct val="0"/>
        </a:spcBef>
        <a:spcAft>
          <a:spcPct val="0"/>
        </a:spcAft>
        <a:defRPr sz="4400" b="1">
          <a:solidFill>
            <a:srgbClr val="4C5F93"/>
          </a:solidFill>
          <a:latin typeface="Arial" panose="020B0604020202020204" pitchFamily="34" charset="0"/>
        </a:defRPr>
      </a:lvl8pPr>
      <a:lvl9pPr marL="1828800" algn="l" defTabSz="457200" rtl="0" fontAlgn="base">
        <a:spcBef>
          <a:spcPct val="0"/>
        </a:spcBef>
        <a:spcAft>
          <a:spcPct val="0"/>
        </a:spcAft>
        <a:defRPr sz="4400" b="1">
          <a:solidFill>
            <a:srgbClr val="4C5F93"/>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comments" Target="../comments/commen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nmc.org.uk/"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000" b="1" dirty="0"/>
              <a:t/>
            </a:r>
            <a:br>
              <a:rPr lang="en-GB" sz="2000" b="1" dirty="0"/>
            </a:br>
            <a:r>
              <a:rPr lang="en-GB" dirty="0"/>
              <a:t/>
            </a:r>
            <a:br>
              <a:rPr lang="en-GB" dirty="0"/>
            </a:br>
            <a:endParaRPr lang="en-GB" b="1" dirty="0"/>
          </a:p>
        </p:txBody>
      </p:sp>
      <p:sp>
        <p:nvSpPr>
          <p:cNvPr id="3" name="Subtitle 2">
            <a:extLst>
              <a:ext uri="{FF2B5EF4-FFF2-40B4-BE49-F238E27FC236}">
                <a16:creationId xmlns:a16="http://schemas.microsoft.com/office/drawing/2014/main" id="{AF606527-7ED8-4CA8-AC11-F9798A24F48E}"/>
              </a:ext>
            </a:extLst>
          </p:cNvPr>
          <p:cNvSpPr>
            <a:spLocks noGrp="1"/>
          </p:cNvSpPr>
          <p:nvPr>
            <p:ph type="subTitle" idx="1"/>
          </p:nvPr>
        </p:nvSpPr>
        <p:spPr>
          <a:xfrm>
            <a:off x="481606" y="2144808"/>
            <a:ext cx="7773988" cy="3546308"/>
          </a:xfrm>
        </p:spPr>
        <p:txBody>
          <a:bodyPr/>
          <a:lstStyle/>
          <a:p>
            <a:r>
              <a:rPr lang="en-GB" sz="3200" dirty="0"/>
              <a:t>ARDL healthcare ethics seminar</a:t>
            </a:r>
          </a:p>
          <a:p>
            <a:r>
              <a:rPr lang="en-GB" dirty="0"/>
              <a:t>7 June 2021</a:t>
            </a:r>
          </a:p>
          <a:p>
            <a:endParaRPr lang="en-GB" dirty="0"/>
          </a:p>
          <a:p>
            <a:endParaRPr lang="en-GB" dirty="0"/>
          </a:p>
          <a:p>
            <a:endParaRPr lang="en-GB" dirty="0"/>
          </a:p>
          <a:p>
            <a:endParaRPr lang="en-GB" dirty="0"/>
          </a:p>
          <a:p>
            <a:r>
              <a:rPr lang="en-GB" dirty="0"/>
              <a:t>Mark Swindells</a:t>
            </a:r>
          </a:p>
          <a:p>
            <a:r>
              <a:rPr lang="en-GB" dirty="0"/>
              <a:t>Assistant Director, Standards and Ethics</a:t>
            </a:r>
          </a:p>
        </p:txBody>
      </p:sp>
    </p:spTree>
    <p:extLst>
      <p:ext uri="{BB962C8B-B14F-4D97-AF65-F5344CB8AC3E}">
        <p14:creationId xmlns:p14="http://schemas.microsoft.com/office/powerpoint/2010/main" val="26487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ACB4-A994-4227-92B9-C4C1FDA5A704}"/>
              </a:ext>
            </a:extLst>
          </p:cNvPr>
          <p:cNvSpPr>
            <a:spLocks noGrp="1"/>
          </p:cNvSpPr>
          <p:nvPr>
            <p:ph type="title"/>
          </p:nvPr>
        </p:nvSpPr>
        <p:spPr/>
        <p:txBody>
          <a:bodyPr/>
          <a:lstStyle/>
          <a:p>
            <a:r>
              <a:rPr lang="en-GB" dirty="0"/>
              <a:t>Scoping themes</a:t>
            </a:r>
          </a:p>
        </p:txBody>
      </p:sp>
      <p:graphicFrame>
        <p:nvGraphicFramePr>
          <p:cNvPr id="4" name="Content Placeholder 3">
            <a:extLst>
              <a:ext uri="{FF2B5EF4-FFF2-40B4-BE49-F238E27FC236}">
                <a16:creationId xmlns:a16="http://schemas.microsoft.com/office/drawing/2014/main" id="{D5728E56-9BBD-4708-B085-A41E8B93F8AC}"/>
              </a:ext>
            </a:extLst>
          </p:cNvPr>
          <p:cNvGraphicFramePr>
            <a:graphicFrameLocks noGrp="1"/>
          </p:cNvGraphicFramePr>
          <p:nvPr>
            <p:ph idx="1"/>
            <p:extLst>
              <p:ext uri="{D42A27DB-BD31-4B8C-83A1-F6EECF244321}">
                <p14:modId xmlns:p14="http://schemas.microsoft.com/office/powerpoint/2010/main" val="2932435081"/>
              </p:ext>
            </p:extLst>
          </p:nvPr>
        </p:nvGraphicFramePr>
        <p:xfrm>
          <a:off x="1114425" y="1438275"/>
          <a:ext cx="7018338"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51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ACB4-A994-4227-92B9-C4C1FDA5A704}"/>
              </a:ext>
            </a:extLst>
          </p:cNvPr>
          <p:cNvSpPr>
            <a:spLocks noGrp="1"/>
          </p:cNvSpPr>
          <p:nvPr>
            <p:ph type="title"/>
          </p:nvPr>
        </p:nvSpPr>
        <p:spPr/>
        <p:txBody>
          <a:bodyPr/>
          <a:lstStyle/>
          <a:p>
            <a:r>
              <a:rPr lang="en-GB" dirty="0"/>
              <a:t>Scoping themes</a:t>
            </a:r>
          </a:p>
        </p:txBody>
      </p:sp>
      <p:graphicFrame>
        <p:nvGraphicFramePr>
          <p:cNvPr id="4" name="Content Placeholder 3">
            <a:extLst>
              <a:ext uri="{FF2B5EF4-FFF2-40B4-BE49-F238E27FC236}">
                <a16:creationId xmlns:a16="http://schemas.microsoft.com/office/drawing/2014/main" id="{D5728E56-9BBD-4708-B085-A41E8B93F8AC}"/>
              </a:ext>
            </a:extLst>
          </p:cNvPr>
          <p:cNvGraphicFramePr>
            <a:graphicFrameLocks noGrp="1"/>
          </p:cNvGraphicFramePr>
          <p:nvPr>
            <p:ph idx="1"/>
            <p:extLst>
              <p:ext uri="{D42A27DB-BD31-4B8C-83A1-F6EECF244321}">
                <p14:modId xmlns:p14="http://schemas.microsoft.com/office/powerpoint/2010/main" val="1409020354"/>
              </p:ext>
            </p:extLst>
          </p:nvPr>
        </p:nvGraphicFramePr>
        <p:xfrm>
          <a:off x="1114425" y="1438275"/>
          <a:ext cx="7018338"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324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80C-06E1-42AF-B4B2-7EAD7F6C3924}"/>
              </a:ext>
            </a:extLst>
          </p:cNvPr>
          <p:cNvSpPr>
            <a:spLocks noGrp="1"/>
          </p:cNvSpPr>
          <p:nvPr>
            <p:ph type="title"/>
          </p:nvPr>
        </p:nvSpPr>
        <p:spPr>
          <a:xfrm>
            <a:off x="1526583" y="565687"/>
            <a:ext cx="6799262" cy="472701"/>
          </a:xfrm>
        </p:spPr>
        <p:txBody>
          <a:bodyPr/>
          <a:lstStyle/>
          <a:p>
            <a:r>
              <a:rPr lang="en-GB" sz="2800" dirty="0"/>
              <a:t>GMP – How has it evolved over time?</a:t>
            </a:r>
          </a:p>
        </p:txBody>
      </p:sp>
      <p:sp>
        <p:nvSpPr>
          <p:cNvPr id="10" name="Content Placeholder 9">
            <a:extLst>
              <a:ext uri="{FF2B5EF4-FFF2-40B4-BE49-F238E27FC236}">
                <a16:creationId xmlns:a16="http://schemas.microsoft.com/office/drawing/2014/main" id="{0B7632AC-A087-43C4-A4F1-16C70C0DEA51}"/>
              </a:ext>
            </a:extLst>
          </p:cNvPr>
          <p:cNvSpPr>
            <a:spLocks noGrp="1"/>
          </p:cNvSpPr>
          <p:nvPr>
            <p:ph idx="1"/>
          </p:nvPr>
        </p:nvSpPr>
        <p:spPr>
          <a:xfrm>
            <a:off x="804917" y="1141834"/>
            <a:ext cx="7648589" cy="4830341"/>
          </a:xfrm>
        </p:spPr>
        <p:txBody>
          <a:bodyPr>
            <a:normAutofit fontScale="25000" lnSpcReduction="20000"/>
          </a:bodyPr>
          <a:lstStyle/>
          <a:p>
            <a:pPr marL="0" indent="0">
              <a:buNone/>
            </a:pPr>
            <a:endParaRPr lang="en-GB" sz="9600" kern="1200" dirty="0"/>
          </a:p>
          <a:p>
            <a:pPr marL="0" indent="0">
              <a:buNone/>
            </a:pPr>
            <a:r>
              <a:rPr lang="en-GB" sz="11200" kern="1200" dirty="0"/>
              <a:t>The Medical Act 1858 spoke of </a:t>
            </a:r>
          </a:p>
          <a:p>
            <a:endParaRPr lang="en-GB" sz="11200" kern="1200" dirty="0"/>
          </a:p>
          <a:p>
            <a:pPr marL="0" indent="0">
              <a:buNone/>
            </a:pPr>
            <a:r>
              <a:rPr lang="en-GB" sz="11200" kern="1200" dirty="0"/>
              <a:t>“infamous conduct in a professional respect” </a:t>
            </a:r>
          </a:p>
          <a:p>
            <a:pPr marL="0" indent="0">
              <a:buNone/>
            </a:pPr>
            <a:endParaRPr lang="en-GB" sz="11200" kern="1200" dirty="0"/>
          </a:p>
          <a:p>
            <a:pPr marL="0" indent="0">
              <a:buNone/>
            </a:pPr>
            <a:r>
              <a:rPr lang="en-GB" sz="11200" kern="1200" dirty="0"/>
              <a:t>This was likely to be t</a:t>
            </a:r>
            <a:r>
              <a:rPr lang="en-GB" sz="11200" dirty="0"/>
              <a:t>he 4 As …</a:t>
            </a:r>
          </a:p>
          <a:p>
            <a:pPr lvl="3"/>
            <a:endParaRPr lang="en-GB" sz="11200" dirty="0">
              <a:latin typeface="Tahoma" panose="020B0604030504040204" pitchFamily="34" charset="0"/>
              <a:ea typeface="Tahoma" panose="020B0604030504040204" pitchFamily="34" charset="0"/>
              <a:cs typeface="Tahoma" panose="020B0604030504040204" pitchFamily="34" charset="0"/>
            </a:endParaRPr>
          </a:p>
          <a:p>
            <a:pPr lvl="3"/>
            <a:r>
              <a:rPr lang="en-GB" sz="11200" dirty="0">
                <a:latin typeface="Tahoma" panose="020B0604030504040204" pitchFamily="34" charset="0"/>
                <a:ea typeface="Tahoma" panose="020B0604030504040204" pitchFamily="34" charset="0"/>
                <a:cs typeface="Tahoma" panose="020B0604030504040204" pitchFamily="34" charset="0"/>
              </a:rPr>
              <a:t>adultery with a patient</a:t>
            </a:r>
          </a:p>
          <a:p>
            <a:pPr lvl="3"/>
            <a:r>
              <a:rPr lang="en-GB" sz="11200" dirty="0">
                <a:latin typeface="Tahoma" panose="020B0604030504040204" pitchFamily="34" charset="0"/>
                <a:ea typeface="Tahoma" panose="020B0604030504040204" pitchFamily="34" charset="0"/>
                <a:cs typeface="Tahoma" panose="020B0604030504040204" pitchFamily="34" charset="0"/>
              </a:rPr>
              <a:t>addiction to drugs</a:t>
            </a:r>
          </a:p>
          <a:p>
            <a:pPr lvl="3"/>
            <a:r>
              <a:rPr lang="en-GB" sz="11200" dirty="0">
                <a:latin typeface="Tahoma" panose="020B0604030504040204" pitchFamily="34" charset="0"/>
                <a:ea typeface="Tahoma" panose="020B0604030504040204" pitchFamily="34" charset="0"/>
                <a:cs typeface="Tahoma" panose="020B0604030504040204" pitchFamily="34" charset="0"/>
              </a:rPr>
              <a:t>illegal abortion</a:t>
            </a:r>
          </a:p>
          <a:p>
            <a:pPr lvl="3"/>
            <a:r>
              <a:rPr lang="en-GB" sz="11200" dirty="0">
                <a:latin typeface="Tahoma" panose="020B0604030504040204" pitchFamily="34" charset="0"/>
                <a:ea typeface="Tahoma" panose="020B0604030504040204" pitchFamily="34" charset="0"/>
                <a:cs typeface="Tahoma" panose="020B0604030504040204" pitchFamily="34" charset="0"/>
              </a:rPr>
              <a:t>advertising services</a:t>
            </a:r>
          </a:p>
          <a:p>
            <a:endParaRPr lang="en-GB" sz="11200" dirty="0"/>
          </a:p>
          <a:p>
            <a:endParaRPr lang="en-GB" sz="9600" dirty="0"/>
          </a:p>
          <a:p>
            <a:endParaRPr lang="en-GB" sz="9600" dirty="0"/>
          </a:p>
          <a:p>
            <a:pPr marL="0" indent="0">
              <a:buNone/>
            </a:pPr>
            <a:endParaRPr lang="en-GB" sz="1600" dirty="0"/>
          </a:p>
          <a:p>
            <a:endParaRPr lang="en-GB" sz="1600" kern="1200" dirty="0"/>
          </a:p>
          <a:p>
            <a:pPr marL="0" indent="0">
              <a:buNone/>
            </a:pPr>
            <a:r>
              <a:rPr lang="en-GB" sz="1600" kern="1200" dirty="0"/>
              <a:t>	</a:t>
            </a:r>
            <a:endParaRPr lang="en-GB" dirty="0"/>
          </a:p>
          <a:p>
            <a:pPr marL="0" indent="0">
              <a:buNone/>
            </a:pPr>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BF193B34-2C29-4B4D-B6F9-70DD502F0890}"/>
              </a:ext>
            </a:extLst>
          </p:cNvPr>
          <p:cNvPicPr>
            <a:picLocks noChangeAspect="1"/>
          </p:cNvPicPr>
          <p:nvPr/>
        </p:nvPicPr>
        <p:blipFill>
          <a:blip r:embed="rId3"/>
          <a:stretch>
            <a:fillRect/>
          </a:stretch>
        </p:blipFill>
        <p:spPr>
          <a:xfrm>
            <a:off x="6710767" y="3074974"/>
            <a:ext cx="1920970" cy="2897201"/>
          </a:xfrm>
          <a:prstGeom prst="rect">
            <a:avLst/>
          </a:prstGeom>
        </p:spPr>
      </p:pic>
    </p:spTree>
    <p:extLst>
      <p:ext uri="{BB962C8B-B14F-4D97-AF65-F5344CB8AC3E}">
        <p14:creationId xmlns:p14="http://schemas.microsoft.com/office/powerpoint/2010/main" val="397000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EB663-FFB3-4801-A1FB-E515B588823C}"/>
              </a:ext>
            </a:extLst>
          </p:cNvPr>
          <p:cNvSpPr>
            <a:spLocks noGrp="1"/>
          </p:cNvSpPr>
          <p:nvPr>
            <p:ph type="title"/>
          </p:nvPr>
        </p:nvSpPr>
        <p:spPr/>
        <p:txBody>
          <a:bodyPr/>
          <a:lstStyle/>
          <a:p>
            <a:r>
              <a:rPr lang="en-GB" dirty="0"/>
              <a:t>Maintaining trust</a:t>
            </a:r>
          </a:p>
        </p:txBody>
      </p:sp>
      <p:sp>
        <p:nvSpPr>
          <p:cNvPr id="3" name="Content Placeholder 2">
            <a:extLst>
              <a:ext uri="{FF2B5EF4-FFF2-40B4-BE49-F238E27FC236}">
                <a16:creationId xmlns:a16="http://schemas.microsoft.com/office/drawing/2014/main" id="{02867F07-1407-425C-ABC5-8E8B6BDC6EA7}"/>
              </a:ext>
            </a:extLst>
          </p:cNvPr>
          <p:cNvSpPr>
            <a:spLocks noGrp="1"/>
          </p:cNvSpPr>
          <p:nvPr>
            <p:ph idx="1"/>
          </p:nvPr>
        </p:nvSpPr>
        <p:spPr>
          <a:xfrm>
            <a:off x="-193039" y="3428999"/>
            <a:ext cx="8983128" cy="2543175"/>
          </a:xfrm>
        </p:spPr>
        <p:txBody>
          <a:bodyPr/>
          <a:lstStyle/>
          <a:p>
            <a:endParaRPr lang="en-GB" dirty="0"/>
          </a:p>
          <a:p>
            <a:endParaRPr lang="en-GB" dirty="0"/>
          </a:p>
        </p:txBody>
      </p:sp>
      <p:pic>
        <p:nvPicPr>
          <p:cNvPr id="4" name="Picture 3">
            <a:extLst>
              <a:ext uri="{FF2B5EF4-FFF2-40B4-BE49-F238E27FC236}">
                <a16:creationId xmlns:a16="http://schemas.microsoft.com/office/drawing/2014/main" id="{43C952AD-E74C-4AD0-8ABC-069195B84E02}"/>
              </a:ext>
            </a:extLst>
          </p:cNvPr>
          <p:cNvPicPr>
            <a:picLocks noChangeAspect="1"/>
          </p:cNvPicPr>
          <p:nvPr/>
        </p:nvPicPr>
        <p:blipFill>
          <a:blip r:embed="rId3"/>
          <a:stretch>
            <a:fillRect/>
          </a:stretch>
        </p:blipFill>
        <p:spPr>
          <a:xfrm>
            <a:off x="6411310" y="248454"/>
            <a:ext cx="2278879" cy="3051547"/>
          </a:xfrm>
          <a:prstGeom prst="rect">
            <a:avLst/>
          </a:prstGeom>
        </p:spPr>
      </p:pic>
      <p:pic>
        <p:nvPicPr>
          <p:cNvPr id="5" name="Picture 4">
            <a:extLst>
              <a:ext uri="{FF2B5EF4-FFF2-40B4-BE49-F238E27FC236}">
                <a16:creationId xmlns:a16="http://schemas.microsoft.com/office/drawing/2014/main" id="{57E9C5D5-89B2-4170-A578-ECE91F5725B7}"/>
              </a:ext>
            </a:extLst>
          </p:cNvPr>
          <p:cNvPicPr>
            <a:picLocks noChangeAspect="1"/>
          </p:cNvPicPr>
          <p:nvPr/>
        </p:nvPicPr>
        <p:blipFill rotWithShape="1">
          <a:blip r:embed="rId4"/>
          <a:srcRect l="7472" t="29459" r="23136" b="34548"/>
          <a:stretch/>
        </p:blipFill>
        <p:spPr>
          <a:xfrm>
            <a:off x="213973" y="3428998"/>
            <a:ext cx="8716053" cy="2543175"/>
          </a:xfrm>
          <a:prstGeom prst="rect">
            <a:avLst/>
          </a:prstGeom>
        </p:spPr>
      </p:pic>
    </p:spTree>
    <p:extLst>
      <p:ext uri="{BB962C8B-B14F-4D97-AF65-F5344CB8AC3E}">
        <p14:creationId xmlns:p14="http://schemas.microsoft.com/office/powerpoint/2010/main" val="407564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9CB3-CD27-4488-8353-B4045F71EEC3}"/>
              </a:ext>
            </a:extLst>
          </p:cNvPr>
          <p:cNvSpPr>
            <a:spLocks noGrp="1"/>
          </p:cNvSpPr>
          <p:nvPr>
            <p:ph type="title"/>
          </p:nvPr>
        </p:nvSpPr>
        <p:spPr/>
        <p:txBody>
          <a:bodyPr/>
          <a:lstStyle/>
          <a:p>
            <a:r>
              <a:rPr lang="en-GB" dirty="0"/>
              <a:t>In 2019 </a:t>
            </a:r>
            <a:br>
              <a:rPr lang="en-GB" dirty="0"/>
            </a:br>
            <a:endParaRPr lang="en-GB" dirty="0"/>
          </a:p>
        </p:txBody>
      </p:sp>
      <p:sp>
        <p:nvSpPr>
          <p:cNvPr id="3" name="Content Placeholder 2">
            <a:extLst>
              <a:ext uri="{FF2B5EF4-FFF2-40B4-BE49-F238E27FC236}">
                <a16:creationId xmlns:a16="http://schemas.microsoft.com/office/drawing/2014/main" id="{8C47237C-5F9A-4B58-8CDC-C8C312F5FB29}"/>
              </a:ext>
            </a:extLst>
          </p:cNvPr>
          <p:cNvSpPr>
            <a:spLocks noGrp="1"/>
          </p:cNvSpPr>
          <p:nvPr>
            <p:ph idx="1"/>
          </p:nvPr>
        </p:nvSpPr>
        <p:spPr>
          <a:xfrm>
            <a:off x="626724" y="1438274"/>
            <a:ext cx="8106310" cy="4715946"/>
          </a:xfrm>
        </p:spPr>
        <p:txBody>
          <a:bodyPr/>
          <a:lstStyle/>
          <a:p>
            <a:r>
              <a:rPr lang="en-GB" sz="2800" dirty="0"/>
              <a:t>8654 concerns about doctors were raised with us (5677 raised by member of public)</a:t>
            </a:r>
          </a:p>
          <a:p>
            <a:r>
              <a:rPr lang="en-GB" sz="2800" dirty="0"/>
              <a:t>602 were considered under provisional enquiry, enabling us to close 404 without a full investigation </a:t>
            </a:r>
          </a:p>
          <a:p>
            <a:r>
              <a:rPr lang="en-GB" sz="2800" dirty="0"/>
              <a:t>1532 met our statutory threshold for investigation…</a:t>
            </a:r>
          </a:p>
          <a:p>
            <a:r>
              <a:rPr lang="en-GB" sz="2800" dirty="0"/>
              <a:t>…and only five Tribunal cases related to purely issues of clinical practice.</a:t>
            </a:r>
          </a:p>
        </p:txBody>
      </p:sp>
    </p:spTree>
    <p:extLst>
      <p:ext uri="{BB962C8B-B14F-4D97-AF65-F5344CB8AC3E}">
        <p14:creationId xmlns:p14="http://schemas.microsoft.com/office/powerpoint/2010/main" val="126684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BB1E-0109-441D-8752-FDBAFFC57FF4}"/>
              </a:ext>
            </a:extLst>
          </p:cNvPr>
          <p:cNvSpPr>
            <a:spLocks noGrp="1"/>
          </p:cNvSpPr>
          <p:nvPr>
            <p:ph type="title"/>
          </p:nvPr>
        </p:nvSpPr>
        <p:spPr/>
        <p:txBody>
          <a:bodyPr/>
          <a:lstStyle/>
          <a:p>
            <a:r>
              <a:rPr lang="en-GB" dirty="0"/>
              <a:t>Conduct in a doctor’s personal life</a:t>
            </a:r>
          </a:p>
        </p:txBody>
      </p:sp>
      <p:sp>
        <p:nvSpPr>
          <p:cNvPr id="3" name="Content Placeholder 2">
            <a:extLst>
              <a:ext uri="{FF2B5EF4-FFF2-40B4-BE49-F238E27FC236}">
                <a16:creationId xmlns:a16="http://schemas.microsoft.com/office/drawing/2014/main" id="{E37821E5-3B08-41F7-9E2E-EB032B306F97}"/>
              </a:ext>
            </a:extLst>
          </p:cNvPr>
          <p:cNvSpPr>
            <a:spLocks noGrp="1"/>
          </p:cNvSpPr>
          <p:nvPr>
            <p:ph idx="1"/>
          </p:nvPr>
        </p:nvSpPr>
        <p:spPr>
          <a:xfrm>
            <a:off x="199696" y="1438275"/>
            <a:ext cx="8710623" cy="4533900"/>
          </a:xfrm>
        </p:spPr>
        <p:txBody>
          <a:bodyPr/>
          <a:lstStyle/>
          <a:p>
            <a:pPr marL="0" indent="0">
              <a:buNone/>
            </a:pPr>
            <a:r>
              <a:rPr lang="en-GB" dirty="0"/>
              <a:t>Tribunals likely to take more serious action where certain conduct arises in a doctor’s personal life, such as:</a:t>
            </a:r>
            <a:br>
              <a:rPr lang="en-GB" dirty="0"/>
            </a:br>
            <a:endParaRPr lang="en-GB" dirty="0"/>
          </a:p>
          <a:p>
            <a:pPr lvl="1"/>
            <a:r>
              <a:rPr lang="en-GB" dirty="0"/>
              <a:t>issues relating to probity – </a:t>
            </a:r>
            <a:r>
              <a:rPr lang="en-GB" dirty="0" err="1"/>
              <a:t>ie</a:t>
            </a:r>
            <a:r>
              <a:rPr lang="en-GB" dirty="0"/>
              <a:t> being honest and trustworthy and acting with integrity </a:t>
            </a:r>
          </a:p>
          <a:p>
            <a:pPr lvl="1"/>
            <a:r>
              <a:rPr lang="en-GB" dirty="0"/>
              <a:t>discriminating in relation to characteristics protected by law: age, disability, gender reassignment, race, marriage and civil partnership, pregnancy and maternity, religion or belief, sex and sexual orientation </a:t>
            </a:r>
          </a:p>
          <a:p>
            <a:pPr lvl="1"/>
            <a:r>
              <a:rPr lang="en-GB" dirty="0"/>
              <a:t>inappropriate behaviour towards children or vulnerable adults </a:t>
            </a:r>
          </a:p>
          <a:p>
            <a:pPr lvl="1"/>
            <a:r>
              <a:rPr lang="en-GB" dirty="0"/>
              <a:t>misconduct involving violence or offences of a sexual nature</a:t>
            </a:r>
          </a:p>
          <a:p>
            <a:pPr lvl="1"/>
            <a:r>
              <a:rPr lang="en-GB" dirty="0"/>
              <a:t>drug or alcohol use disorder leading to a criminal conviction or caution</a:t>
            </a:r>
          </a:p>
        </p:txBody>
      </p:sp>
    </p:spTree>
    <p:extLst>
      <p:ext uri="{BB962C8B-B14F-4D97-AF65-F5344CB8AC3E}">
        <p14:creationId xmlns:p14="http://schemas.microsoft.com/office/powerpoint/2010/main" val="87752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27B5-47C9-4F43-AB68-6C377BC24028}"/>
              </a:ext>
            </a:extLst>
          </p:cNvPr>
          <p:cNvSpPr>
            <a:spLocks noGrp="1"/>
          </p:cNvSpPr>
          <p:nvPr>
            <p:ph type="title"/>
          </p:nvPr>
        </p:nvSpPr>
        <p:spPr/>
        <p:txBody>
          <a:bodyPr/>
          <a:lstStyle/>
          <a:p>
            <a:r>
              <a:rPr lang="en-GB" dirty="0"/>
              <a:t>What do we know of the public’s view? 1/5</a:t>
            </a:r>
          </a:p>
        </p:txBody>
      </p:sp>
      <p:sp>
        <p:nvSpPr>
          <p:cNvPr id="3" name="Content Placeholder 2">
            <a:extLst>
              <a:ext uri="{FF2B5EF4-FFF2-40B4-BE49-F238E27FC236}">
                <a16:creationId xmlns:a16="http://schemas.microsoft.com/office/drawing/2014/main" id="{B4034C08-22A1-41D9-B653-E86F189E7833}"/>
              </a:ext>
            </a:extLst>
          </p:cNvPr>
          <p:cNvSpPr>
            <a:spLocks noGrp="1"/>
          </p:cNvSpPr>
          <p:nvPr>
            <p:ph idx="1"/>
          </p:nvPr>
        </p:nvSpPr>
        <p:spPr>
          <a:xfrm>
            <a:off x="447041" y="1261241"/>
            <a:ext cx="8539304" cy="4710934"/>
          </a:xfrm>
        </p:spPr>
        <p:txBody>
          <a:bodyPr/>
          <a:lstStyle/>
          <a:p>
            <a:pPr marL="0" indent="0">
              <a:buNone/>
            </a:pPr>
            <a:r>
              <a:rPr lang="en-GB" sz="1800" u="sng" dirty="0"/>
              <a:t>Credit: Community Research Ltd </a:t>
            </a:r>
            <a:r>
              <a:rPr lang="en-GB" sz="1800" dirty="0"/>
              <a:t/>
            </a:r>
            <a:br>
              <a:rPr lang="en-GB" sz="1800" dirty="0"/>
            </a:br>
            <a:endParaRPr lang="en-GB" dirty="0"/>
          </a:p>
          <a:p>
            <a:r>
              <a:rPr lang="en-GB" sz="1800" dirty="0"/>
              <a:t>Public confidence in doctors is high worth protecting; 87% agree or strongly agree </a:t>
            </a:r>
            <a:r>
              <a:rPr lang="en-GB" sz="1800" i="1" dirty="0"/>
              <a:t>‘the majority of doctors can be trusted to do a good job’</a:t>
            </a:r>
          </a:p>
          <a:p>
            <a:r>
              <a:rPr lang="en-GB" sz="1800" dirty="0"/>
              <a:t>where doctors have committed potentially criminal acts in a non-work context, a more ‘relaxed’ view of the behaviours was more frequently expressed than if in work. As well as considering whether the doctor has </a:t>
            </a:r>
            <a:r>
              <a:rPr lang="en-GB" sz="1800" b="1" dirty="0"/>
              <a:t>harmed another person</a:t>
            </a:r>
            <a:r>
              <a:rPr lang="en-GB" sz="1800" dirty="0"/>
              <a:t>, it is expected that the GMC should base its response on whether the criminal behaviour had the potential to affect the doctor’s ability to practise safely and effectively, whether there was a </a:t>
            </a:r>
            <a:r>
              <a:rPr lang="en-GB" sz="1800" b="1" dirty="0"/>
              <a:t>pattern of criminal behaviour</a:t>
            </a:r>
            <a:r>
              <a:rPr lang="en-GB" sz="1800" dirty="0"/>
              <a:t>, or whether the behaviour suggested the doctor was </a:t>
            </a:r>
            <a:r>
              <a:rPr lang="en-GB" sz="1800" b="1" dirty="0"/>
              <a:t>dishonest, aggressive or deceitful </a:t>
            </a:r>
            <a:r>
              <a:rPr lang="en-GB" sz="1800" dirty="0"/>
              <a:t>in character. </a:t>
            </a:r>
          </a:p>
          <a:p>
            <a:r>
              <a:rPr lang="en-GB" sz="1800" dirty="0"/>
              <a:t>A conviction and sentence had no more of an effect on public expectations of regulatory action than the criminal act and the circumstances surrounding it. </a:t>
            </a:r>
          </a:p>
          <a:p>
            <a:r>
              <a:rPr lang="en-GB" sz="1800" dirty="0"/>
              <a:t>The most important consideration as to whether the GMC should get involved appears to be whether the doctor has (intentionally) harmed another individual</a:t>
            </a:r>
          </a:p>
        </p:txBody>
      </p:sp>
    </p:spTree>
    <p:extLst>
      <p:ext uri="{BB962C8B-B14F-4D97-AF65-F5344CB8AC3E}">
        <p14:creationId xmlns:p14="http://schemas.microsoft.com/office/powerpoint/2010/main" val="413146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14E2-422D-4036-8E86-C2A42CEAA857}"/>
              </a:ext>
            </a:extLst>
          </p:cNvPr>
          <p:cNvSpPr>
            <a:spLocks noGrp="1"/>
          </p:cNvSpPr>
          <p:nvPr>
            <p:ph type="title"/>
          </p:nvPr>
        </p:nvSpPr>
        <p:spPr/>
        <p:txBody>
          <a:bodyPr/>
          <a:lstStyle/>
          <a:p>
            <a:r>
              <a:rPr lang="en-GB" dirty="0"/>
              <a:t>What do we know of the public’s view? 2/5</a:t>
            </a:r>
          </a:p>
        </p:txBody>
      </p:sp>
      <p:sp>
        <p:nvSpPr>
          <p:cNvPr id="3" name="Content Placeholder 2">
            <a:extLst>
              <a:ext uri="{FF2B5EF4-FFF2-40B4-BE49-F238E27FC236}">
                <a16:creationId xmlns:a16="http://schemas.microsoft.com/office/drawing/2014/main" id="{B25EE1DD-5588-4C28-93F4-E8E55E4CFD6C}"/>
              </a:ext>
            </a:extLst>
          </p:cNvPr>
          <p:cNvSpPr>
            <a:spLocks noGrp="1"/>
          </p:cNvSpPr>
          <p:nvPr>
            <p:ph idx="1"/>
          </p:nvPr>
        </p:nvSpPr>
        <p:spPr>
          <a:xfrm>
            <a:off x="426721" y="1438275"/>
            <a:ext cx="8155304" cy="4533900"/>
          </a:xfrm>
        </p:spPr>
        <p:txBody>
          <a:bodyPr/>
          <a:lstStyle/>
          <a:p>
            <a:r>
              <a:rPr lang="en-GB" sz="2000" dirty="0"/>
              <a:t>Divided opinion over whether a relationship between a doctor and patient was ‘allowed’ or not, and therefore a spread of opinion regarding the expected GMC response. </a:t>
            </a:r>
          </a:p>
          <a:p>
            <a:r>
              <a:rPr lang="en-GB" sz="2000" dirty="0"/>
              <a:t>Patient anecdotes on Facebook and misuse of NHS funds were clearly seen as wrong. These both called for regulatory action, but more so for misuse of funds as it implied dishonesty (not merely naivety) – a characteristic incompatible with what is expected of a doctor.</a:t>
            </a:r>
          </a:p>
          <a:p>
            <a:r>
              <a:rPr lang="en-GB" sz="2000" dirty="0"/>
              <a:t>Divided opinion on the extent to which professionalism from doctors is expected outside of the workplace. </a:t>
            </a:r>
          </a:p>
          <a:p>
            <a:endParaRPr lang="en-GB" sz="1400" dirty="0"/>
          </a:p>
          <a:p>
            <a:endParaRPr lang="en-GB" dirty="0"/>
          </a:p>
        </p:txBody>
      </p:sp>
    </p:spTree>
    <p:extLst>
      <p:ext uri="{BB962C8B-B14F-4D97-AF65-F5344CB8AC3E}">
        <p14:creationId xmlns:p14="http://schemas.microsoft.com/office/powerpoint/2010/main" val="52772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C430-AE50-4F3A-A94D-F98D261F6828}"/>
              </a:ext>
            </a:extLst>
          </p:cNvPr>
          <p:cNvSpPr>
            <a:spLocks noGrp="1"/>
          </p:cNvSpPr>
          <p:nvPr>
            <p:ph type="title"/>
          </p:nvPr>
        </p:nvSpPr>
        <p:spPr/>
        <p:txBody>
          <a:bodyPr/>
          <a:lstStyle/>
          <a:p>
            <a:r>
              <a:rPr lang="en-GB" dirty="0"/>
              <a:t>What do we know of the public’s view? 3/5</a:t>
            </a:r>
          </a:p>
        </p:txBody>
      </p:sp>
      <p:pic>
        <p:nvPicPr>
          <p:cNvPr id="4" name="Content Placeholder 3">
            <a:extLst>
              <a:ext uri="{FF2B5EF4-FFF2-40B4-BE49-F238E27FC236}">
                <a16:creationId xmlns:a16="http://schemas.microsoft.com/office/drawing/2014/main" id="{49155180-BE60-45A7-95E4-C4BB7E99ED24}"/>
              </a:ext>
            </a:extLst>
          </p:cNvPr>
          <p:cNvPicPr>
            <a:picLocks noGrp="1" noChangeAspect="1"/>
          </p:cNvPicPr>
          <p:nvPr>
            <p:ph idx="1"/>
          </p:nvPr>
        </p:nvPicPr>
        <p:blipFill rotWithShape="1">
          <a:blip r:embed="rId3"/>
          <a:srcRect l="30497" t="17994" r="15193" b="15353"/>
          <a:stretch/>
        </p:blipFill>
        <p:spPr>
          <a:xfrm>
            <a:off x="817880" y="1233274"/>
            <a:ext cx="7508240" cy="4817427"/>
          </a:xfrm>
          <a:prstGeom prst="rect">
            <a:avLst/>
          </a:prstGeom>
        </p:spPr>
      </p:pic>
    </p:spTree>
    <p:extLst>
      <p:ext uri="{BB962C8B-B14F-4D97-AF65-F5344CB8AC3E}">
        <p14:creationId xmlns:p14="http://schemas.microsoft.com/office/powerpoint/2010/main" val="190100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DB96-3D9D-4D8C-8DF3-4A0D2AF82E1C}"/>
              </a:ext>
            </a:extLst>
          </p:cNvPr>
          <p:cNvSpPr>
            <a:spLocks noGrp="1"/>
          </p:cNvSpPr>
          <p:nvPr>
            <p:ph type="title"/>
          </p:nvPr>
        </p:nvSpPr>
        <p:spPr/>
        <p:txBody>
          <a:bodyPr/>
          <a:lstStyle/>
          <a:p>
            <a:r>
              <a:rPr lang="en-GB" dirty="0"/>
              <a:t>What do we know of the public’s view? 4/5</a:t>
            </a:r>
          </a:p>
        </p:txBody>
      </p:sp>
      <p:pic>
        <p:nvPicPr>
          <p:cNvPr id="4" name="Content Placeholder 3">
            <a:extLst>
              <a:ext uri="{FF2B5EF4-FFF2-40B4-BE49-F238E27FC236}">
                <a16:creationId xmlns:a16="http://schemas.microsoft.com/office/drawing/2014/main" id="{19D0B6C8-DDF4-40D1-81FB-90C799DD50E0}"/>
              </a:ext>
            </a:extLst>
          </p:cNvPr>
          <p:cNvPicPr>
            <a:picLocks noGrp="1" noChangeAspect="1"/>
          </p:cNvPicPr>
          <p:nvPr>
            <p:ph idx="1"/>
          </p:nvPr>
        </p:nvPicPr>
        <p:blipFill rotWithShape="1">
          <a:blip r:embed="rId3"/>
          <a:srcRect l="30805" t="29239" r="15656" b="8222"/>
          <a:stretch/>
        </p:blipFill>
        <p:spPr>
          <a:xfrm>
            <a:off x="965200" y="1220577"/>
            <a:ext cx="7161211" cy="4705348"/>
          </a:xfrm>
          <a:prstGeom prst="rect">
            <a:avLst/>
          </a:prstGeom>
        </p:spPr>
      </p:pic>
    </p:spTree>
    <p:extLst>
      <p:ext uri="{BB962C8B-B14F-4D97-AF65-F5344CB8AC3E}">
        <p14:creationId xmlns:p14="http://schemas.microsoft.com/office/powerpoint/2010/main" val="110932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2DA8-5F60-4489-AC73-2A2E3075510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D50AFE8-81EB-4E22-B99D-BE2812FF3265}"/>
              </a:ext>
            </a:extLst>
          </p:cNvPr>
          <p:cNvSpPr>
            <a:spLocks noGrp="1"/>
          </p:cNvSpPr>
          <p:nvPr>
            <p:ph idx="1"/>
          </p:nvPr>
        </p:nvSpPr>
        <p:spPr>
          <a:xfrm>
            <a:off x="3908808" y="1460444"/>
            <a:ext cx="4490701" cy="4533900"/>
          </a:xfrm>
        </p:spPr>
        <p:txBody>
          <a:bodyPr/>
          <a:lstStyle/>
          <a:p>
            <a:pPr marL="457200" indent="-45720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Regulatory reform</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
            </a:r>
            <a:br>
              <a:rPr lang="en-GB" dirty="0">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eriod"/>
            </a:pPr>
            <a:r>
              <a:rPr lang="en-GB" dirty="0"/>
              <a:t>Good Medical Practice review</a:t>
            </a:r>
            <a:br>
              <a:rPr lang="en-GB" dirty="0"/>
            </a:br>
            <a:r>
              <a:rPr lang="en-GB" dirty="0"/>
              <a:t/>
            </a:r>
            <a:br>
              <a:rPr lang="en-GB" dirty="0"/>
            </a:br>
            <a:endParaRPr lang="en-GB" dirty="0"/>
          </a:p>
          <a:p>
            <a:pPr marL="457200" indent="-457200">
              <a:buFont typeface="+mj-lt"/>
              <a:buAutoNum type="arabicPeriod"/>
            </a:pPr>
            <a:r>
              <a:rPr lang="en-GB" sz="2400" dirty="0">
                <a:latin typeface="+mn-lt"/>
              </a:rPr>
              <a:t>Professional duties &amp; boundaries – with insights from research with members of the public </a:t>
            </a:r>
          </a:p>
        </p:txBody>
      </p:sp>
      <p:pic>
        <p:nvPicPr>
          <p:cNvPr id="5" name="Picture 4">
            <a:extLst>
              <a:ext uri="{FF2B5EF4-FFF2-40B4-BE49-F238E27FC236}">
                <a16:creationId xmlns:a16="http://schemas.microsoft.com/office/drawing/2014/main" id="{E83BB09A-571C-4AEF-BD82-7C43340ECBF1}"/>
              </a:ext>
            </a:extLst>
          </p:cNvPr>
          <p:cNvPicPr>
            <a:picLocks noChangeAspect="1"/>
          </p:cNvPicPr>
          <p:nvPr/>
        </p:nvPicPr>
        <p:blipFill>
          <a:blip r:embed="rId2"/>
          <a:stretch>
            <a:fillRect/>
          </a:stretch>
        </p:blipFill>
        <p:spPr>
          <a:xfrm>
            <a:off x="922720" y="1460444"/>
            <a:ext cx="2900061" cy="1812393"/>
          </a:xfrm>
          <a:prstGeom prst="rect">
            <a:avLst/>
          </a:prstGeom>
        </p:spPr>
      </p:pic>
      <p:pic>
        <p:nvPicPr>
          <p:cNvPr id="6" name="Picture 5">
            <a:extLst>
              <a:ext uri="{FF2B5EF4-FFF2-40B4-BE49-F238E27FC236}">
                <a16:creationId xmlns:a16="http://schemas.microsoft.com/office/drawing/2014/main" id="{4269A749-F3B1-415F-ABD7-6F6B8190E758}"/>
              </a:ext>
            </a:extLst>
          </p:cNvPr>
          <p:cNvPicPr>
            <a:picLocks noChangeAspect="1"/>
          </p:cNvPicPr>
          <p:nvPr/>
        </p:nvPicPr>
        <p:blipFill>
          <a:blip r:embed="rId3"/>
          <a:stretch>
            <a:fillRect/>
          </a:stretch>
        </p:blipFill>
        <p:spPr>
          <a:xfrm>
            <a:off x="1022543" y="4181951"/>
            <a:ext cx="2714211" cy="1812393"/>
          </a:xfrm>
          <a:prstGeom prst="rect">
            <a:avLst/>
          </a:prstGeom>
        </p:spPr>
      </p:pic>
      <p:pic>
        <p:nvPicPr>
          <p:cNvPr id="4" name="Picture 3">
            <a:extLst>
              <a:ext uri="{FF2B5EF4-FFF2-40B4-BE49-F238E27FC236}">
                <a16:creationId xmlns:a16="http://schemas.microsoft.com/office/drawing/2014/main" id="{D541832D-5C5D-47CF-83B3-87F1EB3127AC}"/>
              </a:ext>
            </a:extLst>
          </p:cNvPr>
          <p:cNvPicPr>
            <a:picLocks noChangeAspect="1"/>
          </p:cNvPicPr>
          <p:nvPr/>
        </p:nvPicPr>
        <p:blipFill>
          <a:blip r:embed="rId4"/>
          <a:stretch>
            <a:fillRect/>
          </a:stretch>
        </p:blipFill>
        <p:spPr>
          <a:xfrm>
            <a:off x="453389" y="2867779"/>
            <a:ext cx="1658159" cy="2220368"/>
          </a:xfrm>
          <a:prstGeom prst="rect">
            <a:avLst/>
          </a:prstGeom>
        </p:spPr>
      </p:pic>
    </p:spTree>
    <p:extLst>
      <p:ext uri="{BB962C8B-B14F-4D97-AF65-F5344CB8AC3E}">
        <p14:creationId xmlns:p14="http://schemas.microsoft.com/office/powerpoint/2010/main" val="2707110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1FC9-1753-47CD-A85D-81CA8C5BCCEE}"/>
              </a:ext>
            </a:extLst>
          </p:cNvPr>
          <p:cNvSpPr>
            <a:spLocks noGrp="1"/>
          </p:cNvSpPr>
          <p:nvPr>
            <p:ph type="title"/>
          </p:nvPr>
        </p:nvSpPr>
        <p:spPr/>
        <p:txBody>
          <a:bodyPr/>
          <a:lstStyle/>
          <a:p>
            <a:r>
              <a:rPr lang="en-GB" dirty="0"/>
              <a:t>What do we know of the public’s view? 5/5</a:t>
            </a:r>
          </a:p>
        </p:txBody>
      </p:sp>
      <p:pic>
        <p:nvPicPr>
          <p:cNvPr id="4" name="Content Placeholder 3">
            <a:extLst>
              <a:ext uri="{FF2B5EF4-FFF2-40B4-BE49-F238E27FC236}">
                <a16:creationId xmlns:a16="http://schemas.microsoft.com/office/drawing/2014/main" id="{016A5AF7-C7E1-4D4D-8E57-4F11EB20A09C}"/>
              </a:ext>
            </a:extLst>
          </p:cNvPr>
          <p:cNvPicPr>
            <a:picLocks noGrp="1" noChangeAspect="1"/>
          </p:cNvPicPr>
          <p:nvPr>
            <p:ph idx="1"/>
          </p:nvPr>
        </p:nvPicPr>
        <p:blipFill rotWithShape="1">
          <a:blip r:embed="rId3"/>
          <a:srcRect l="30651" t="27868" r="14421" b="23034"/>
          <a:stretch/>
        </p:blipFill>
        <p:spPr>
          <a:xfrm>
            <a:off x="701041" y="1754741"/>
            <a:ext cx="8149058" cy="4097419"/>
          </a:xfrm>
          <a:prstGeom prst="rect">
            <a:avLst/>
          </a:prstGeom>
        </p:spPr>
      </p:pic>
    </p:spTree>
    <p:extLst>
      <p:ext uri="{BB962C8B-B14F-4D97-AF65-F5344CB8AC3E}">
        <p14:creationId xmlns:p14="http://schemas.microsoft.com/office/powerpoint/2010/main" val="486577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F8E585-1959-4CAF-9F3C-F7EE2D6BE742}"/>
              </a:ext>
            </a:extLst>
          </p:cNvPr>
          <p:cNvSpPr>
            <a:spLocks noGrp="1"/>
          </p:cNvSpPr>
          <p:nvPr>
            <p:ph idx="1"/>
          </p:nvPr>
        </p:nvSpPr>
        <p:spPr>
          <a:xfrm>
            <a:off x="2754110" y="2619802"/>
            <a:ext cx="2804209" cy="1140539"/>
          </a:xfrm>
        </p:spPr>
        <p:txBody>
          <a:bodyPr/>
          <a:lstStyle/>
          <a:p>
            <a:pPr marL="0" indent="0">
              <a:buNone/>
            </a:pPr>
            <a:r>
              <a:rPr lang="en-GB" sz="5400" i="1" dirty="0"/>
              <a:t>Discuss</a:t>
            </a:r>
          </a:p>
        </p:txBody>
      </p:sp>
    </p:spTree>
    <p:extLst>
      <p:ext uri="{BB962C8B-B14F-4D97-AF65-F5344CB8AC3E}">
        <p14:creationId xmlns:p14="http://schemas.microsoft.com/office/powerpoint/2010/main" val="125496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bwMode="auto">
          <a:xfrm>
            <a:off x="406400" y="2116139"/>
            <a:ext cx="3568700" cy="301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Private Life, Social Media and FtP</a:t>
            </a:r>
          </a:p>
        </p:txBody>
      </p:sp>
      <p:sp>
        <p:nvSpPr>
          <p:cNvPr id="3" name="Text Placeholder 2"/>
          <p:cNvSpPr>
            <a:spLocks noGrp="1"/>
          </p:cNvSpPr>
          <p:nvPr>
            <p:ph type="body" sz="quarter" idx="10"/>
          </p:nvPr>
        </p:nvSpPr>
        <p:spPr>
          <a:xfrm>
            <a:off x="396875" y="1797050"/>
            <a:ext cx="3568700" cy="249238"/>
          </a:xfrm>
        </p:spPr>
        <p:txBody>
          <a:bodyPr/>
          <a:lstStyle/>
          <a:p>
            <a:pPr eaLnBrk="1" fontAlgn="auto" hangingPunct="1">
              <a:lnSpc>
                <a:spcPts val="1680"/>
              </a:lnSpc>
              <a:spcBef>
                <a:spcPts val="0"/>
              </a:spcBef>
              <a:spcAft>
                <a:spcPts val="0"/>
              </a:spcAft>
              <a:defRPr/>
            </a:pPr>
            <a:r>
              <a:rPr lang="en-GB" dirty="0" smtClean="0"/>
              <a:t>7 June 2021</a:t>
            </a:r>
            <a:endParaRPr lang="en-GB" dirty="0"/>
          </a:p>
        </p:txBody>
      </p:sp>
      <p:sp>
        <p:nvSpPr>
          <p:cNvPr id="4" name="Text Placeholder 3"/>
          <p:cNvSpPr>
            <a:spLocks noGrp="1"/>
          </p:cNvSpPr>
          <p:nvPr>
            <p:ph type="body" sz="quarter" idx="11"/>
          </p:nvPr>
        </p:nvSpPr>
        <p:spPr>
          <a:xfrm>
            <a:off x="396876" y="5334000"/>
            <a:ext cx="3578225" cy="249238"/>
          </a:xfrm>
        </p:spPr>
        <p:txBody>
          <a:bodyPr/>
          <a:lstStyle/>
          <a:p>
            <a:pPr eaLnBrk="1" fontAlgn="auto" hangingPunct="1">
              <a:lnSpc>
                <a:spcPts val="1680"/>
              </a:lnSpc>
              <a:spcBef>
                <a:spcPts val="0"/>
              </a:spcBef>
              <a:spcAft>
                <a:spcPts val="0"/>
              </a:spcAft>
              <a:defRPr/>
            </a:pPr>
            <a:r>
              <a:rPr lang="en-GB" dirty="0" smtClean="0"/>
              <a:t>David Abrahams, Senior Policy Lawyer</a:t>
            </a:r>
            <a:endParaRPr lang="en-GB" dirty="0"/>
          </a:p>
        </p:txBody>
      </p:sp>
    </p:spTree>
    <p:extLst>
      <p:ext uri="{BB962C8B-B14F-4D97-AF65-F5344CB8AC3E}">
        <p14:creationId xmlns:p14="http://schemas.microsoft.com/office/powerpoint/2010/main" val="4172526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EB7E2A6C-DDB8-407B-BEBE-7312033AB476}" type="slidenum">
              <a:rPr lang="en-US" altLang="en-US">
                <a:solidFill>
                  <a:prstClr val="white"/>
                </a:solidFill>
              </a:rPr>
              <a:pPr defTabSz="457200" fontAlgn="base">
                <a:spcBef>
                  <a:spcPct val="0"/>
                </a:spcBef>
                <a:spcAft>
                  <a:spcPct val="0"/>
                </a:spcAft>
              </a:pPr>
              <a:t>23</a:t>
            </a:fld>
            <a:endParaRPr lang="en-US" altLang="en-US">
              <a:solidFill>
                <a:prstClr val="white"/>
              </a:solidFill>
            </a:endParaRPr>
          </a:p>
        </p:txBody>
      </p:sp>
      <p:sp>
        <p:nvSpPr>
          <p:cNvPr id="74755" name="Title 3"/>
          <p:cNvSpPr>
            <a:spLocks noGrp="1"/>
          </p:cNvSpPr>
          <p:nvPr>
            <p:ph type="title"/>
          </p:nvPr>
        </p:nvSpPr>
        <p:spPr bwMode="auto">
          <a:xfrm>
            <a:off x="395288" y="1230314"/>
            <a:ext cx="5141912"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latin typeface="Arial" panose="020B0604020202020204" pitchFamily="34" charset="0"/>
              </a:rPr>
              <a:t>The Context</a:t>
            </a:r>
          </a:p>
        </p:txBody>
      </p:sp>
      <p:sp>
        <p:nvSpPr>
          <p:cNvPr id="74756" name="Text Placeholder 4"/>
          <p:cNvSpPr>
            <a:spLocks noGrp="1"/>
          </p:cNvSpPr>
          <p:nvPr>
            <p:ph type="body"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endParaRPr lang="en-US" altLang="en-US" b="1" dirty="0" smtClean="0"/>
          </a:p>
          <a:p>
            <a:pPr eaLnBrk="1" hangingPunct="1">
              <a:defRPr/>
            </a:pPr>
            <a:r>
              <a:rPr lang="en-GB" altLang="en-US" b="1" dirty="0" smtClean="0">
                <a:solidFill>
                  <a:schemeClr val="tx2"/>
                </a:solidFill>
              </a:rPr>
              <a:t>Article 8 of the Human Rights Convention – Right to respect for private and family life </a:t>
            </a:r>
            <a:endParaRPr lang="en-GB" altLang="en-US" b="1" dirty="0">
              <a:solidFill>
                <a:schemeClr val="tx2"/>
              </a:solidFill>
            </a:endParaRPr>
          </a:p>
          <a:p>
            <a:pPr eaLnBrk="1" hangingPunct="1">
              <a:defRPr/>
            </a:pPr>
            <a:endParaRPr lang="en-GB" altLang="en-US" b="1" dirty="0" smtClean="0">
              <a:solidFill>
                <a:schemeClr val="tx2"/>
              </a:solidFill>
            </a:endParaRPr>
          </a:p>
          <a:p>
            <a:pPr marL="342900" indent="-342900" eaLnBrk="1" hangingPunct="1">
              <a:buFont typeface="+mj-lt"/>
              <a:buAutoNum type="arabicPeriod"/>
              <a:defRPr/>
            </a:pPr>
            <a:r>
              <a:rPr lang="en-GB" altLang="en-US" dirty="0" smtClean="0"/>
              <a:t>Everyone has the right to respect for his private and family life, his home and his correspondence.</a:t>
            </a:r>
          </a:p>
          <a:p>
            <a:pPr marL="342900" indent="-342900" eaLnBrk="1" hangingPunct="1">
              <a:buFont typeface="+mj-lt"/>
              <a:buAutoNum type="arabicPeriod"/>
              <a:defRPr/>
            </a:pPr>
            <a:r>
              <a:rPr lang="en-GB" altLang="en-US" dirty="0" smtClean="0"/>
              <a:t>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	</a:t>
            </a:r>
          </a:p>
          <a:p>
            <a:pPr eaLnBrk="1" hangingPunct="1">
              <a:defRPr/>
            </a:pPr>
            <a:endParaRPr lang="en-US" altLang="en-US" b="1" dirty="0" smtClean="0"/>
          </a:p>
        </p:txBody>
      </p:sp>
    </p:spTree>
    <p:extLst>
      <p:ext uri="{BB962C8B-B14F-4D97-AF65-F5344CB8AC3E}">
        <p14:creationId xmlns:p14="http://schemas.microsoft.com/office/powerpoint/2010/main" val="2155883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4F639B"/>
              </a:solidFill>
            </a:endParaRPr>
          </a:p>
        </p:txBody>
      </p:sp>
      <p:sp>
        <p:nvSpPr>
          <p:cNvPr id="7577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D032240F-E4CB-42A0-BAF7-64546B3533F5}" type="slidenum">
              <a:rPr lang="en-US" altLang="en-US">
                <a:solidFill>
                  <a:prstClr val="white"/>
                </a:solidFill>
              </a:rPr>
              <a:pPr defTabSz="457200" fontAlgn="base">
                <a:spcBef>
                  <a:spcPct val="0"/>
                </a:spcBef>
                <a:spcAft>
                  <a:spcPct val="0"/>
                </a:spcAft>
              </a:pPr>
              <a:t>24</a:t>
            </a:fld>
            <a:endParaRPr lang="en-US" altLang="en-US">
              <a:solidFill>
                <a:prstClr val="white"/>
              </a:solidFill>
            </a:endParaRPr>
          </a:p>
        </p:txBody>
      </p:sp>
      <p:sp>
        <p:nvSpPr>
          <p:cNvPr id="75780" name="Title 3"/>
          <p:cNvSpPr>
            <a:spLocks noGrp="1"/>
          </p:cNvSpPr>
          <p:nvPr>
            <p:ph type="title"/>
          </p:nvPr>
        </p:nvSpPr>
        <p:spPr bwMode="auto">
          <a:xfrm>
            <a:off x="735014" y="1230313"/>
            <a:ext cx="6688137"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The Context</a:t>
            </a:r>
          </a:p>
        </p:txBody>
      </p:sp>
      <p:sp>
        <p:nvSpPr>
          <p:cNvPr id="75781" name="Text Placeholder 4"/>
          <p:cNvSpPr>
            <a:spLocks noGrp="1"/>
          </p:cNvSpPr>
          <p:nvPr>
            <p:ph type="body"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endParaRPr lang="en-GB" altLang="en-US" dirty="0" smtClean="0"/>
          </a:p>
          <a:p>
            <a:pPr>
              <a:defRPr/>
            </a:pPr>
            <a:r>
              <a:rPr lang="en-GB" altLang="en-US" b="1" dirty="0" smtClean="0">
                <a:solidFill>
                  <a:schemeClr val="tx2"/>
                </a:solidFill>
              </a:rPr>
              <a:t>Article 9 of the Human Rights Convention – freedom of thought, conscience and religion</a:t>
            </a:r>
          </a:p>
          <a:p>
            <a:pPr eaLnBrk="1" hangingPunct="1">
              <a:defRPr/>
            </a:pPr>
            <a:endParaRPr lang="en-GB" altLang="en-US" b="1" dirty="0" smtClean="0"/>
          </a:p>
          <a:p>
            <a:pPr marL="342900" indent="-342900">
              <a:buFont typeface="Arial" panose="020B0604020202020204" pitchFamily="34" charset="0"/>
              <a:buAutoNum type="arabicPeriod"/>
              <a:defRPr/>
            </a:pPr>
            <a:r>
              <a:rPr lang="en-GB" dirty="0" smtClean="0"/>
              <a:t>Everyone </a:t>
            </a:r>
            <a:r>
              <a:rPr lang="en-GB" dirty="0"/>
              <a:t>has the right to freedom of thought, conscience and religion; this right includes freedom to change his religion or belief and freedom, either alone or in community with others and in public or private, to manifest his religion or belief, in worship, teaching practice and </a:t>
            </a:r>
            <a:r>
              <a:rPr lang="en-GB" dirty="0" smtClean="0"/>
              <a:t>observance.</a:t>
            </a:r>
          </a:p>
          <a:p>
            <a:pPr marL="342900" indent="-342900">
              <a:buFont typeface="Arial" panose="020B0604020202020204" pitchFamily="34" charset="0"/>
              <a:buAutoNum type="arabicPeriod"/>
              <a:defRPr/>
            </a:pPr>
            <a:r>
              <a:rPr lang="en-GB" dirty="0" smtClean="0"/>
              <a:t>Freedom </a:t>
            </a:r>
            <a:r>
              <a:rPr lang="en-GB" dirty="0"/>
              <a:t>to manifest one’s religion or beliefs shall be subject only to such limitations as are prescribed by law and are necessary in a democratic society in the interests of public safety, for the protection of public order, health or morals, or for the protection of the rights and freedoms of others.</a:t>
            </a:r>
          </a:p>
          <a:p>
            <a:pPr eaLnBrk="1" hangingPunct="1">
              <a:defRPr/>
            </a:pPr>
            <a:endParaRPr lang="en-GB" altLang="en-US" b="1" dirty="0" smtClean="0"/>
          </a:p>
        </p:txBody>
      </p:sp>
    </p:spTree>
    <p:extLst>
      <p:ext uri="{BB962C8B-B14F-4D97-AF65-F5344CB8AC3E}">
        <p14:creationId xmlns:p14="http://schemas.microsoft.com/office/powerpoint/2010/main" val="1676973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4F639B"/>
              </a:solidFill>
            </a:endParaRPr>
          </a:p>
        </p:txBody>
      </p:sp>
      <p:sp>
        <p:nvSpPr>
          <p:cNvPr id="7680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5AE78018-8F9B-470B-A2B8-66226576B227}" type="slidenum">
              <a:rPr lang="en-US" altLang="en-US">
                <a:solidFill>
                  <a:prstClr val="white"/>
                </a:solidFill>
              </a:rPr>
              <a:pPr defTabSz="457200" fontAlgn="base">
                <a:spcBef>
                  <a:spcPct val="0"/>
                </a:spcBef>
                <a:spcAft>
                  <a:spcPct val="0"/>
                </a:spcAft>
              </a:pPr>
              <a:t>25</a:t>
            </a:fld>
            <a:endParaRPr lang="en-US" altLang="en-US">
              <a:solidFill>
                <a:prstClr val="white"/>
              </a:solidFill>
            </a:endParaRPr>
          </a:p>
        </p:txBody>
      </p:sp>
      <p:sp>
        <p:nvSpPr>
          <p:cNvPr id="76804" name="Title 3"/>
          <p:cNvSpPr>
            <a:spLocks noGrp="1"/>
          </p:cNvSpPr>
          <p:nvPr>
            <p:ph type="title"/>
          </p:nvPr>
        </p:nvSpPr>
        <p:spPr bwMode="auto">
          <a:xfrm>
            <a:off x="735014" y="1230313"/>
            <a:ext cx="6688137"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The NMC’s Statutory Objectives</a:t>
            </a:r>
          </a:p>
        </p:txBody>
      </p:sp>
      <p:sp>
        <p:nvSpPr>
          <p:cNvPr id="76805"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smtClean="0"/>
          </a:p>
          <a:p>
            <a:pPr eaLnBrk="1" hangingPunct="1"/>
            <a:r>
              <a:rPr lang="en-GB" altLang="en-US" b="1" smtClean="0"/>
              <a:t>Article 3(4) and (4A) of the Nursing and Midwifery Order 2001</a:t>
            </a:r>
          </a:p>
          <a:p>
            <a:pPr eaLnBrk="1" hangingPunct="1"/>
            <a:endParaRPr lang="en-GB" altLang="en-US" b="1" smtClean="0"/>
          </a:p>
          <a:p>
            <a:pPr eaLnBrk="1" hangingPunct="1"/>
            <a:r>
              <a:rPr lang="en-GB" altLang="en-US" smtClean="0"/>
              <a:t>(4) The over-arching objective of the Council in exercising its functions is the protection of the public. </a:t>
            </a:r>
          </a:p>
          <a:p>
            <a:pPr eaLnBrk="1" hangingPunct="1"/>
            <a:endParaRPr lang="en-GB" altLang="en-US" smtClean="0"/>
          </a:p>
          <a:p>
            <a:pPr eaLnBrk="1" hangingPunct="1"/>
            <a:r>
              <a:rPr lang="en-GB" altLang="en-US" smtClean="0"/>
              <a:t>(4A) The pursuit by the Council of its over-arching objective involves the pursuit of the following objectives— </a:t>
            </a:r>
          </a:p>
          <a:p>
            <a:pPr marL="241300" lvl="2" indent="0" eaLnBrk="1" hangingPunct="1">
              <a:buNone/>
            </a:pPr>
            <a:r>
              <a:rPr lang="en-GB" altLang="en-US" smtClean="0"/>
              <a:t>(a) to protect, promote and maintain the health, safety and wellbeing of the public; </a:t>
            </a:r>
          </a:p>
          <a:p>
            <a:pPr marL="241300" lvl="2" indent="0" eaLnBrk="1" hangingPunct="1">
              <a:buNone/>
            </a:pPr>
            <a:r>
              <a:rPr lang="en-GB" altLang="en-US" smtClean="0"/>
              <a:t>(b) to promote and maintain public confidence in the professions regulated under this Order; and </a:t>
            </a:r>
          </a:p>
          <a:p>
            <a:pPr marL="241300" lvl="2" indent="0" eaLnBrk="1" hangingPunct="1">
              <a:buNone/>
            </a:pPr>
            <a:r>
              <a:rPr lang="en-GB" altLang="en-US" smtClean="0"/>
              <a:t>(c) to promote and maintain proper professional standards and conduct for members of those professions. </a:t>
            </a:r>
          </a:p>
        </p:txBody>
      </p:sp>
    </p:spTree>
    <p:extLst>
      <p:ext uri="{BB962C8B-B14F-4D97-AF65-F5344CB8AC3E}">
        <p14:creationId xmlns:p14="http://schemas.microsoft.com/office/powerpoint/2010/main" val="524575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4F639B"/>
              </a:solidFill>
            </a:endParaRPr>
          </a:p>
        </p:txBody>
      </p:sp>
      <p:sp>
        <p:nvSpPr>
          <p:cNvPr id="7782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5476B4A0-4CAD-4F80-BD34-DEA03E5DEF6A}" type="slidenum">
              <a:rPr lang="en-US" altLang="en-US">
                <a:solidFill>
                  <a:prstClr val="white"/>
                </a:solidFill>
              </a:rPr>
              <a:pPr defTabSz="457200" fontAlgn="base">
                <a:spcBef>
                  <a:spcPct val="0"/>
                </a:spcBef>
                <a:spcAft>
                  <a:spcPct val="0"/>
                </a:spcAft>
              </a:pPr>
              <a:t>26</a:t>
            </a:fld>
            <a:endParaRPr lang="en-US" altLang="en-US">
              <a:solidFill>
                <a:prstClr val="white"/>
              </a:solidFill>
            </a:endParaRPr>
          </a:p>
        </p:txBody>
      </p:sp>
      <p:sp>
        <p:nvSpPr>
          <p:cNvPr id="77828" name="Title 3"/>
          <p:cNvSpPr>
            <a:spLocks noGrp="1"/>
          </p:cNvSpPr>
          <p:nvPr>
            <p:ph type="title"/>
          </p:nvPr>
        </p:nvSpPr>
        <p:spPr bwMode="auto">
          <a:xfrm>
            <a:off x="735014" y="1230313"/>
            <a:ext cx="6688137"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Public Interest</a:t>
            </a:r>
          </a:p>
        </p:txBody>
      </p:sp>
      <p:sp>
        <p:nvSpPr>
          <p:cNvPr id="77829"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smtClean="0"/>
          </a:p>
          <a:p>
            <a:pPr eaLnBrk="1" hangingPunct="1"/>
            <a:r>
              <a:rPr lang="en-GB" altLang="en-US" smtClean="0"/>
              <a:t>Promoting and maintaining public confidence in the professions is closely related to the public interest.</a:t>
            </a:r>
          </a:p>
          <a:p>
            <a:pPr eaLnBrk="1" hangingPunct="1"/>
            <a:endParaRPr lang="en-GB" altLang="en-US" smtClean="0"/>
          </a:p>
          <a:p>
            <a:pPr eaLnBrk="1" hangingPunct="1"/>
            <a:r>
              <a:rPr lang="en-GB" altLang="en-US" smtClean="0"/>
              <a:t>A balance may need to be struck between the rights of the individual and the public interest.</a:t>
            </a:r>
          </a:p>
          <a:p>
            <a:pPr eaLnBrk="1" hangingPunct="1"/>
            <a:endParaRPr lang="en-GB" altLang="en-US" smtClean="0"/>
          </a:p>
          <a:p>
            <a:pPr eaLnBrk="1" hangingPunct="1"/>
            <a:r>
              <a:rPr lang="en-GB" altLang="en-US" smtClean="0"/>
              <a:t>The public interest -  what is required to maintain public confidence -  will change and develop as society changes and develops.</a:t>
            </a:r>
          </a:p>
          <a:p>
            <a:pPr eaLnBrk="1" hangingPunct="1"/>
            <a:endParaRPr lang="en-GB" altLang="en-US" smtClean="0"/>
          </a:p>
          <a:p>
            <a:pPr eaLnBrk="1" hangingPunct="1"/>
            <a:r>
              <a:rPr lang="en-GB" altLang="en-US" smtClean="0"/>
              <a:t>It may be influenced by high-profile incidents such as the Shipman case or the Mid-Staffs enquiry.</a:t>
            </a:r>
          </a:p>
          <a:p>
            <a:pPr eaLnBrk="1" hangingPunct="1"/>
            <a:endParaRPr lang="en-GB" altLang="en-US" smtClean="0"/>
          </a:p>
          <a:p>
            <a:pPr eaLnBrk="1" hangingPunct="1"/>
            <a:r>
              <a:rPr lang="en-GB" altLang="en-US" smtClean="0"/>
              <a:t>It may need to take account of the impact of social movements such as ‘Black Lives Matter’ or ‘Me Too’ on public attitudes.</a:t>
            </a:r>
          </a:p>
        </p:txBody>
      </p:sp>
    </p:spTree>
    <p:extLst>
      <p:ext uri="{BB962C8B-B14F-4D97-AF65-F5344CB8AC3E}">
        <p14:creationId xmlns:p14="http://schemas.microsoft.com/office/powerpoint/2010/main" val="2142497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4F639B"/>
              </a:solidFill>
            </a:endParaRPr>
          </a:p>
        </p:txBody>
      </p:sp>
      <p:sp>
        <p:nvSpPr>
          <p:cNvPr id="7885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FE8BC892-7C50-4503-9499-502759976B11}" type="slidenum">
              <a:rPr lang="en-US" altLang="en-US">
                <a:solidFill>
                  <a:prstClr val="white"/>
                </a:solidFill>
              </a:rPr>
              <a:pPr defTabSz="457200" fontAlgn="base">
                <a:spcBef>
                  <a:spcPct val="0"/>
                </a:spcBef>
                <a:spcAft>
                  <a:spcPct val="0"/>
                </a:spcAft>
              </a:pPr>
              <a:t>27</a:t>
            </a:fld>
            <a:endParaRPr lang="en-US" altLang="en-US">
              <a:solidFill>
                <a:prstClr val="white"/>
              </a:solidFill>
            </a:endParaRPr>
          </a:p>
        </p:txBody>
      </p:sp>
      <p:sp>
        <p:nvSpPr>
          <p:cNvPr id="78852" name="Title 3"/>
          <p:cNvSpPr>
            <a:spLocks noGrp="1"/>
          </p:cNvSpPr>
          <p:nvPr>
            <p:ph type="title"/>
          </p:nvPr>
        </p:nvSpPr>
        <p:spPr bwMode="auto">
          <a:xfrm>
            <a:off x="735014" y="1230313"/>
            <a:ext cx="6688137"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Public Sector Equality Duty</a:t>
            </a:r>
          </a:p>
        </p:txBody>
      </p:sp>
      <p:sp>
        <p:nvSpPr>
          <p:cNvPr id="76805" name="Text Placeholder 4"/>
          <p:cNvSpPr>
            <a:spLocks noGrp="1"/>
          </p:cNvSpPr>
          <p:nvPr>
            <p:ph type="body"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GB" altLang="en-US" dirty="0" smtClean="0"/>
              <a:t>The NMC is a public authority bound by section 149 of the Equality Act 2010.</a:t>
            </a:r>
          </a:p>
          <a:p>
            <a:pPr eaLnBrk="1" hangingPunct="1">
              <a:defRPr/>
            </a:pPr>
            <a:endParaRPr lang="en-GB" altLang="en-US" dirty="0"/>
          </a:p>
          <a:p>
            <a:pPr eaLnBrk="1" hangingPunct="1">
              <a:defRPr/>
            </a:pPr>
            <a:r>
              <a:rPr lang="en-GB" altLang="en-US" dirty="0" smtClean="0"/>
              <a:t>We are required to:</a:t>
            </a:r>
          </a:p>
          <a:p>
            <a:pPr eaLnBrk="1" hangingPunct="1">
              <a:defRPr/>
            </a:pPr>
            <a:endParaRPr lang="en-GB" altLang="en-US" dirty="0"/>
          </a:p>
          <a:p>
            <a:pPr marL="90487" lvl="1" indent="0" eaLnBrk="1" hangingPunct="1">
              <a:buNone/>
              <a:defRPr/>
            </a:pPr>
            <a:r>
              <a:rPr lang="en-GB" i="1" dirty="0"/>
              <a:t>have </a:t>
            </a:r>
            <a:r>
              <a:rPr lang="en-GB" i="1" dirty="0" smtClean="0"/>
              <a:t>due </a:t>
            </a:r>
            <a:r>
              <a:rPr lang="en-GB" i="1" dirty="0"/>
              <a:t>regard to the need </a:t>
            </a:r>
            <a:r>
              <a:rPr lang="en-GB" i="1" dirty="0" smtClean="0"/>
              <a:t>to… </a:t>
            </a:r>
            <a:r>
              <a:rPr lang="en-GB" i="1" dirty="0"/>
              <a:t>eliminate discrimination, harassment, </a:t>
            </a:r>
            <a:r>
              <a:rPr lang="en-GB" i="1" dirty="0" smtClean="0"/>
              <a:t>victimisation</a:t>
            </a:r>
          </a:p>
          <a:p>
            <a:pPr marL="90487" lvl="1" indent="0" eaLnBrk="1" hangingPunct="1">
              <a:buNone/>
              <a:defRPr/>
            </a:pPr>
            <a:endParaRPr lang="en-GB" altLang="en-US" i="1" dirty="0"/>
          </a:p>
          <a:p>
            <a:pPr indent="-134938" eaLnBrk="1" hangingPunct="1">
              <a:defRPr/>
            </a:pPr>
            <a:r>
              <a:rPr lang="en-GB" altLang="en-US" dirty="0" smtClean="0"/>
              <a:t>See the recent case of </a:t>
            </a:r>
            <a:r>
              <a:rPr lang="en-GB" altLang="en-US" b="1" i="1" dirty="0" smtClean="0"/>
              <a:t>PSA v HCPC and Yong </a:t>
            </a:r>
            <a:r>
              <a:rPr lang="en-GB" altLang="en-US" dirty="0" smtClean="0"/>
              <a:t>[2021] EWHC 52 for an example of this duty being applied in the context of the regulation of social workers.</a:t>
            </a:r>
          </a:p>
        </p:txBody>
      </p:sp>
    </p:spTree>
    <p:extLst>
      <p:ext uri="{BB962C8B-B14F-4D97-AF65-F5344CB8AC3E}">
        <p14:creationId xmlns:p14="http://schemas.microsoft.com/office/powerpoint/2010/main" val="1644104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4F639B"/>
              </a:solidFill>
            </a:endParaRPr>
          </a:p>
        </p:txBody>
      </p:sp>
      <p:sp>
        <p:nvSpPr>
          <p:cNvPr id="798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54386B85-E0CD-4297-850E-7AC0E56F6888}" type="slidenum">
              <a:rPr lang="en-US" altLang="en-US">
                <a:solidFill>
                  <a:prstClr val="white"/>
                </a:solidFill>
              </a:rPr>
              <a:pPr defTabSz="457200" fontAlgn="base">
                <a:spcBef>
                  <a:spcPct val="0"/>
                </a:spcBef>
                <a:spcAft>
                  <a:spcPct val="0"/>
                </a:spcAft>
              </a:pPr>
              <a:t>28</a:t>
            </a:fld>
            <a:endParaRPr lang="en-US" altLang="en-US">
              <a:solidFill>
                <a:prstClr val="white"/>
              </a:solidFill>
            </a:endParaRPr>
          </a:p>
        </p:txBody>
      </p:sp>
      <p:sp>
        <p:nvSpPr>
          <p:cNvPr id="79876" name="Title 3"/>
          <p:cNvSpPr>
            <a:spLocks noGrp="1"/>
          </p:cNvSpPr>
          <p:nvPr>
            <p:ph type="title"/>
          </p:nvPr>
        </p:nvSpPr>
        <p:spPr bwMode="auto">
          <a:xfrm>
            <a:off x="735014" y="1230313"/>
            <a:ext cx="6688137"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The NMC’s Overall Approach</a:t>
            </a:r>
          </a:p>
        </p:txBody>
      </p:sp>
      <p:sp>
        <p:nvSpPr>
          <p:cNvPr id="79877"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smtClean="0"/>
              <a:t>Published Guidance:</a:t>
            </a:r>
          </a:p>
          <a:p>
            <a:pPr eaLnBrk="1" hangingPunct="1"/>
            <a:r>
              <a:rPr lang="en-GB" altLang="en-US" b="1" smtClean="0"/>
              <a:t>‘Serious concerns based on public confidence or professional standards’</a:t>
            </a:r>
            <a:endParaRPr lang="en-GB" altLang="en-US" i="1" smtClean="0"/>
          </a:p>
          <a:p>
            <a:pPr eaLnBrk="1" hangingPunct="1"/>
            <a:endParaRPr lang="en-GB" altLang="en-US" i="1" smtClean="0"/>
          </a:p>
          <a:p>
            <a:pPr eaLnBrk="1" hangingPunct="1"/>
            <a:r>
              <a:rPr lang="en-GB" altLang="en-US" i="1" smtClean="0"/>
              <a:t>We may also need to take action in cases where the concerns were not directly related to the care the nurse, midwife or nursing associate provided to people, but which call into question </a:t>
            </a:r>
            <a:r>
              <a:rPr lang="en-GB" altLang="en-US" b="1" i="1" smtClean="0"/>
              <a:t>the basics of their professionalism</a:t>
            </a:r>
            <a:r>
              <a:rPr lang="en-GB" altLang="en-US" i="1" smtClean="0"/>
              <a:t>. This may cover things that have happened in the nurse, midwife or nursing associate’s </a:t>
            </a:r>
            <a:r>
              <a:rPr lang="en-GB" altLang="en-US" b="1" i="1" smtClean="0"/>
              <a:t>private life</a:t>
            </a:r>
            <a:r>
              <a:rPr lang="en-GB" altLang="en-US" i="1" smtClean="0"/>
              <a:t>, but this will </a:t>
            </a:r>
            <a:r>
              <a:rPr lang="en-GB" altLang="en-US" b="1" i="1" smtClean="0"/>
              <a:t>usually</a:t>
            </a:r>
            <a:r>
              <a:rPr lang="en-GB" altLang="en-US" i="1" smtClean="0"/>
              <a:t> only happen </a:t>
            </a:r>
            <a:r>
              <a:rPr lang="en-GB" altLang="en-US" b="1" i="1" smtClean="0"/>
              <a:t>if they’ve committed serious criminal offences</a:t>
            </a:r>
            <a:r>
              <a:rPr lang="en-GB" altLang="en-US" i="1" smtClean="0"/>
              <a:t>.</a:t>
            </a:r>
            <a:endParaRPr lang="en-GB" altLang="en-US" smtClean="0"/>
          </a:p>
          <a:p>
            <a:pPr eaLnBrk="1" hangingPunct="1"/>
            <a:endParaRPr lang="en-GB" altLang="en-US" smtClean="0"/>
          </a:p>
          <a:p>
            <a:pPr eaLnBrk="1" hangingPunct="1"/>
            <a:r>
              <a:rPr lang="en-GB" altLang="en-US" smtClean="0"/>
              <a:t>We will take action where we consider conduct in private life calls into question the basics of professionalism.</a:t>
            </a:r>
          </a:p>
          <a:p>
            <a:pPr eaLnBrk="1" hangingPunct="1"/>
            <a:endParaRPr lang="en-GB" altLang="en-US" smtClean="0"/>
          </a:p>
          <a:p>
            <a:pPr eaLnBrk="1" hangingPunct="1"/>
            <a:r>
              <a:rPr lang="en-GB" altLang="en-US" smtClean="0"/>
              <a:t>These situations will usually (</a:t>
            </a:r>
            <a:r>
              <a:rPr lang="en-GB" altLang="en-US" b="1" smtClean="0"/>
              <a:t>but not always</a:t>
            </a:r>
            <a:r>
              <a:rPr lang="en-GB" altLang="en-US" smtClean="0"/>
              <a:t>) arise when someone commits a serious criminal offence.</a:t>
            </a:r>
          </a:p>
        </p:txBody>
      </p:sp>
    </p:spTree>
    <p:extLst>
      <p:ext uri="{BB962C8B-B14F-4D97-AF65-F5344CB8AC3E}">
        <p14:creationId xmlns:p14="http://schemas.microsoft.com/office/powerpoint/2010/main" val="1109642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48A235"/>
              </a:solidFill>
            </a:endParaRPr>
          </a:p>
        </p:txBody>
      </p:sp>
      <p:sp>
        <p:nvSpPr>
          <p:cNvPr id="8089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15BEED8F-7580-4531-BCE8-2349B625EB1E}" type="slidenum">
              <a:rPr lang="en-US" altLang="en-US">
                <a:solidFill>
                  <a:prstClr val="white"/>
                </a:solidFill>
              </a:rPr>
              <a:pPr defTabSz="457200" fontAlgn="base">
                <a:spcBef>
                  <a:spcPct val="0"/>
                </a:spcBef>
                <a:spcAft>
                  <a:spcPct val="0"/>
                </a:spcAft>
              </a:pPr>
              <a:t>29</a:t>
            </a:fld>
            <a:endParaRPr lang="en-US" altLang="en-US">
              <a:solidFill>
                <a:prstClr val="white"/>
              </a:solidFill>
            </a:endParaRPr>
          </a:p>
        </p:txBody>
      </p:sp>
      <p:sp>
        <p:nvSpPr>
          <p:cNvPr id="80900" name="Title 3"/>
          <p:cNvSpPr>
            <a:spLocks noGrp="1"/>
          </p:cNvSpPr>
          <p:nvPr>
            <p:ph type="title"/>
          </p:nvPr>
        </p:nvSpPr>
        <p:spPr bwMode="auto">
          <a:xfrm>
            <a:off x="3525839" y="1830388"/>
            <a:ext cx="5083175"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Serious Criminal Offences</a:t>
            </a:r>
          </a:p>
        </p:txBody>
      </p:sp>
      <p:sp>
        <p:nvSpPr>
          <p:cNvPr id="80901" name="Text Placeholder 4"/>
          <p:cNvSpPr>
            <a:spLocks noGrp="1"/>
          </p:cNvSpPr>
          <p:nvPr>
            <p:ph type="body" sz="quarter" idx="10"/>
          </p:nvPr>
        </p:nvSpPr>
        <p:spPr bwMode="auto">
          <a:xfrm>
            <a:off x="3525839" y="2855913"/>
            <a:ext cx="5083175" cy="264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smtClean="0"/>
          </a:p>
        </p:txBody>
      </p:sp>
    </p:spTree>
    <p:extLst>
      <p:ext uri="{BB962C8B-B14F-4D97-AF65-F5344CB8AC3E}">
        <p14:creationId xmlns:p14="http://schemas.microsoft.com/office/powerpoint/2010/main" val="2053208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4FA5-5727-4AAC-B421-B4C66371E336}"/>
              </a:ext>
            </a:extLst>
          </p:cNvPr>
          <p:cNvSpPr>
            <a:spLocks noGrp="1"/>
          </p:cNvSpPr>
          <p:nvPr>
            <p:ph type="title"/>
          </p:nvPr>
        </p:nvSpPr>
        <p:spPr/>
        <p:txBody>
          <a:bodyPr/>
          <a:lstStyle/>
          <a:p>
            <a:r>
              <a:rPr lang="en-GB" dirty="0"/>
              <a:t>Regulatory reform – DHSC S60 consultation</a:t>
            </a:r>
          </a:p>
        </p:txBody>
      </p:sp>
      <p:sp>
        <p:nvSpPr>
          <p:cNvPr id="5" name="Content Placeholder 4">
            <a:extLst>
              <a:ext uri="{FF2B5EF4-FFF2-40B4-BE49-F238E27FC236}">
                <a16:creationId xmlns:a16="http://schemas.microsoft.com/office/drawing/2014/main" id="{33ECC377-9191-4856-B856-BA6613AAD15C}"/>
              </a:ext>
            </a:extLst>
          </p:cNvPr>
          <p:cNvSpPr>
            <a:spLocks noGrp="1"/>
          </p:cNvSpPr>
          <p:nvPr>
            <p:ph idx="1"/>
          </p:nvPr>
        </p:nvSpPr>
        <p:spPr>
          <a:xfrm>
            <a:off x="426720" y="1141834"/>
            <a:ext cx="8371840" cy="5076086"/>
          </a:xfrm>
        </p:spPr>
        <p:txBody>
          <a:bodyPr/>
          <a:lstStyle/>
          <a:p>
            <a:pPr marL="0" indent="0">
              <a:buNone/>
            </a:pPr>
            <a:r>
              <a:rPr lang="en-GB" sz="2000" b="1" dirty="0"/>
              <a:t>Bringing PAs and AAs into GMC regulation</a:t>
            </a:r>
            <a:br>
              <a:rPr lang="en-GB" sz="2000" b="1" dirty="0"/>
            </a:br>
            <a:endParaRPr lang="en-GB" sz="2000" b="1" dirty="0"/>
          </a:p>
          <a:p>
            <a:pPr marL="0" indent="0">
              <a:buNone/>
            </a:pPr>
            <a:r>
              <a:rPr lang="en-GB" sz="2000" b="1" dirty="0"/>
              <a:t>Ensuring </a:t>
            </a:r>
            <a:r>
              <a:rPr lang="en-GB" sz="2000" b="1" dirty="0" err="1"/>
              <a:t>FtP</a:t>
            </a:r>
            <a:r>
              <a:rPr lang="en-GB" sz="2000" b="1" dirty="0"/>
              <a:t> cases are Fast, Few and Fair</a:t>
            </a:r>
          </a:p>
          <a:p>
            <a:pPr marL="0" indent="0">
              <a:buNone/>
            </a:pPr>
            <a:endParaRPr lang="en-GB" dirty="0"/>
          </a:p>
          <a:p>
            <a:r>
              <a:rPr lang="en-GB" dirty="0"/>
              <a:t>much greater use of consensual disposal in the </a:t>
            </a:r>
            <a:r>
              <a:rPr lang="en-GB" dirty="0" err="1"/>
              <a:t>FtP</a:t>
            </a:r>
            <a:r>
              <a:rPr lang="en-GB" dirty="0"/>
              <a:t> process</a:t>
            </a:r>
          </a:p>
          <a:p>
            <a:r>
              <a:rPr lang="en-GB" dirty="0"/>
              <a:t>discretion to investigate rather than a duty</a:t>
            </a:r>
          </a:p>
          <a:p>
            <a:r>
              <a:rPr lang="en-GB" dirty="0"/>
              <a:t>removing the ‘five year rule’</a:t>
            </a:r>
            <a:br>
              <a:rPr lang="en-GB" dirty="0"/>
            </a:br>
            <a:endParaRPr lang="en-GB" sz="2000" dirty="0"/>
          </a:p>
          <a:p>
            <a:pPr marL="0" indent="0">
              <a:buNone/>
            </a:pPr>
            <a:r>
              <a:rPr lang="en-GB" sz="2000" b="1" dirty="0"/>
              <a:t>More flexibility on </a:t>
            </a:r>
            <a:r>
              <a:rPr lang="en-GB" sz="2000" b="1" dirty="0" err="1"/>
              <a:t>intl</a:t>
            </a:r>
            <a:r>
              <a:rPr lang="en-GB" sz="2000" b="1" dirty="0"/>
              <a:t> registration, particularly for specialists and GPs</a:t>
            </a:r>
            <a:r>
              <a:rPr lang="en-GB" b="1" dirty="0"/>
              <a:t/>
            </a:r>
            <a:br>
              <a:rPr lang="en-GB" b="1" dirty="0"/>
            </a:br>
            <a:endParaRPr lang="en-GB" sz="2000" b="1" dirty="0"/>
          </a:p>
          <a:p>
            <a:pPr marL="0" indent="0">
              <a:buNone/>
            </a:pPr>
            <a:r>
              <a:rPr lang="en-GB" sz="2000" b="1" dirty="0"/>
              <a:t>No change proposed to statutory power for GMC to provide advice </a:t>
            </a:r>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786044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48A235"/>
              </a:solidFill>
            </a:endParaRPr>
          </a:p>
        </p:txBody>
      </p:sp>
      <p:sp>
        <p:nvSpPr>
          <p:cNvPr id="8192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7A26BCE0-B7E4-46F1-9A04-20E9AF68090E}" type="slidenum">
              <a:rPr lang="en-US" altLang="en-US">
                <a:solidFill>
                  <a:prstClr val="white"/>
                </a:solidFill>
              </a:rPr>
              <a:pPr defTabSz="457200" fontAlgn="base">
                <a:spcBef>
                  <a:spcPct val="0"/>
                </a:spcBef>
                <a:spcAft>
                  <a:spcPct val="0"/>
                </a:spcAft>
              </a:pPr>
              <a:t>30</a:t>
            </a:fld>
            <a:endParaRPr lang="en-US" altLang="en-US">
              <a:solidFill>
                <a:prstClr val="white"/>
              </a:solidFill>
            </a:endParaRPr>
          </a:p>
        </p:txBody>
      </p:sp>
      <p:sp>
        <p:nvSpPr>
          <p:cNvPr id="81924" name="Title 3"/>
          <p:cNvSpPr>
            <a:spLocks noGrp="1"/>
          </p:cNvSpPr>
          <p:nvPr>
            <p:ph type="title"/>
          </p:nvPr>
        </p:nvSpPr>
        <p:spPr bwMode="auto">
          <a:xfrm>
            <a:off x="735013" y="1230313"/>
            <a:ext cx="67246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What is a serious criminal offence?</a:t>
            </a:r>
          </a:p>
        </p:txBody>
      </p:sp>
      <p:sp>
        <p:nvSpPr>
          <p:cNvPr id="81925"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smtClean="0"/>
              <a:t>Hate crimes</a:t>
            </a:r>
            <a:endParaRPr lang="en-GB" altLang="en-US" smtClean="0"/>
          </a:p>
          <a:p>
            <a:pPr eaLnBrk="1" hangingPunct="1"/>
            <a:r>
              <a:rPr lang="en-GB" altLang="en-US" smtClean="0"/>
              <a:t>Any criminal offence which is perceived by the victim or any other person, to be motivated by hostility or prejudice based on a person's race or perceived race; religion or perceived religion; sexual orientation or perceived sexual orientation; disability or perceived disability and any crime motivated by hostility or prejudice against a person who is transgender or perceived to be transgender.</a:t>
            </a:r>
          </a:p>
          <a:p>
            <a:pPr eaLnBrk="1" hangingPunct="1"/>
            <a:endParaRPr lang="en-GB" altLang="en-US" smtClean="0"/>
          </a:p>
          <a:p>
            <a:pPr eaLnBrk="1" hangingPunct="1"/>
            <a:r>
              <a:rPr lang="en-GB" altLang="en-US" b="1" smtClean="0"/>
              <a:t>Sexual offences</a:t>
            </a:r>
            <a:endParaRPr lang="en-GB" altLang="en-US" smtClean="0"/>
          </a:p>
          <a:p>
            <a:pPr eaLnBrk="1" hangingPunct="1"/>
            <a:r>
              <a:rPr lang="en-GB" altLang="en-US" smtClean="0"/>
              <a:t>Any offences which involve sexual activity or sexual motivation. They also include any involvement with child pornography.</a:t>
            </a:r>
          </a:p>
          <a:p>
            <a:pPr eaLnBrk="1" hangingPunct="1"/>
            <a:endParaRPr lang="en-GB" altLang="en-US" smtClean="0"/>
          </a:p>
          <a:p>
            <a:pPr eaLnBrk="1" hangingPunct="1"/>
            <a:r>
              <a:rPr lang="en-GB" altLang="en-US" b="1" smtClean="0"/>
              <a:t>Former ‘serious arrestable offences’</a:t>
            </a:r>
            <a:endParaRPr lang="en-GB" altLang="en-US" smtClean="0"/>
          </a:p>
          <a:p>
            <a:pPr eaLnBrk="1" hangingPunct="1"/>
            <a:r>
              <a:rPr lang="en-GB" altLang="en-US" smtClean="0"/>
              <a:t>For example treason, murder, manslaughter, causing death by dangerous driving and many drug-related offences.</a:t>
            </a:r>
          </a:p>
          <a:p>
            <a:pPr eaLnBrk="1" hangingPunct="1"/>
            <a:endParaRPr lang="en-GB" altLang="en-US" smtClean="0"/>
          </a:p>
        </p:txBody>
      </p:sp>
    </p:spTree>
    <p:extLst>
      <p:ext uri="{BB962C8B-B14F-4D97-AF65-F5344CB8AC3E}">
        <p14:creationId xmlns:p14="http://schemas.microsoft.com/office/powerpoint/2010/main" val="678033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48A235"/>
              </a:solidFill>
            </a:endParaRPr>
          </a:p>
        </p:txBody>
      </p:sp>
      <p:sp>
        <p:nvSpPr>
          <p:cNvPr id="8294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7AFC5170-59A9-4C2B-9992-87F298792F83}" type="slidenum">
              <a:rPr lang="en-US" altLang="en-US">
                <a:solidFill>
                  <a:prstClr val="white"/>
                </a:solidFill>
              </a:rPr>
              <a:pPr defTabSz="457200" fontAlgn="base">
                <a:spcBef>
                  <a:spcPct val="0"/>
                </a:spcBef>
                <a:spcAft>
                  <a:spcPct val="0"/>
                </a:spcAft>
              </a:pPr>
              <a:t>31</a:t>
            </a:fld>
            <a:endParaRPr lang="en-US" altLang="en-US">
              <a:solidFill>
                <a:prstClr val="white"/>
              </a:solidFill>
            </a:endParaRPr>
          </a:p>
        </p:txBody>
      </p:sp>
      <p:sp>
        <p:nvSpPr>
          <p:cNvPr id="82948" name="Title 3"/>
          <p:cNvSpPr>
            <a:spLocks noGrp="1"/>
          </p:cNvSpPr>
          <p:nvPr>
            <p:ph type="title"/>
          </p:nvPr>
        </p:nvSpPr>
        <p:spPr bwMode="auto">
          <a:xfrm>
            <a:off x="735013" y="1230313"/>
            <a:ext cx="67246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What is a serious criminal offence?</a:t>
            </a:r>
          </a:p>
        </p:txBody>
      </p:sp>
      <p:sp>
        <p:nvSpPr>
          <p:cNvPr id="5" name="Text Placeholder 4"/>
          <p:cNvSpPr>
            <a:spLocks noGrp="1"/>
          </p:cNvSpPr>
          <p:nvPr>
            <p:ph type="body" sz="quarter" idx="10"/>
          </p:nvPr>
        </p:nvSpPr>
        <p:spPr/>
        <p:txBody>
          <a:bodyPr/>
          <a:lstStyle/>
          <a:p>
            <a:pPr eaLnBrk="1" fontAlgn="auto" hangingPunct="1">
              <a:spcAft>
                <a:spcPts val="0"/>
              </a:spcAft>
              <a:defRPr/>
            </a:pPr>
            <a:endParaRPr lang="en-GB" dirty="0" smtClean="0"/>
          </a:p>
          <a:p>
            <a:pPr eaLnBrk="1" fontAlgn="auto" hangingPunct="1">
              <a:spcAft>
                <a:spcPts val="0"/>
              </a:spcAft>
              <a:defRPr/>
            </a:pPr>
            <a:r>
              <a:rPr lang="en-GB" dirty="0" smtClean="0"/>
              <a:t>The category ‘Serious </a:t>
            </a:r>
            <a:r>
              <a:rPr lang="en-GB" dirty="0" err="1" smtClean="0"/>
              <a:t>arrestable</a:t>
            </a:r>
            <a:r>
              <a:rPr lang="en-GB" dirty="0" smtClean="0"/>
              <a:t> offences’ also included:</a:t>
            </a:r>
          </a:p>
          <a:p>
            <a:pPr eaLnBrk="1" fontAlgn="auto" hangingPunct="1">
              <a:spcAft>
                <a:spcPts val="0"/>
              </a:spcAft>
              <a:defRPr/>
            </a:pPr>
            <a:endParaRPr lang="en-GB" dirty="0" smtClean="0"/>
          </a:p>
          <a:p>
            <a:pPr eaLnBrk="1" fontAlgn="auto" hangingPunct="1">
              <a:spcAft>
                <a:spcPts val="0"/>
              </a:spcAft>
              <a:defRPr/>
            </a:pPr>
            <a:r>
              <a:rPr lang="en-GB" dirty="0" smtClean="0"/>
              <a:t>Less </a:t>
            </a:r>
            <a:r>
              <a:rPr lang="en-GB" dirty="0"/>
              <a:t>serious offences (</a:t>
            </a:r>
            <a:r>
              <a:rPr lang="en-GB" dirty="0" err="1"/>
              <a:t>arrestable</a:t>
            </a:r>
            <a:r>
              <a:rPr lang="en-GB" dirty="0"/>
              <a:t> offences), if they led to, were intended or threatened to lead to, or were likely to lead to any of the following consequences</a:t>
            </a:r>
            <a:r>
              <a:rPr lang="en-GB" dirty="0" smtClean="0"/>
              <a:t>:</a:t>
            </a:r>
          </a:p>
          <a:p>
            <a:pPr eaLnBrk="1" fontAlgn="auto" hangingPunct="1">
              <a:spcAft>
                <a:spcPts val="0"/>
              </a:spcAft>
              <a:defRPr/>
            </a:pPr>
            <a:endParaRPr lang="en-GB" dirty="0"/>
          </a:p>
          <a:p>
            <a:pPr marL="285750" indent="-285750" eaLnBrk="1" fontAlgn="auto" hangingPunct="1">
              <a:spcAft>
                <a:spcPts val="0"/>
              </a:spcAft>
              <a:buFont typeface="Arial" panose="020B0604020202020204" pitchFamily="34" charset="0"/>
              <a:buChar char="•"/>
              <a:defRPr/>
            </a:pPr>
            <a:r>
              <a:rPr lang="en-GB" dirty="0"/>
              <a:t>serious harm to the security of the State or to public </a:t>
            </a:r>
            <a:r>
              <a:rPr lang="en-GB" dirty="0" smtClean="0"/>
              <a:t>order</a:t>
            </a:r>
          </a:p>
          <a:p>
            <a:pPr eaLnBrk="1" fontAlgn="auto" hangingPunct="1">
              <a:spcAft>
                <a:spcPts val="0"/>
              </a:spcAft>
              <a:defRPr/>
            </a:pPr>
            <a:endParaRPr lang="en-GB" dirty="0"/>
          </a:p>
          <a:p>
            <a:pPr marL="285750" indent="-285750" eaLnBrk="1" fontAlgn="auto" hangingPunct="1">
              <a:spcAft>
                <a:spcPts val="0"/>
              </a:spcAft>
              <a:buFont typeface="Arial" panose="020B0604020202020204" pitchFamily="34" charset="0"/>
              <a:buChar char="•"/>
              <a:defRPr/>
            </a:pPr>
            <a:r>
              <a:rPr lang="en-GB" dirty="0"/>
              <a:t>serious interference with the administration of justice or with the investigation of </a:t>
            </a:r>
            <a:r>
              <a:rPr lang="en-GB" dirty="0" smtClean="0"/>
              <a:t>offences</a:t>
            </a:r>
          </a:p>
          <a:p>
            <a:pPr eaLnBrk="1" fontAlgn="auto" hangingPunct="1">
              <a:spcAft>
                <a:spcPts val="0"/>
              </a:spcAft>
              <a:defRPr/>
            </a:pPr>
            <a:endParaRPr lang="en-GB" dirty="0"/>
          </a:p>
          <a:p>
            <a:pPr marL="285750" indent="-285750" eaLnBrk="1" fontAlgn="auto" hangingPunct="1">
              <a:spcAft>
                <a:spcPts val="0"/>
              </a:spcAft>
              <a:buFont typeface="Arial" panose="020B0604020202020204" pitchFamily="34" charset="0"/>
              <a:buChar char="•"/>
              <a:defRPr/>
            </a:pPr>
            <a:r>
              <a:rPr lang="en-GB" dirty="0"/>
              <a:t>the death or serious injury of any person, or a substantial financial gain or serious financial loss to any person.</a:t>
            </a:r>
          </a:p>
          <a:p>
            <a:pPr eaLnBrk="1" fontAlgn="auto" hangingPunct="1">
              <a:spcAft>
                <a:spcPts val="0"/>
              </a:spcAft>
              <a:defRPr/>
            </a:pPr>
            <a:endParaRPr lang="en-GB" dirty="0"/>
          </a:p>
        </p:txBody>
      </p:sp>
    </p:spTree>
    <p:extLst>
      <p:ext uri="{BB962C8B-B14F-4D97-AF65-F5344CB8AC3E}">
        <p14:creationId xmlns:p14="http://schemas.microsoft.com/office/powerpoint/2010/main" val="1975241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48A235"/>
              </a:solidFill>
            </a:endParaRPr>
          </a:p>
        </p:txBody>
      </p:sp>
      <p:sp>
        <p:nvSpPr>
          <p:cNvPr id="8397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7E6B7569-2458-42E7-A712-E52FF5910523}" type="slidenum">
              <a:rPr lang="en-US" altLang="en-US">
                <a:solidFill>
                  <a:prstClr val="white"/>
                </a:solidFill>
              </a:rPr>
              <a:pPr defTabSz="457200" fontAlgn="base">
                <a:spcBef>
                  <a:spcPct val="0"/>
                </a:spcBef>
                <a:spcAft>
                  <a:spcPct val="0"/>
                </a:spcAft>
              </a:pPr>
              <a:t>32</a:t>
            </a:fld>
            <a:endParaRPr lang="en-US" altLang="en-US">
              <a:solidFill>
                <a:prstClr val="white"/>
              </a:solidFill>
            </a:endParaRPr>
          </a:p>
        </p:txBody>
      </p:sp>
      <p:sp>
        <p:nvSpPr>
          <p:cNvPr id="83972" name="Title 3"/>
          <p:cNvSpPr>
            <a:spLocks noGrp="1"/>
          </p:cNvSpPr>
          <p:nvPr>
            <p:ph type="title"/>
          </p:nvPr>
        </p:nvSpPr>
        <p:spPr bwMode="auto">
          <a:xfrm>
            <a:off x="735013" y="1230313"/>
            <a:ext cx="67246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No criminal conviction or caution?</a:t>
            </a:r>
          </a:p>
        </p:txBody>
      </p:sp>
      <p:sp>
        <p:nvSpPr>
          <p:cNvPr id="83973"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smtClean="0"/>
              <a:t>Published Guidance</a:t>
            </a:r>
          </a:p>
          <a:p>
            <a:pPr eaLnBrk="1" hangingPunct="1"/>
            <a:r>
              <a:rPr lang="en-GB" altLang="en-US" b="1" smtClean="0"/>
              <a:t>‘Investigating at the same time as other organisations’</a:t>
            </a:r>
          </a:p>
          <a:p>
            <a:pPr eaLnBrk="1" hangingPunct="1"/>
            <a:endParaRPr lang="en-GB" altLang="en-US" b="1" smtClean="0"/>
          </a:p>
          <a:p>
            <a:pPr eaLnBrk="1" hangingPunct="1"/>
            <a:r>
              <a:rPr lang="en-GB" altLang="en-US" i="1" smtClean="0"/>
              <a:t>We’d also be unlikely to investigate any alleged criminal offending that happen outside a nurse, midwife or nursing associate’s clinical practice, wasn’t related to it in any way, or had no direct link to their professional registration as a nurse, midwife or nursing associate, unless they eventually received a criminal conviction or caution.</a:t>
            </a:r>
          </a:p>
          <a:p>
            <a:pPr eaLnBrk="1" hangingPunct="1"/>
            <a:endParaRPr lang="en-GB" altLang="en-US" smtClean="0"/>
          </a:p>
          <a:p>
            <a:pPr eaLnBrk="1" hangingPunct="1"/>
            <a:r>
              <a:rPr lang="en-GB" altLang="en-US" smtClean="0"/>
              <a:t>Where an investigation of criminal conduct relating to someone’s private life (“no direct link to their professional registration”) does </a:t>
            </a:r>
            <a:r>
              <a:rPr lang="en-GB" altLang="en-US" b="1" smtClean="0"/>
              <a:t>not</a:t>
            </a:r>
            <a:r>
              <a:rPr lang="en-GB" altLang="en-US" smtClean="0"/>
              <a:t> lead to any criminal conviction or caution, we’re unlikely to pursue the matter further.</a:t>
            </a:r>
          </a:p>
        </p:txBody>
      </p:sp>
    </p:spTree>
    <p:extLst>
      <p:ext uri="{BB962C8B-B14F-4D97-AF65-F5344CB8AC3E}">
        <p14:creationId xmlns:p14="http://schemas.microsoft.com/office/powerpoint/2010/main" val="3186887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D95427"/>
              </a:solidFill>
            </a:endParaRPr>
          </a:p>
        </p:txBody>
      </p:sp>
      <p:sp>
        <p:nvSpPr>
          <p:cNvPr id="8499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446B69E6-8D9F-42F4-BB38-985B39590D19}" type="slidenum">
              <a:rPr lang="en-US" altLang="en-US">
                <a:solidFill>
                  <a:prstClr val="white"/>
                </a:solidFill>
              </a:rPr>
              <a:pPr defTabSz="457200" fontAlgn="base">
                <a:spcBef>
                  <a:spcPct val="0"/>
                </a:spcBef>
                <a:spcAft>
                  <a:spcPct val="0"/>
                </a:spcAft>
              </a:pPr>
              <a:t>33</a:t>
            </a:fld>
            <a:endParaRPr lang="en-US" altLang="en-US">
              <a:solidFill>
                <a:prstClr val="white"/>
              </a:solidFill>
            </a:endParaRPr>
          </a:p>
        </p:txBody>
      </p:sp>
      <p:sp>
        <p:nvSpPr>
          <p:cNvPr id="84996" name="Title 3"/>
          <p:cNvSpPr>
            <a:spLocks noGrp="1"/>
          </p:cNvSpPr>
          <p:nvPr>
            <p:ph type="title"/>
          </p:nvPr>
        </p:nvSpPr>
        <p:spPr bwMode="auto">
          <a:xfrm>
            <a:off x="395288" y="1230314"/>
            <a:ext cx="5141912"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Other conduct?</a:t>
            </a:r>
          </a:p>
        </p:txBody>
      </p:sp>
      <p:sp>
        <p:nvSpPr>
          <p:cNvPr id="84997"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t>Apart from criminal conduct leading to a conviction or caution, what other forms of conduct in private life could “call into question the basics of someone’s professionalism” and therefore require us to take action?</a:t>
            </a:r>
          </a:p>
          <a:p>
            <a:pPr eaLnBrk="1" hangingPunct="1"/>
            <a:endParaRPr lang="en-GB" altLang="en-US" smtClean="0"/>
          </a:p>
          <a:p>
            <a:pPr eaLnBrk="1" hangingPunct="1"/>
            <a:r>
              <a:rPr lang="en-GB" altLang="en-US" smtClean="0"/>
              <a:t>Could the use of social media ever fall into this category?</a:t>
            </a:r>
          </a:p>
        </p:txBody>
      </p:sp>
    </p:spTree>
    <p:extLst>
      <p:ext uri="{BB962C8B-B14F-4D97-AF65-F5344CB8AC3E}">
        <p14:creationId xmlns:p14="http://schemas.microsoft.com/office/powerpoint/2010/main" val="3611091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D95427"/>
              </a:solidFill>
            </a:endParaRPr>
          </a:p>
        </p:txBody>
      </p:sp>
      <p:sp>
        <p:nvSpPr>
          <p:cNvPr id="8601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6B0BFC7F-CEA2-4CA9-B7BC-7449EE7733A5}" type="slidenum">
              <a:rPr lang="en-US" altLang="en-US">
                <a:solidFill>
                  <a:prstClr val="white"/>
                </a:solidFill>
              </a:rPr>
              <a:pPr defTabSz="457200" fontAlgn="base">
                <a:spcBef>
                  <a:spcPct val="0"/>
                </a:spcBef>
                <a:spcAft>
                  <a:spcPct val="0"/>
                </a:spcAft>
              </a:pPr>
              <a:t>34</a:t>
            </a:fld>
            <a:endParaRPr lang="en-US" altLang="en-US">
              <a:solidFill>
                <a:prstClr val="white"/>
              </a:solidFill>
            </a:endParaRPr>
          </a:p>
        </p:txBody>
      </p:sp>
      <p:sp>
        <p:nvSpPr>
          <p:cNvPr id="86020" name="Title 3"/>
          <p:cNvSpPr>
            <a:spLocks noGrp="1"/>
          </p:cNvSpPr>
          <p:nvPr>
            <p:ph type="title"/>
          </p:nvPr>
        </p:nvSpPr>
        <p:spPr bwMode="auto">
          <a:xfrm>
            <a:off x="735013" y="1230313"/>
            <a:ext cx="67818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Our Code</a:t>
            </a:r>
          </a:p>
        </p:txBody>
      </p:sp>
      <p:sp>
        <p:nvSpPr>
          <p:cNvPr id="86021"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i="1" smtClean="0"/>
          </a:p>
          <a:p>
            <a:pPr eaLnBrk="1" hangingPunct="1"/>
            <a:r>
              <a:rPr lang="en-GB" altLang="en-US" b="1" i="1" smtClean="0"/>
              <a:t>20 Uphold the reputation of your profession at all times </a:t>
            </a:r>
            <a:endParaRPr lang="en-GB" altLang="en-US" i="1" smtClean="0"/>
          </a:p>
          <a:p>
            <a:pPr eaLnBrk="1" hangingPunct="1"/>
            <a:r>
              <a:rPr lang="en-GB" altLang="en-US" i="1" smtClean="0"/>
              <a:t>To achieve this, you must: </a:t>
            </a:r>
          </a:p>
          <a:p>
            <a:pPr eaLnBrk="1" hangingPunct="1"/>
            <a:endParaRPr lang="en-GB" altLang="en-US" i="1" smtClean="0"/>
          </a:p>
          <a:p>
            <a:pPr marL="241300" lvl="2" indent="0" eaLnBrk="1" hangingPunct="1">
              <a:buNone/>
            </a:pPr>
            <a:r>
              <a:rPr lang="en-GB" altLang="en-US" i="1" smtClean="0"/>
              <a:t>20.1 keep to and uphold the standards and values set out in the Code </a:t>
            </a:r>
          </a:p>
          <a:p>
            <a:pPr marL="241300" lvl="2" indent="0" eaLnBrk="1" hangingPunct="1">
              <a:buNone/>
            </a:pPr>
            <a:r>
              <a:rPr lang="en-GB" altLang="en-US" i="1" smtClean="0"/>
              <a:t>20.2 act with honesty and integrity at all times, treating people fairly and without discrimination, bullying or harassment</a:t>
            </a:r>
          </a:p>
          <a:p>
            <a:pPr marL="241300" lvl="2" indent="0" eaLnBrk="1" hangingPunct="1">
              <a:buNone/>
            </a:pPr>
            <a:r>
              <a:rPr lang="en-GB" altLang="en-US" i="1" smtClean="0"/>
              <a:t>…</a:t>
            </a:r>
          </a:p>
          <a:p>
            <a:pPr marL="241300" lvl="2" indent="0" eaLnBrk="1" hangingPunct="1">
              <a:buNone/>
            </a:pPr>
            <a:r>
              <a:rPr lang="en-GB" altLang="en-US" i="1" smtClean="0"/>
              <a:t>20.7 make sure you do not express your personal beliefs (including political, religious or moral beliefs) to people in an inappropriate way</a:t>
            </a:r>
          </a:p>
          <a:p>
            <a:pPr marL="241300" lvl="2" indent="0" eaLnBrk="1" hangingPunct="1">
              <a:buNone/>
            </a:pPr>
            <a:r>
              <a:rPr lang="en-GB" altLang="en-US" i="1" smtClean="0"/>
              <a:t>…</a:t>
            </a:r>
          </a:p>
          <a:p>
            <a:pPr marL="241300" lvl="2" indent="0" eaLnBrk="1" hangingPunct="1">
              <a:buNone/>
            </a:pPr>
            <a:r>
              <a:rPr lang="en-GB" altLang="en-US" i="1" smtClean="0"/>
              <a:t>20.10 use all forms of spoken, written and digital communication (including social media and networking sites) responsibly, respecting the right to privacy of others at all times </a:t>
            </a:r>
          </a:p>
          <a:p>
            <a:pPr eaLnBrk="1" hangingPunct="1"/>
            <a:endParaRPr lang="en-GB" altLang="en-US" smtClean="0"/>
          </a:p>
          <a:p>
            <a:pPr eaLnBrk="1" hangingPunct="1"/>
            <a:endParaRPr lang="en-GB" altLang="en-US" smtClean="0"/>
          </a:p>
        </p:txBody>
      </p:sp>
    </p:spTree>
    <p:extLst>
      <p:ext uri="{BB962C8B-B14F-4D97-AF65-F5344CB8AC3E}">
        <p14:creationId xmlns:p14="http://schemas.microsoft.com/office/powerpoint/2010/main" val="2326927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D95427"/>
              </a:solidFill>
            </a:endParaRPr>
          </a:p>
        </p:txBody>
      </p:sp>
      <p:sp>
        <p:nvSpPr>
          <p:cNvPr id="8704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9CAE543A-3C6F-4ED6-9C9F-B7F6AF6FF603}" type="slidenum">
              <a:rPr lang="en-US" altLang="en-US">
                <a:solidFill>
                  <a:prstClr val="white"/>
                </a:solidFill>
              </a:rPr>
              <a:pPr defTabSz="457200" fontAlgn="base">
                <a:spcBef>
                  <a:spcPct val="0"/>
                </a:spcBef>
                <a:spcAft>
                  <a:spcPct val="0"/>
                </a:spcAft>
              </a:pPr>
              <a:t>35</a:t>
            </a:fld>
            <a:endParaRPr lang="en-US" altLang="en-US">
              <a:solidFill>
                <a:prstClr val="white"/>
              </a:solidFill>
            </a:endParaRPr>
          </a:p>
        </p:txBody>
      </p:sp>
      <p:sp>
        <p:nvSpPr>
          <p:cNvPr id="87044" name="Title 3"/>
          <p:cNvSpPr>
            <a:spLocks noGrp="1"/>
          </p:cNvSpPr>
          <p:nvPr>
            <p:ph type="title"/>
          </p:nvPr>
        </p:nvSpPr>
        <p:spPr bwMode="auto">
          <a:xfrm>
            <a:off x="735013" y="1230313"/>
            <a:ext cx="67818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Our Standards</a:t>
            </a:r>
          </a:p>
        </p:txBody>
      </p:sp>
      <p:sp>
        <p:nvSpPr>
          <p:cNvPr id="87045"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smtClean="0"/>
          </a:p>
          <a:p>
            <a:r>
              <a:rPr lang="en-GB" altLang="en-US" b="1" smtClean="0"/>
              <a:t>Future nurse: Standards of proficiency for registered nurses (2018)</a:t>
            </a:r>
          </a:p>
          <a:p>
            <a:endParaRPr lang="en-GB" altLang="en-US" b="1" smtClean="0"/>
          </a:p>
          <a:p>
            <a:r>
              <a:rPr lang="en-GB" altLang="en-US" i="1" smtClean="0"/>
              <a:t>1.4 demonstrate an understanding of, and the ability to challenge, discriminatory behaviour </a:t>
            </a:r>
          </a:p>
          <a:p>
            <a:r>
              <a:rPr lang="en-GB" altLang="en-US" i="1" smtClean="0"/>
              <a:t>…</a:t>
            </a:r>
          </a:p>
          <a:p>
            <a:r>
              <a:rPr lang="en-GB" altLang="en-US" i="1" smtClean="0"/>
              <a:t>1.14 provide and promote non-discriminatory, person-centred and sensitive care at all times, reflecting on people’s values and beliefs, diverse backgrounds, cultural characteristics, language requirements, needs and preferences, taking account of any need for adjustments </a:t>
            </a:r>
          </a:p>
          <a:p>
            <a:pPr eaLnBrk="1" hangingPunct="1"/>
            <a:r>
              <a:rPr lang="en-GB" altLang="en-US" smtClean="0"/>
              <a:t>…</a:t>
            </a:r>
          </a:p>
          <a:p>
            <a:r>
              <a:rPr lang="en-GB" altLang="en-US" i="1" smtClean="0"/>
              <a:t>1.19 act as an ambassador, upholding the reputation of their profession and promoting public confidence in nursing, health and care services </a:t>
            </a:r>
          </a:p>
          <a:p>
            <a:pPr eaLnBrk="1" hangingPunct="1"/>
            <a:endParaRPr lang="en-GB" altLang="en-US" smtClean="0"/>
          </a:p>
          <a:p>
            <a:pPr eaLnBrk="1" hangingPunct="1"/>
            <a:endParaRPr lang="en-GB" altLang="en-US" b="1" smtClean="0"/>
          </a:p>
        </p:txBody>
      </p:sp>
    </p:spTree>
    <p:extLst>
      <p:ext uri="{BB962C8B-B14F-4D97-AF65-F5344CB8AC3E}">
        <p14:creationId xmlns:p14="http://schemas.microsoft.com/office/powerpoint/2010/main" val="3127637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D95427"/>
              </a:solidFill>
            </a:endParaRPr>
          </a:p>
        </p:txBody>
      </p:sp>
      <p:sp>
        <p:nvSpPr>
          <p:cNvPr id="8806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C3011509-A92A-406B-AFF1-911C2EC3A973}" type="slidenum">
              <a:rPr lang="en-US" altLang="en-US">
                <a:solidFill>
                  <a:prstClr val="white"/>
                </a:solidFill>
              </a:rPr>
              <a:pPr defTabSz="457200" fontAlgn="base">
                <a:spcBef>
                  <a:spcPct val="0"/>
                </a:spcBef>
                <a:spcAft>
                  <a:spcPct val="0"/>
                </a:spcAft>
              </a:pPr>
              <a:t>36</a:t>
            </a:fld>
            <a:endParaRPr lang="en-US" altLang="en-US">
              <a:solidFill>
                <a:prstClr val="white"/>
              </a:solidFill>
            </a:endParaRPr>
          </a:p>
        </p:txBody>
      </p:sp>
      <p:sp>
        <p:nvSpPr>
          <p:cNvPr id="88068" name="Title 3"/>
          <p:cNvSpPr>
            <a:spLocks noGrp="1"/>
          </p:cNvSpPr>
          <p:nvPr>
            <p:ph type="title"/>
          </p:nvPr>
        </p:nvSpPr>
        <p:spPr bwMode="auto">
          <a:xfrm>
            <a:off x="735013" y="1230313"/>
            <a:ext cx="67818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Our Guidance on Social Media Use</a:t>
            </a:r>
          </a:p>
        </p:txBody>
      </p:sp>
      <p:sp>
        <p:nvSpPr>
          <p:cNvPr id="88069"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smtClean="0"/>
              <a:t>Guidance on using social media responsibly</a:t>
            </a:r>
          </a:p>
          <a:p>
            <a:pPr eaLnBrk="1" hangingPunct="1"/>
            <a:endParaRPr lang="en-GB" altLang="en-US" smtClean="0"/>
          </a:p>
          <a:p>
            <a:pPr marL="241300" lvl="2" indent="0" eaLnBrk="1" hangingPunct="1">
              <a:buNone/>
            </a:pPr>
            <a:r>
              <a:rPr lang="en-GB" altLang="en-US" i="1" smtClean="0"/>
              <a:t>Nurses, midwives and nursing associates may put their registration at risk, and students may jeopardise their ability to join our register, if they act in any way that is unprofessional or unlawful on social media including (but not limited to):</a:t>
            </a:r>
          </a:p>
          <a:p>
            <a:pPr marL="241300" lvl="2" indent="0" eaLnBrk="1" hangingPunct="1">
              <a:buNone/>
            </a:pPr>
            <a:r>
              <a:rPr lang="en-GB" altLang="en-US" b="1" i="1" smtClean="0"/>
              <a:t>…..</a:t>
            </a:r>
            <a:endParaRPr lang="en-GB" altLang="en-US" i="1" smtClean="0"/>
          </a:p>
          <a:p>
            <a:pPr marL="241300" lvl="2" indent="0" eaLnBrk="1" hangingPunct="1">
              <a:buNone/>
            </a:pPr>
            <a:r>
              <a:rPr lang="en-GB" altLang="en-US" i="1" smtClean="0"/>
              <a:t>bullying, intimidating or exploiting people;</a:t>
            </a:r>
          </a:p>
          <a:p>
            <a:pPr marL="241300" lvl="2" indent="0" eaLnBrk="1" hangingPunct="1">
              <a:buNone/>
            </a:pPr>
            <a:r>
              <a:rPr lang="en-GB" altLang="en-US" b="1" i="1" smtClean="0"/>
              <a:t>….</a:t>
            </a:r>
            <a:endParaRPr lang="en-GB" altLang="en-US" i="1" smtClean="0"/>
          </a:p>
          <a:p>
            <a:pPr marL="241300" lvl="2" indent="0" eaLnBrk="1" hangingPunct="1">
              <a:buNone/>
            </a:pPr>
            <a:r>
              <a:rPr lang="en-GB" altLang="en-US" i="1" smtClean="0"/>
              <a:t>stealing personal information or using someone else’s identity;</a:t>
            </a:r>
          </a:p>
          <a:p>
            <a:pPr marL="241300" lvl="2" indent="0" eaLnBrk="1" hangingPunct="1">
              <a:buNone/>
            </a:pPr>
            <a:r>
              <a:rPr lang="en-GB" altLang="en-US" i="1" smtClean="0"/>
              <a:t>encouraging violence or self-harm; and</a:t>
            </a:r>
          </a:p>
          <a:p>
            <a:pPr marL="241300" lvl="2" indent="0" eaLnBrk="1" hangingPunct="1">
              <a:buNone/>
            </a:pPr>
            <a:r>
              <a:rPr lang="en-GB" altLang="en-US" i="1" smtClean="0"/>
              <a:t>inciting hatred or discrimination.</a:t>
            </a:r>
          </a:p>
          <a:p>
            <a:pPr eaLnBrk="1" hangingPunct="1"/>
            <a:r>
              <a:rPr lang="en-GB" altLang="en-US" b="1" smtClean="0"/>
              <a:t> </a:t>
            </a:r>
            <a:endParaRPr lang="en-GB" altLang="en-US" smtClean="0"/>
          </a:p>
          <a:p>
            <a:pPr eaLnBrk="1" hangingPunct="1"/>
            <a:endParaRPr lang="en-GB" altLang="en-US" smtClean="0"/>
          </a:p>
        </p:txBody>
      </p:sp>
    </p:spTree>
    <p:extLst>
      <p:ext uri="{BB962C8B-B14F-4D97-AF65-F5344CB8AC3E}">
        <p14:creationId xmlns:p14="http://schemas.microsoft.com/office/powerpoint/2010/main" val="2088107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D95427"/>
              </a:solidFill>
            </a:endParaRPr>
          </a:p>
        </p:txBody>
      </p:sp>
      <p:sp>
        <p:nvSpPr>
          <p:cNvPr id="8909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F8C29F62-991D-4748-902F-D658533F91E0}" type="slidenum">
              <a:rPr lang="en-US" altLang="en-US">
                <a:solidFill>
                  <a:prstClr val="white"/>
                </a:solidFill>
              </a:rPr>
              <a:pPr defTabSz="457200" fontAlgn="base">
                <a:spcBef>
                  <a:spcPct val="0"/>
                </a:spcBef>
                <a:spcAft>
                  <a:spcPct val="0"/>
                </a:spcAft>
              </a:pPr>
              <a:t>37</a:t>
            </a:fld>
            <a:endParaRPr lang="en-US" altLang="en-US">
              <a:solidFill>
                <a:prstClr val="white"/>
              </a:solidFill>
            </a:endParaRPr>
          </a:p>
        </p:txBody>
      </p:sp>
      <p:sp>
        <p:nvSpPr>
          <p:cNvPr id="89092" name="Title 3"/>
          <p:cNvSpPr>
            <a:spLocks noGrp="1"/>
          </p:cNvSpPr>
          <p:nvPr>
            <p:ph type="title"/>
          </p:nvPr>
        </p:nvSpPr>
        <p:spPr bwMode="auto">
          <a:xfrm>
            <a:off x="735013" y="1230313"/>
            <a:ext cx="67818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Our Guidance on Social Media Use</a:t>
            </a:r>
          </a:p>
        </p:txBody>
      </p:sp>
      <p:sp>
        <p:nvSpPr>
          <p:cNvPr id="5" name="Text Placeholder 4"/>
          <p:cNvSpPr>
            <a:spLocks noGrp="1"/>
          </p:cNvSpPr>
          <p:nvPr>
            <p:ph type="body" sz="quarter" idx="10"/>
          </p:nvPr>
        </p:nvSpPr>
        <p:spPr/>
        <p:txBody>
          <a:bodyPr/>
          <a:lstStyle/>
          <a:p>
            <a:pPr eaLnBrk="1" fontAlgn="auto" hangingPunct="1">
              <a:spcAft>
                <a:spcPts val="0"/>
              </a:spcAft>
              <a:defRPr/>
            </a:pPr>
            <a:r>
              <a:rPr lang="en-GB" b="1" dirty="0"/>
              <a:t>Guidance on using social media responsibly</a:t>
            </a:r>
          </a:p>
          <a:p>
            <a:pPr eaLnBrk="1" fontAlgn="auto" hangingPunct="1">
              <a:spcAft>
                <a:spcPts val="0"/>
              </a:spcAft>
              <a:defRPr/>
            </a:pPr>
            <a:endParaRPr lang="en-GB" b="1" dirty="0" smtClean="0"/>
          </a:p>
          <a:p>
            <a:pPr marL="90487" lvl="1" indent="0" eaLnBrk="1" fontAlgn="auto" hangingPunct="1">
              <a:spcAft>
                <a:spcPts val="0"/>
              </a:spcAft>
              <a:buNone/>
              <a:defRPr/>
            </a:pPr>
            <a:r>
              <a:rPr lang="en-GB" b="1" i="1" dirty="0" smtClean="0"/>
              <a:t>Treat </a:t>
            </a:r>
            <a:r>
              <a:rPr lang="en-GB" b="1" i="1" dirty="0"/>
              <a:t>people with kindness, respect and compassion</a:t>
            </a:r>
            <a:r>
              <a:rPr lang="en-GB" b="1" i="1" dirty="0" smtClean="0"/>
              <a:t>. </a:t>
            </a:r>
            <a:r>
              <a:rPr lang="en-GB" i="1" dirty="0"/>
              <a:t>(The</a:t>
            </a:r>
          </a:p>
          <a:p>
            <a:pPr marL="90487" lvl="1" indent="0" eaLnBrk="1" fontAlgn="auto" hangingPunct="1">
              <a:spcAft>
                <a:spcPts val="0"/>
              </a:spcAft>
              <a:buNone/>
              <a:defRPr/>
            </a:pPr>
            <a:r>
              <a:rPr lang="en-GB" i="1" dirty="0"/>
              <a:t>Code, paragraph 1.1</a:t>
            </a:r>
            <a:r>
              <a:rPr lang="en-GB" i="1" dirty="0" smtClean="0"/>
              <a:t>)</a:t>
            </a:r>
          </a:p>
          <a:p>
            <a:pPr lvl="1" eaLnBrk="1" fontAlgn="auto" hangingPunct="1">
              <a:spcAft>
                <a:spcPts val="0"/>
              </a:spcAft>
              <a:defRPr/>
            </a:pPr>
            <a:endParaRPr lang="en-GB" i="1" dirty="0"/>
          </a:p>
          <a:p>
            <a:pPr marL="90487" lvl="1" indent="0" eaLnBrk="1" fontAlgn="auto" hangingPunct="1">
              <a:spcAft>
                <a:spcPts val="0"/>
              </a:spcAft>
              <a:buNone/>
              <a:defRPr/>
            </a:pPr>
            <a:r>
              <a:rPr lang="en-GB" i="1" dirty="0"/>
              <a:t>Do not post anything on social media that may be viewed as discriminatory, does not recognise individual choice or does not preserve the dignity of those receiving care.</a:t>
            </a:r>
          </a:p>
          <a:p>
            <a:pPr lvl="1" eaLnBrk="1" fontAlgn="auto" hangingPunct="1">
              <a:spcAft>
                <a:spcPts val="0"/>
              </a:spcAft>
              <a:defRPr/>
            </a:pPr>
            <a:endParaRPr lang="en-GB" i="1" dirty="0" smtClean="0"/>
          </a:p>
          <a:p>
            <a:pPr marL="90487" lvl="1" indent="0" eaLnBrk="1" fontAlgn="auto" hangingPunct="1">
              <a:spcAft>
                <a:spcPts val="0"/>
              </a:spcAft>
              <a:buNone/>
              <a:defRPr/>
            </a:pPr>
            <a:r>
              <a:rPr lang="en-GB" i="1" dirty="0"/>
              <a:t>If you are unsure whether something you post online could compromise your professionalism or your reputation, you should think about what the information means for you in practice and how it affects your responsibility to keep to the Code. It is important to consider who and what you associate with </a:t>
            </a:r>
            <a:r>
              <a:rPr lang="en-GB" i="1" dirty="0" smtClean="0"/>
              <a:t>on social </a:t>
            </a:r>
            <a:r>
              <a:rPr lang="en-GB" i="1" dirty="0"/>
              <a:t>media. For example, acknowledging someone else’s post can imply that you endorse or support their point of view. You should consider the possibility of other people mentioning you in inappropriate posts. If you have used social media for a number of years, it is important to consider, in relation to the Code, what you have posted online in the past.</a:t>
            </a:r>
          </a:p>
          <a:p>
            <a:pPr eaLnBrk="1" fontAlgn="auto" hangingPunct="1">
              <a:spcAft>
                <a:spcPts val="0"/>
              </a:spcAft>
              <a:defRPr/>
            </a:pPr>
            <a:endParaRPr lang="en-GB" dirty="0"/>
          </a:p>
        </p:txBody>
      </p:sp>
    </p:spTree>
    <p:extLst>
      <p:ext uri="{BB962C8B-B14F-4D97-AF65-F5344CB8AC3E}">
        <p14:creationId xmlns:p14="http://schemas.microsoft.com/office/powerpoint/2010/main" val="2367623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D95427"/>
              </a:solidFill>
            </a:endParaRPr>
          </a:p>
        </p:txBody>
      </p:sp>
      <p:sp>
        <p:nvSpPr>
          <p:cNvPr id="9011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EC0F7140-C03F-443D-A393-FA99E0560AA0}" type="slidenum">
              <a:rPr lang="en-US" altLang="en-US">
                <a:solidFill>
                  <a:prstClr val="white"/>
                </a:solidFill>
              </a:rPr>
              <a:pPr defTabSz="457200" fontAlgn="base">
                <a:spcBef>
                  <a:spcPct val="0"/>
                </a:spcBef>
                <a:spcAft>
                  <a:spcPct val="0"/>
                </a:spcAft>
              </a:pPr>
              <a:t>38</a:t>
            </a:fld>
            <a:endParaRPr lang="en-US" altLang="en-US">
              <a:solidFill>
                <a:prstClr val="white"/>
              </a:solidFill>
            </a:endParaRPr>
          </a:p>
        </p:txBody>
      </p:sp>
      <p:sp>
        <p:nvSpPr>
          <p:cNvPr id="90116" name="Title 3"/>
          <p:cNvSpPr>
            <a:spLocks noGrp="1"/>
          </p:cNvSpPr>
          <p:nvPr>
            <p:ph type="title"/>
          </p:nvPr>
        </p:nvSpPr>
        <p:spPr bwMode="auto">
          <a:xfrm>
            <a:off x="735013" y="1230313"/>
            <a:ext cx="67818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Our Screening Guidance</a:t>
            </a:r>
          </a:p>
        </p:txBody>
      </p:sp>
      <p:sp>
        <p:nvSpPr>
          <p:cNvPr id="90117" name="Text Placeholder 4"/>
          <p:cNvSpPr>
            <a:spLocks noGrp="1"/>
          </p:cNvSpPr>
          <p:nvPr>
            <p:ph type="body" sz="quarter" idx="10"/>
          </p:nvPr>
        </p:nvSpPr>
        <p:spPr bwMode="auto">
          <a:xfrm>
            <a:off x="763588" y="1916114"/>
            <a:ext cx="7885112" cy="3565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i="1" smtClean="0"/>
          </a:p>
          <a:p>
            <a:pPr eaLnBrk="1" hangingPunct="1"/>
            <a:r>
              <a:rPr lang="en-GB" altLang="en-US" smtClean="0"/>
              <a:t>Our Screening Guidance gives this example of conduct which may be suitable for local investigation:</a:t>
            </a:r>
          </a:p>
          <a:p>
            <a:pPr eaLnBrk="1" hangingPunct="1"/>
            <a:endParaRPr lang="en-GB" altLang="en-US" smtClean="0"/>
          </a:p>
          <a:p>
            <a:pPr marL="263525" lvl="2" indent="0" eaLnBrk="1" hangingPunct="1">
              <a:buNone/>
            </a:pPr>
            <a:r>
              <a:rPr lang="en-GB" altLang="en-US" i="1" smtClean="0"/>
              <a:t>concerns about conduct that may have been unprofessional but did not give rise to any risk of harm to the public. This could include concerns about the inappropriate use of social media.</a:t>
            </a:r>
            <a:endParaRPr lang="en-GB" altLang="en-US" smtClean="0"/>
          </a:p>
          <a:p>
            <a:pPr eaLnBrk="1" hangingPunct="1"/>
            <a:endParaRPr lang="en-GB" altLang="en-US" smtClean="0"/>
          </a:p>
          <a:p>
            <a:pPr eaLnBrk="1" hangingPunct="1"/>
            <a:r>
              <a:rPr lang="en-GB" altLang="en-US" smtClean="0"/>
              <a:t>The implication is that concerns about use of social media are less likely to require us to take action. They are more likely to be suitable for local investigation and resolution by employers.</a:t>
            </a:r>
          </a:p>
        </p:txBody>
      </p:sp>
    </p:spTree>
    <p:extLst>
      <p:ext uri="{BB962C8B-B14F-4D97-AF65-F5344CB8AC3E}">
        <p14:creationId xmlns:p14="http://schemas.microsoft.com/office/powerpoint/2010/main" val="1645727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D95427"/>
              </a:solidFill>
            </a:endParaRPr>
          </a:p>
        </p:txBody>
      </p:sp>
      <p:sp>
        <p:nvSpPr>
          <p:cNvPr id="9113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8D58C5F7-86DA-42E1-8C45-9173BE177227}" type="slidenum">
              <a:rPr lang="en-US" altLang="en-US">
                <a:solidFill>
                  <a:prstClr val="white"/>
                </a:solidFill>
              </a:rPr>
              <a:pPr defTabSz="457200" fontAlgn="base">
                <a:spcBef>
                  <a:spcPct val="0"/>
                </a:spcBef>
                <a:spcAft>
                  <a:spcPct val="0"/>
                </a:spcAft>
              </a:pPr>
              <a:t>39</a:t>
            </a:fld>
            <a:endParaRPr lang="en-US" altLang="en-US">
              <a:solidFill>
                <a:prstClr val="white"/>
              </a:solidFill>
            </a:endParaRPr>
          </a:p>
        </p:txBody>
      </p:sp>
      <p:sp>
        <p:nvSpPr>
          <p:cNvPr id="91140" name="Title 3"/>
          <p:cNvSpPr>
            <a:spLocks noGrp="1"/>
          </p:cNvSpPr>
          <p:nvPr>
            <p:ph type="title"/>
          </p:nvPr>
        </p:nvSpPr>
        <p:spPr bwMode="auto">
          <a:xfrm>
            <a:off x="735013" y="1230313"/>
            <a:ext cx="67818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Social media and seriousness</a:t>
            </a:r>
          </a:p>
        </p:txBody>
      </p:sp>
      <p:sp>
        <p:nvSpPr>
          <p:cNvPr id="91141" name="Text Placeholder 4"/>
          <p:cNvSpPr>
            <a:spLocks noGrp="1"/>
          </p:cNvSpPr>
          <p:nvPr>
            <p:ph type="body" sz="quarter" idx="10"/>
          </p:nvPr>
        </p:nvSpPr>
        <p:spPr bwMode="auto">
          <a:xfrm>
            <a:off x="763588" y="1916114"/>
            <a:ext cx="7885112" cy="3565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t>An analysis last November showed that:</a:t>
            </a:r>
          </a:p>
          <a:p>
            <a:pPr eaLnBrk="1" hangingPunct="1"/>
            <a:endParaRPr lang="en-GB" altLang="en-US" smtClean="0"/>
          </a:p>
          <a:p>
            <a:pPr eaLnBrk="1" hangingPunct="1"/>
            <a:r>
              <a:rPr lang="en-GB" altLang="en-US" smtClean="0"/>
              <a:t>15 (7%) of the 215 concerns we closed within 20 days of referral were social media concerns.</a:t>
            </a:r>
          </a:p>
          <a:p>
            <a:pPr eaLnBrk="1" hangingPunct="1"/>
            <a:endParaRPr lang="en-GB" altLang="en-US" smtClean="0"/>
          </a:p>
          <a:p>
            <a:pPr eaLnBrk="1" hangingPunct="1"/>
            <a:r>
              <a:rPr lang="en-GB" altLang="en-US" smtClean="0"/>
              <a:t>Social media concerns accounted for 13% of the concerns we closed within 20 days of referral on grounds that they did not meet our seriousness threshold.</a:t>
            </a:r>
          </a:p>
          <a:p>
            <a:pPr eaLnBrk="1" hangingPunct="1"/>
            <a:endParaRPr lang="en-GB" altLang="en-US" smtClean="0"/>
          </a:p>
          <a:p>
            <a:pPr eaLnBrk="1" hangingPunct="1"/>
            <a:r>
              <a:rPr lang="en-GB" altLang="en-US" smtClean="0"/>
              <a:t>We’re currently exploring the idea of having an ‘Enquiries Hub’ which fields enquiries including from people potentially wishing to raise a concern.</a:t>
            </a:r>
          </a:p>
          <a:p>
            <a:pPr eaLnBrk="1" hangingPunct="1"/>
            <a:endParaRPr lang="en-GB" altLang="en-US" smtClean="0"/>
          </a:p>
          <a:p>
            <a:pPr eaLnBrk="1" hangingPunct="1"/>
            <a:r>
              <a:rPr lang="en-GB" altLang="en-US" smtClean="0"/>
              <a:t>It’s still a work in progress, but the Hub would allow discussion about whether a concern (for example a social media concern) was serious enough to impair a professional’s fitness to practise. </a:t>
            </a:r>
          </a:p>
          <a:p>
            <a:pPr eaLnBrk="1" hangingPunct="1"/>
            <a:endParaRPr lang="en-GB" altLang="en-US" smtClean="0"/>
          </a:p>
        </p:txBody>
      </p:sp>
    </p:spTree>
    <p:extLst>
      <p:ext uri="{BB962C8B-B14F-4D97-AF65-F5344CB8AC3E}">
        <p14:creationId xmlns:p14="http://schemas.microsoft.com/office/powerpoint/2010/main" val="399566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2E8B-25BF-44AA-9E67-F77ACD22E303}"/>
              </a:ext>
            </a:extLst>
          </p:cNvPr>
          <p:cNvSpPr>
            <a:spLocks noGrp="1"/>
          </p:cNvSpPr>
          <p:nvPr>
            <p:ph type="title"/>
          </p:nvPr>
        </p:nvSpPr>
        <p:spPr/>
        <p:txBody>
          <a:bodyPr/>
          <a:lstStyle/>
          <a:p>
            <a:r>
              <a:rPr lang="en-GB" dirty="0"/>
              <a:t>Reform should benefit many stakeholders</a:t>
            </a:r>
          </a:p>
        </p:txBody>
      </p:sp>
      <p:sp>
        <p:nvSpPr>
          <p:cNvPr id="3" name="Rectangle 2">
            <a:extLst>
              <a:ext uri="{FF2B5EF4-FFF2-40B4-BE49-F238E27FC236}">
                <a16:creationId xmlns:a16="http://schemas.microsoft.com/office/drawing/2014/main" id="{7F65E454-9490-4178-9719-E9A13E817AFD}"/>
              </a:ext>
            </a:extLst>
          </p:cNvPr>
          <p:cNvSpPr/>
          <p:nvPr/>
        </p:nvSpPr>
        <p:spPr>
          <a:xfrm>
            <a:off x="1533525" y="1842703"/>
            <a:ext cx="2477366" cy="675000"/>
          </a:xfrm>
          <a:prstGeom prst="rect">
            <a:avLst/>
          </a:prstGeom>
          <a:solidFill>
            <a:srgbClr val="30A5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bg1"/>
                </a:solidFill>
              </a:rPr>
              <a:t>Patients and the public</a:t>
            </a:r>
          </a:p>
        </p:txBody>
      </p:sp>
      <p:sp>
        <p:nvSpPr>
          <p:cNvPr id="11" name="Rectangle 10">
            <a:extLst>
              <a:ext uri="{FF2B5EF4-FFF2-40B4-BE49-F238E27FC236}">
                <a16:creationId xmlns:a16="http://schemas.microsoft.com/office/drawing/2014/main" id="{8E633E7F-8D50-4F3F-AD03-C63F36EAEF59}"/>
              </a:ext>
            </a:extLst>
          </p:cNvPr>
          <p:cNvSpPr/>
          <p:nvPr/>
        </p:nvSpPr>
        <p:spPr>
          <a:xfrm>
            <a:off x="1533525" y="2762519"/>
            <a:ext cx="2477366" cy="675000"/>
          </a:xfrm>
          <a:prstGeom prst="rect">
            <a:avLst/>
          </a:prstGeom>
          <a:solidFill>
            <a:srgbClr val="F392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50" b="1" dirty="0"/>
              <a:t>Employers and providers</a:t>
            </a:r>
          </a:p>
        </p:txBody>
      </p:sp>
      <p:sp>
        <p:nvSpPr>
          <p:cNvPr id="12" name="Rectangle 11">
            <a:extLst>
              <a:ext uri="{FF2B5EF4-FFF2-40B4-BE49-F238E27FC236}">
                <a16:creationId xmlns:a16="http://schemas.microsoft.com/office/drawing/2014/main" id="{1BD266B0-59DD-498F-B637-A7AA6EA4A1D7}"/>
              </a:ext>
            </a:extLst>
          </p:cNvPr>
          <p:cNvSpPr/>
          <p:nvPr/>
        </p:nvSpPr>
        <p:spPr>
          <a:xfrm>
            <a:off x="1533525" y="3689617"/>
            <a:ext cx="2477366" cy="675000"/>
          </a:xfrm>
          <a:prstGeom prst="rect">
            <a:avLst/>
          </a:prstGeom>
          <a:solidFill>
            <a:srgbClr val="3E278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b="1" dirty="0"/>
              <a:t>Registrants</a:t>
            </a:r>
          </a:p>
        </p:txBody>
      </p:sp>
      <p:sp>
        <p:nvSpPr>
          <p:cNvPr id="13" name="Rectangle 12">
            <a:extLst>
              <a:ext uri="{FF2B5EF4-FFF2-40B4-BE49-F238E27FC236}">
                <a16:creationId xmlns:a16="http://schemas.microsoft.com/office/drawing/2014/main" id="{71F7DD77-DFB1-46C3-84DE-1342EAD1F732}"/>
              </a:ext>
            </a:extLst>
          </p:cNvPr>
          <p:cNvSpPr/>
          <p:nvPr/>
        </p:nvSpPr>
        <p:spPr>
          <a:xfrm>
            <a:off x="1533525" y="4581106"/>
            <a:ext cx="2477366" cy="675000"/>
          </a:xfrm>
          <a:prstGeom prst="rect">
            <a:avLst/>
          </a:prstGeom>
          <a:solidFill>
            <a:srgbClr val="0E285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b="1" dirty="0"/>
              <a:t>Healthcare</a:t>
            </a:r>
            <a:r>
              <a:rPr lang="en-GB" sz="1350" dirty="0"/>
              <a:t> </a:t>
            </a:r>
            <a:r>
              <a:rPr lang="en-GB" sz="1350" b="1" dirty="0"/>
              <a:t>systems</a:t>
            </a:r>
          </a:p>
        </p:txBody>
      </p:sp>
      <p:sp>
        <p:nvSpPr>
          <p:cNvPr id="14" name="Rectangle 13">
            <a:extLst>
              <a:ext uri="{FF2B5EF4-FFF2-40B4-BE49-F238E27FC236}">
                <a16:creationId xmlns:a16="http://schemas.microsoft.com/office/drawing/2014/main" id="{C7FA6510-5467-40A7-941C-EBB05F5FA1BB}"/>
              </a:ext>
            </a:extLst>
          </p:cNvPr>
          <p:cNvSpPr/>
          <p:nvPr/>
        </p:nvSpPr>
        <p:spPr>
          <a:xfrm>
            <a:off x="4286251" y="1842703"/>
            <a:ext cx="4295775" cy="675000"/>
          </a:xfrm>
          <a:prstGeom prst="rect">
            <a:avLst/>
          </a:prstGeom>
          <a:solidFill>
            <a:schemeClr val="bg1"/>
          </a:solidFill>
          <a:ln>
            <a:solidFill>
              <a:srgbClr val="30A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fontAlgn="base">
              <a:buFont typeface="Arial" panose="020B0604020202020204" pitchFamily="34" charset="0"/>
              <a:buChar char="•"/>
            </a:pPr>
            <a:r>
              <a:rPr lang="en-GB" sz="1350" dirty="0">
                <a:solidFill>
                  <a:schemeClr val="tx1"/>
                </a:solidFill>
              </a:rPr>
              <a:t>Swifter outcomes</a:t>
            </a:r>
          </a:p>
          <a:p>
            <a:pPr marL="128588" indent="-128588" fontAlgn="base">
              <a:buFont typeface="Arial" panose="020B0604020202020204" pitchFamily="34" charset="0"/>
              <a:buChar char="•"/>
            </a:pPr>
            <a:r>
              <a:rPr lang="en-GB" sz="1350" dirty="0">
                <a:solidFill>
                  <a:schemeClr val="tx1"/>
                </a:solidFill>
              </a:rPr>
              <a:t>Less adversarial</a:t>
            </a:r>
          </a:p>
          <a:p>
            <a:pPr marL="128588" indent="-128588" fontAlgn="base">
              <a:buFont typeface="Arial" panose="020B0604020202020204" pitchFamily="34" charset="0"/>
              <a:buChar char="•"/>
            </a:pPr>
            <a:r>
              <a:rPr lang="en-GB" sz="1350" dirty="0">
                <a:solidFill>
                  <a:schemeClr val="tx1"/>
                </a:solidFill>
              </a:rPr>
              <a:t>Consistency across regulators </a:t>
            </a:r>
          </a:p>
        </p:txBody>
      </p:sp>
      <p:sp>
        <p:nvSpPr>
          <p:cNvPr id="15" name="Rectangle 14">
            <a:extLst>
              <a:ext uri="{FF2B5EF4-FFF2-40B4-BE49-F238E27FC236}">
                <a16:creationId xmlns:a16="http://schemas.microsoft.com/office/drawing/2014/main" id="{999F46C7-DEA0-4AE6-9B4F-4140407A9714}"/>
              </a:ext>
            </a:extLst>
          </p:cNvPr>
          <p:cNvSpPr/>
          <p:nvPr/>
        </p:nvSpPr>
        <p:spPr>
          <a:xfrm>
            <a:off x="4286250" y="3689617"/>
            <a:ext cx="4295775" cy="675000"/>
          </a:xfrm>
          <a:prstGeom prst="rect">
            <a:avLst/>
          </a:prstGeom>
          <a:solidFill>
            <a:schemeClr val="bg1"/>
          </a:solidFill>
          <a:ln>
            <a:solidFill>
              <a:srgbClr val="3E2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fontAlgn="base">
              <a:buFont typeface="Arial" panose="020B0604020202020204" pitchFamily="34" charset="0"/>
              <a:buChar char="•"/>
            </a:pPr>
            <a:r>
              <a:rPr lang="en-GB" sz="1350" dirty="0">
                <a:solidFill>
                  <a:schemeClr val="tx1"/>
                </a:solidFill>
              </a:rPr>
              <a:t>Streamlined regulation process</a:t>
            </a:r>
          </a:p>
          <a:p>
            <a:pPr marL="128588" indent="-128588" fontAlgn="base">
              <a:buFont typeface="Arial" panose="020B0604020202020204" pitchFamily="34" charset="0"/>
              <a:buChar char="•"/>
            </a:pPr>
            <a:r>
              <a:rPr lang="en-GB" sz="1350" dirty="0">
                <a:solidFill>
                  <a:schemeClr val="tx1"/>
                </a:solidFill>
              </a:rPr>
              <a:t>Equal opportunity for UK and overseas professionals</a:t>
            </a:r>
          </a:p>
          <a:p>
            <a:pPr marL="128588" indent="-128588" fontAlgn="base">
              <a:buFont typeface="Arial" panose="020B0604020202020204" pitchFamily="34" charset="0"/>
              <a:buChar char="•"/>
            </a:pPr>
            <a:r>
              <a:rPr lang="en-GB" sz="1350" dirty="0">
                <a:solidFill>
                  <a:schemeClr val="tx1"/>
                </a:solidFill>
              </a:rPr>
              <a:t>More support for med students/doctors in training </a:t>
            </a:r>
          </a:p>
        </p:txBody>
      </p:sp>
      <p:sp>
        <p:nvSpPr>
          <p:cNvPr id="16" name="Rectangle 15">
            <a:extLst>
              <a:ext uri="{FF2B5EF4-FFF2-40B4-BE49-F238E27FC236}">
                <a16:creationId xmlns:a16="http://schemas.microsoft.com/office/drawing/2014/main" id="{A1233154-BB85-47CE-9C70-B9B60A92625F}"/>
              </a:ext>
            </a:extLst>
          </p:cNvPr>
          <p:cNvSpPr/>
          <p:nvPr/>
        </p:nvSpPr>
        <p:spPr>
          <a:xfrm>
            <a:off x="4286250" y="2754000"/>
            <a:ext cx="4295775" cy="675000"/>
          </a:xfrm>
          <a:prstGeom prst="rect">
            <a:avLst/>
          </a:prstGeom>
          <a:solidFill>
            <a:schemeClr val="bg1"/>
          </a:solidFill>
          <a:ln>
            <a:solidFill>
              <a:srgbClr val="F3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fontAlgn="base">
              <a:buFont typeface="Arial" panose="020B0604020202020204" pitchFamily="34" charset="0"/>
              <a:buChar char="•"/>
            </a:pPr>
            <a:r>
              <a:rPr lang="en-GB" sz="1350" dirty="0">
                <a:solidFill>
                  <a:schemeClr val="tx1"/>
                </a:solidFill>
              </a:rPr>
              <a:t>Reduces burdens on employers to provide info </a:t>
            </a:r>
          </a:p>
          <a:p>
            <a:pPr marL="128588" indent="-128588" fontAlgn="base">
              <a:buFont typeface="Arial" panose="020B0604020202020204" pitchFamily="34" charset="0"/>
              <a:buChar char="•"/>
            </a:pPr>
            <a:r>
              <a:rPr lang="en-GB" sz="1350" dirty="0">
                <a:solidFill>
                  <a:schemeClr val="tx1"/>
                </a:solidFill>
              </a:rPr>
              <a:t>Aims to reduce duplication between local and national investigations</a:t>
            </a:r>
            <a:endParaRPr lang="en-GB" sz="1350" b="1" dirty="0">
              <a:solidFill>
                <a:schemeClr val="tx1"/>
              </a:solidFill>
            </a:endParaRPr>
          </a:p>
        </p:txBody>
      </p:sp>
      <p:sp>
        <p:nvSpPr>
          <p:cNvPr id="17" name="Rectangle 16">
            <a:extLst>
              <a:ext uri="{FF2B5EF4-FFF2-40B4-BE49-F238E27FC236}">
                <a16:creationId xmlns:a16="http://schemas.microsoft.com/office/drawing/2014/main" id="{A83BF9C2-DE40-4990-9C14-002F23182389}"/>
              </a:ext>
            </a:extLst>
          </p:cNvPr>
          <p:cNvSpPr/>
          <p:nvPr/>
        </p:nvSpPr>
        <p:spPr>
          <a:xfrm>
            <a:off x="4286250" y="4581106"/>
            <a:ext cx="4295775" cy="675000"/>
          </a:xfrm>
          <a:prstGeom prst="rect">
            <a:avLst/>
          </a:prstGeom>
          <a:solidFill>
            <a:schemeClr val="bg1"/>
          </a:solidFill>
          <a:ln>
            <a:solidFill>
              <a:srgbClr val="3E2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fontAlgn="base">
              <a:buFont typeface="Arial" panose="020B0604020202020204" pitchFamily="34" charset="0"/>
              <a:buChar char="•"/>
            </a:pPr>
            <a:r>
              <a:rPr lang="en-GB" sz="1350" dirty="0">
                <a:solidFill>
                  <a:schemeClr val="tx1"/>
                </a:solidFill>
              </a:rPr>
              <a:t>More robust system for protecting the public</a:t>
            </a:r>
          </a:p>
          <a:p>
            <a:pPr marL="128588" indent="-128588" fontAlgn="base">
              <a:buFont typeface="Arial" panose="020B0604020202020204" pitchFamily="34" charset="0"/>
              <a:buChar char="•"/>
            </a:pPr>
            <a:r>
              <a:rPr lang="en-GB" sz="1350" dirty="0">
                <a:solidFill>
                  <a:schemeClr val="tx1"/>
                </a:solidFill>
              </a:rPr>
              <a:t>More flexible framework</a:t>
            </a:r>
          </a:p>
          <a:p>
            <a:pPr marL="128588" indent="-128588" fontAlgn="base">
              <a:buFont typeface="Arial" panose="020B0604020202020204" pitchFamily="34" charset="0"/>
              <a:buChar char="•"/>
            </a:pPr>
            <a:r>
              <a:rPr lang="en-GB" sz="1350" dirty="0">
                <a:solidFill>
                  <a:schemeClr val="tx1"/>
                </a:solidFill>
              </a:rPr>
              <a:t>Better consistency across regulators</a:t>
            </a:r>
          </a:p>
        </p:txBody>
      </p:sp>
    </p:spTree>
    <p:extLst>
      <p:ext uri="{BB962C8B-B14F-4D97-AF65-F5344CB8AC3E}">
        <p14:creationId xmlns:p14="http://schemas.microsoft.com/office/powerpoint/2010/main" val="1752537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3AACB9"/>
              </a:solidFill>
            </a:endParaRPr>
          </a:p>
        </p:txBody>
      </p:sp>
      <p:sp>
        <p:nvSpPr>
          <p:cNvPr id="921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F877E99C-ED69-4860-92BC-14D9A353E6CE}" type="slidenum">
              <a:rPr lang="en-US" altLang="en-US">
                <a:solidFill>
                  <a:prstClr val="white"/>
                </a:solidFill>
              </a:rPr>
              <a:pPr defTabSz="457200" fontAlgn="base">
                <a:spcBef>
                  <a:spcPct val="0"/>
                </a:spcBef>
                <a:spcAft>
                  <a:spcPct val="0"/>
                </a:spcAft>
              </a:pPr>
              <a:t>40</a:t>
            </a:fld>
            <a:endParaRPr lang="en-US" altLang="en-US">
              <a:solidFill>
                <a:prstClr val="white"/>
              </a:solidFill>
            </a:endParaRPr>
          </a:p>
        </p:txBody>
      </p:sp>
      <p:sp>
        <p:nvSpPr>
          <p:cNvPr id="92164" name="Title 3"/>
          <p:cNvSpPr>
            <a:spLocks noGrp="1"/>
          </p:cNvSpPr>
          <p:nvPr>
            <p:ph type="title"/>
          </p:nvPr>
        </p:nvSpPr>
        <p:spPr bwMode="auto">
          <a:xfrm>
            <a:off x="3525839" y="1830388"/>
            <a:ext cx="5083175"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Some Conclusions</a:t>
            </a:r>
          </a:p>
        </p:txBody>
      </p:sp>
      <p:sp>
        <p:nvSpPr>
          <p:cNvPr id="92165" name="Text Placeholder 4"/>
          <p:cNvSpPr>
            <a:spLocks noGrp="1"/>
          </p:cNvSpPr>
          <p:nvPr>
            <p:ph type="body" sz="quarter" idx="10"/>
          </p:nvPr>
        </p:nvSpPr>
        <p:spPr bwMode="auto">
          <a:xfrm>
            <a:off x="3525839" y="2855913"/>
            <a:ext cx="5083175" cy="264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smtClean="0"/>
          </a:p>
        </p:txBody>
      </p:sp>
    </p:spTree>
    <p:extLst>
      <p:ext uri="{BB962C8B-B14F-4D97-AF65-F5344CB8AC3E}">
        <p14:creationId xmlns:p14="http://schemas.microsoft.com/office/powerpoint/2010/main" val="2016744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3AACB9"/>
              </a:solidFill>
            </a:endParaRPr>
          </a:p>
        </p:txBody>
      </p:sp>
      <p:sp>
        <p:nvSpPr>
          <p:cNvPr id="9318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DF99B8E3-AF7B-404F-8A2B-703A3471B17B}" type="slidenum">
              <a:rPr lang="en-US" altLang="en-US">
                <a:solidFill>
                  <a:prstClr val="white"/>
                </a:solidFill>
              </a:rPr>
              <a:pPr defTabSz="457200" fontAlgn="base">
                <a:spcBef>
                  <a:spcPct val="0"/>
                </a:spcBef>
                <a:spcAft>
                  <a:spcPct val="0"/>
                </a:spcAft>
              </a:pPr>
              <a:t>41</a:t>
            </a:fld>
            <a:endParaRPr lang="en-US" altLang="en-US">
              <a:solidFill>
                <a:prstClr val="white"/>
              </a:solidFill>
            </a:endParaRPr>
          </a:p>
        </p:txBody>
      </p:sp>
      <p:sp>
        <p:nvSpPr>
          <p:cNvPr id="93188" name="Title 3"/>
          <p:cNvSpPr>
            <a:spLocks noGrp="1"/>
          </p:cNvSpPr>
          <p:nvPr>
            <p:ph type="title"/>
          </p:nvPr>
        </p:nvSpPr>
        <p:spPr bwMode="auto">
          <a:xfrm>
            <a:off x="735013" y="1230313"/>
            <a:ext cx="67627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Conclusions</a:t>
            </a:r>
          </a:p>
        </p:txBody>
      </p:sp>
      <p:sp>
        <p:nvSpPr>
          <p:cNvPr id="93189"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smtClean="0"/>
              <a:t>Private life</a:t>
            </a:r>
          </a:p>
          <a:p>
            <a:pPr eaLnBrk="1" hangingPunct="1"/>
            <a:endParaRPr lang="en-GB" altLang="en-US" b="1" smtClean="0"/>
          </a:p>
          <a:p>
            <a:pPr eaLnBrk="1" hangingPunct="1"/>
            <a:r>
              <a:rPr lang="en-GB" altLang="en-US" smtClean="0"/>
              <a:t>We are likely to take action where someone on our register is convicted or receives a caution for a serious criminal offence, even if the offence had no connection with their professional role.</a:t>
            </a:r>
          </a:p>
          <a:p>
            <a:pPr eaLnBrk="1" hangingPunct="1"/>
            <a:endParaRPr lang="en-GB" altLang="en-US" smtClean="0"/>
          </a:p>
          <a:p>
            <a:pPr eaLnBrk="1" hangingPunct="1"/>
            <a:r>
              <a:rPr lang="en-GB" altLang="en-US" smtClean="0"/>
              <a:t>We are much less likely to take action where conduct in someone’s private life doesn’t lead to a criminal conviction or caution, but we will do so if we consider that the conduct “calls into question the basics of their professionalism”.</a:t>
            </a:r>
          </a:p>
          <a:p>
            <a:pPr eaLnBrk="1" hangingPunct="1"/>
            <a:endParaRPr lang="en-GB" altLang="en-US" smtClean="0"/>
          </a:p>
          <a:p>
            <a:pPr eaLnBrk="1" hangingPunct="1"/>
            <a:r>
              <a:rPr lang="en-GB" altLang="en-US" smtClean="0"/>
              <a:t>An example might be serious racist or homophobic abuse, even if it took place entirely outside the workplace. We would be likely to take action even if the conduct did not lead to any criminal conviction or caution.</a:t>
            </a:r>
          </a:p>
          <a:p>
            <a:pPr eaLnBrk="1" hangingPunct="1"/>
            <a:endParaRPr lang="en-GB" altLang="en-US" smtClean="0"/>
          </a:p>
        </p:txBody>
      </p:sp>
    </p:spTree>
    <p:extLst>
      <p:ext uri="{BB962C8B-B14F-4D97-AF65-F5344CB8AC3E}">
        <p14:creationId xmlns:p14="http://schemas.microsoft.com/office/powerpoint/2010/main" val="2018373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3AACB9"/>
              </a:solidFill>
            </a:endParaRPr>
          </a:p>
        </p:txBody>
      </p:sp>
      <p:sp>
        <p:nvSpPr>
          <p:cNvPr id="9421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23FC8B67-D9B2-4455-9A63-72BB137B5599}" type="slidenum">
              <a:rPr lang="en-US" altLang="en-US">
                <a:solidFill>
                  <a:prstClr val="white"/>
                </a:solidFill>
              </a:rPr>
              <a:pPr defTabSz="457200" fontAlgn="base">
                <a:spcBef>
                  <a:spcPct val="0"/>
                </a:spcBef>
                <a:spcAft>
                  <a:spcPct val="0"/>
                </a:spcAft>
              </a:pPr>
              <a:t>42</a:t>
            </a:fld>
            <a:endParaRPr lang="en-US" altLang="en-US">
              <a:solidFill>
                <a:prstClr val="white"/>
              </a:solidFill>
            </a:endParaRPr>
          </a:p>
        </p:txBody>
      </p:sp>
      <p:sp>
        <p:nvSpPr>
          <p:cNvPr id="94212" name="Title 3"/>
          <p:cNvSpPr>
            <a:spLocks noGrp="1"/>
          </p:cNvSpPr>
          <p:nvPr>
            <p:ph type="title"/>
          </p:nvPr>
        </p:nvSpPr>
        <p:spPr bwMode="auto">
          <a:xfrm>
            <a:off x="735013" y="1230313"/>
            <a:ext cx="67627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Conclusions</a:t>
            </a:r>
          </a:p>
        </p:txBody>
      </p:sp>
      <p:sp>
        <p:nvSpPr>
          <p:cNvPr id="94213"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smtClean="0"/>
              <a:t>Private life – example</a:t>
            </a:r>
          </a:p>
          <a:p>
            <a:pPr eaLnBrk="1" hangingPunct="1"/>
            <a:endParaRPr lang="en-GB" altLang="en-US" b="1" smtClean="0"/>
          </a:p>
          <a:p>
            <a:pPr eaLnBrk="1" hangingPunct="1"/>
            <a:r>
              <a:rPr lang="en-GB" altLang="en-US" smtClean="0"/>
              <a:t>Nurse M was employed at a care home. She went on annual leave to travel to Zimbabwe. Shortly afterwards she contacted her employer to say that her husband had been shot and had died and that she needed an extra two weeks’ leave to arrange his funeral. The matter was referred to the NMC when media reports indicated that Nurse M was suspected of having murdered her husband.</a:t>
            </a:r>
          </a:p>
          <a:p>
            <a:pPr eaLnBrk="1" hangingPunct="1"/>
            <a:r>
              <a:rPr lang="en-GB" altLang="en-US" smtClean="0"/>
              <a:t> </a:t>
            </a:r>
          </a:p>
          <a:p>
            <a:pPr eaLnBrk="1" hangingPunct="1"/>
            <a:r>
              <a:rPr lang="en-GB" altLang="en-US" smtClean="0"/>
              <a:t>Nurse M was charged in Zimbabwe, successfully applied for bail, but then failed to appear in court in breach of her bail conditions. A warrant was issued for her arrest. The Non-European Union Exchange of Criminal Records Department confirmed that Nurse M was being investigated for murdering her husband in Zimbabwe and was currently “on the run”.</a:t>
            </a:r>
          </a:p>
          <a:p>
            <a:pPr eaLnBrk="1" hangingPunct="1"/>
            <a:r>
              <a:rPr lang="en-GB" altLang="en-US" smtClean="0"/>
              <a:t> </a:t>
            </a:r>
          </a:p>
          <a:p>
            <a:pPr eaLnBrk="1" hangingPunct="1"/>
            <a:r>
              <a:rPr lang="en-GB" altLang="en-US" smtClean="0"/>
              <a:t>Nurse M was removed from our register for her failure to cooperate with the criminal investigation into her husband’s murder.</a:t>
            </a:r>
          </a:p>
          <a:p>
            <a:pPr eaLnBrk="1" hangingPunct="1"/>
            <a:endParaRPr lang="en-GB" altLang="en-US" b="1" smtClean="0"/>
          </a:p>
        </p:txBody>
      </p:sp>
    </p:spTree>
    <p:extLst>
      <p:ext uri="{BB962C8B-B14F-4D97-AF65-F5344CB8AC3E}">
        <p14:creationId xmlns:p14="http://schemas.microsoft.com/office/powerpoint/2010/main" val="1773437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3AACB9"/>
              </a:solidFill>
            </a:endParaRPr>
          </a:p>
        </p:txBody>
      </p:sp>
      <p:sp>
        <p:nvSpPr>
          <p:cNvPr id="9523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99660AEF-30B9-43FE-8BB9-37158AB35014}" type="slidenum">
              <a:rPr lang="en-US" altLang="en-US">
                <a:solidFill>
                  <a:prstClr val="white"/>
                </a:solidFill>
              </a:rPr>
              <a:pPr defTabSz="457200" fontAlgn="base">
                <a:spcBef>
                  <a:spcPct val="0"/>
                </a:spcBef>
                <a:spcAft>
                  <a:spcPct val="0"/>
                </a:spcAft>
              </a:pPr>
              <a:t>43</a:t>
            </a:fld>
            <a:endParaRPr lang="en-US" altLang="en-US">
              <a:solidFill>
                <a:prstClr val="white"/>
              </a:solidFill>
            </a:endParaRPr>
          </a:p>
        </p:txBody>
      </p:sp>
      <p:sp>
        <p:nvSpPr>
          <p:cNvPr id="95236" name="Title 3"/>
          <p:cNvSpPr>
            <a:spLocks noGrp="1"/>
          </p:cNvSpPr>
          <p:nvPr>
            <p:ph type="title"/>
          </p:nvPr>
        </p:nvSpPr>
        <p:spPr bwMode="auto">
          <a:xfrm>
            <a:off x="735013" y="1230313"/>
            <a:ext cx="67627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Conclusions</a:t>
            </a:r>
          </a:p>
        </p:txBody>
      </p:sp>
      <p:sp>
        <p:nvSpPr>
          <p:cNvPr id="5" name="Text Placeholder 4"/>
          <p:cNvSpPr>
            <a:spLocks noGrp="1"/>
          </p:cNvSpPr>
          <p:nvPr>
            <p:ph type="body" sz="quarter" idx="10"/>
          </p:nvPr>
        </p:nvSpPr>
        <p:spPr/>
        <p:txBody>
          <a:bodyPr/>
          <a:lstStyle/>
          <a:p>
            <a:pPr eaLnBrk="1" fontAlgn="auto" hangingPunct="1">
              <a:spcAft>
                <a:spcPts val="0"/>
              </a:spcAft>
              <a:defRPr/>
            </a:pPr>
            <a:r>
              <a:rPr lang="en-GB" b="1" dirty="0" smtClean="0"/>
              <a:t>Use of Social Media</a:t>
            </a:r>
          </a:p>
          <a:p>
            <a:pPr eaLnBrk="1" fontAlgn="auto" hangingPunct="1">
              <a:spcAft>
                <a:spcPts val="0"/>
              </a:spcAft>
              <a:defRPr/>
            </a:pPr>
            <a:endParaRPr lang="en-GB" b="1" dirty="0" smtClean="0"/>
          </a:p>
          <a:p>
            <a:pPr eaLnBrk="1" fontAlgn="auto" hangingPunct="1">
              <a:spcAft>
                <a:spcPts val="0"/>
              </a:spcAft>
              <a:defRPr/>
            </a:pPr>
            <a:r>
              <a:rPr lang="en-GB" dirty="0" smtClean="0"/>
              <a:t>We have clear guidance about behaviour on social media that we consider unacceptable:</a:t>
            </a:r>
          </a:p>
          <a:p>
            <a:pPr eaLnBrk="1" fontAlgn="auto" hangingPunct="1">
              <a:spcAft>
                <a:spcPts val="0"/>
              </a:spcAft>
              <a:defRPr/>
            </a:pPr>
            <a:endParaRPr lang="en-GB" dirty="0"/>
          </a:p>
          <a:p>
            <a:pPr marL="285750" indent="-285750" eaLnBrk="1" fontAlgn="auto" hangingPunct="1">
              <a:spcAft>
                <a:spcPts val="0"/>
              </a:spcAft>
              <a:buFont typeface="Arial" panose="020B0604020202020204" pitchFamily="34" charset="0"/>
              <a:buChar char="•"/>
              <a:defRPr/>
            </a:pPr>
            <a:r>
              <a:rPr lang="en-GB" dirty="0"/>
              <a:t>b</a:t>
            </a:r>
            <a:r>
              <a:rPr lang="en-GB" dirty="0" smtClean="0"/>
              <a:t>ullying or intimidation</a:t>
            </a:r>
          </a:p>
          <a:p>
            <a:pPr marL="285750" indent="-285750" eaLnBrk="1" fontAlgn="auto" hangingPunct="1">
              <a:spcAft>
                <a:spcPts val="0"/>
              </a:spcAft>
              <a:buFont typeface="Arial" panose="020B0604020202020204" pitchFamily="34" charset="0"/>
              <a:buChar char="•"/>
              <a:defRPr/>
            </a:pPr>
            <a:r>
              <a:rPr lang="en-GB" dirty="0"/>
              <a:t>e</a:t>
            </a:r>
            <a:r>
              <a:rPr lang="en-GB" dirty="0" smtClean="0"/>
              <a:t>ncouraging violence or self-harm</a:t>
            </a:r>
          </a:p>
          <a:p>
            <a:pPr marL="285750" indent="-285750" eaLnBrk="1" fontAlgn="auto" hangingPunct="1">
              <a:spcAft>
                <a:spcPts val="0"/>
              </a:spcAft>
              <a:buFont typeface="Arial" panose="020B0604020202020204" pitchFamily="34" charset="0"/>
              <a:buChar char="•"/>
              <a:defRPr/>
            </a:pPr>
            <a:r>
              <a:rPr lang="en-GB" dirty="0"/>
              <a:t>i</a:t>
            </a:r>
            <a:r>
              <a:rPr lang="en-GB" dirty="0" smtClean="0"/>
              <a:t>nciting hatred or discrimination </a:t>
            </a:r>
          </a:p>
          <a:p>
            <a:pPr eaLnBrk="1" fontAlgn="auto" hangingPunct="1">
              <a:spcAft>
                <a:spcPts val="0"/>
              </a:spcAft>
              <a:defRPr/>
            </a:pPr>
            <a:endParaRPr lang="en-GB" dirty="0" smtClean="0"/>
          </a:p>
          <a:p>
            <a:pPr eaLnBrk="1" fontAlgn="auto" hangingPunct="1">
              <a:spcAft>
                <a:spcPts val="0"/>
              </a:spcAft>
              <a:defRPr/>
            </a:pPr>
            <a:r>
              <a:rPr lang="en-GB" dirty="0" smtClean="0"/>
              <a:t>We also have published guidance suggesting that concerns about social media use </a:t>
            </a:r>
            <a:r>
              <a:rPr lang="en-GB" i="1" dirty="0" smtClean="0"/>
              <a:t>may</a:t>
            </a:r>
            <a:r>
              <a:rPr lang="en-GB" dirty="0" smtClean="0"/>
              <a:t> be more suitable for local investigation and resolution, rather than for action by us.</a:t>
            </a:r>
          </a:p>
          <a:p>
            <a:pPr eaLnBrk="1" fontAlgn="auto" hangingPunct="1">
              <a:spcAft>
                <a:spcPts val="0"/>
              </a:spcAft>
              <a:defRPr/>
            </a:pPr>
            <a:endParaRPr lang="en-GB" dirty="0"/>
          </a:p>
          <a:p>
            <a:pPr eaLnBrk="1" fontAlgn="auto" hangingPunct="1">
              <a:spcAft>
                <a:spcPts val="0"/>
              </a:spcAft>
              <a:defRPr/>
            </a:pPr>
            <a:r>
              <a:rPr lang="en-GB" dirty="0" smtClean="0"/>
              <a:t>As ever, everything will turn on the facts of individual cases. It’s only in the most serious social media cases that we might want to take action  - especially if there is no link to professional practice. An example might be engaging in serious online bullying or intimidation.</a:t>
            </a:r>
          </a:p>
          <a:p>
            <a:pPr eaLnBrk="1" fontAlgn="auto" hangingPunct="1">
              <a:spcAft>
                <a:spcPts val="0"/>
              </a:spcAft>
              <a:defRPr/>
            </a:pPr>
            <a:endParaRPr lang="en-GB" b="1" dirty="0" smtClean="0"/>
          </a:p>
        </p:txBody>
      </p:sp>
    </p:spTree>
    <p:extLst>
      <p:ext uri="{BB962C8B-B14F-4D97-AF65-F5344CB8AC3E}">
        <p14:creationId xmlns:p14="http://schemas.microsoft.com/office/powerpoint/2010/main" val="6610292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3AACB9"/>
              </a:solidFill>
            </a:endParaRPr>
          </a:p>
        </p:txBody>
      </p:sp>
      <p:sp>
        <p:nvSpPr>
          <p:cNvPr id="9625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3CB3BC5C-41DF-45DE-A146-EAB419FEE1AB}" type="slidenum">
              <a:rPr lang="en-US" altLang="en-US">
                <a:solidFill>
                  <a:prstClr val="white"/>
                </a:solidFill>
              </a:rPr>
              <a:pPr defTabSz="457200" fontAlgn="base">
                <a:spcBef>
                  <a:spcPct val="0"/>
                </a:spcBef>
                <a:spcAft>
                  <a:spcPct val="0"/>
                </a:spcAft>
              </a:pPr>
              <a:t>44</a:t>
            </a:fld>
            <a:endParaRPr lang="en-US" altLang="en-US">
              <a:solidFill>
                <a:prstClr val="white"/>
              </a:solidFill>
            </a:endParaRPr>
          </a:p>
        </p:txBody>
      </p:sp>
      <p:sp>
        <p:nvSpPr>
          <p:cNvPr id="96260" name="Title 3"/>
          <p:cNvSpPr>
            <a:spLocks noGrp="1"/>
          </p:cNvSpPr>
          <p:nvPr>
            <p:ph type="title"/>
          </p:nvPr>
        </p:nvSpPr>
        <p:spPr bwMode="auto">
          <a:xfrm>
            <a:off x="735013" y="1230313"/>
            <a:ext cx="67627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Conclusions</a:t>
            </a:r>
          </a:p>
        </p:txBody>
      </p:sp>
      <p:sp>
        <p:nvSpPr>
          <p:cNvPr id="96261"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smtClean="0"/>
              <a:t>Online messaging - example</a:t>
            </a:r>
          </a:p>
          <a:p>
            <a:pPr eaLnBrk="1" hangingPunct="1"/>
            <a:endParaRPr lang="en-GB" altLang="en-US" b="1" smtClean="0"/>
          </a:p>
          <a:p>
            <a:pPr eaLnBrk="1" hangingPunct="1"/>
            <a:r>
              <a:rPr lang="en-GB" altLang="en-US" b="1" smtClean="0"/>
              <a:t>Nurse O </a:t>
            </a:r>
            <a:endParaRPr lang="en-GB" altLang="en-US" smtClean="0"/>
          </a:p>
          <a:p>
            <a:pPr eaLnBrk="1" hangingPunct="1"/>
            <a:r>
              <a:rPr lang="en-GB" altLang="en-US" smtClean="0"/>
              <a:t>Nurse O was arrested and interviewed in relation to an allegation of sexual activity by an adult with a child under 13. The allegations related to messages between Nurse O and another person describing sexual activity with children. Nurse O stated that the contents of the messages were fictitious and the children referred to did not exist. The police decided to take no further action in respect of any offence.</a:t>
            </a:r>
          </a:p>
          <a:p>
            <a:pPr eaLnBrk="1" hangingPunct="1"/>
            <a:r>
              <a:rPr lang="en-GB" altLang="en-US" smtClean="0"/>
              <a:t> </a:t>
            </a:r>
          </a:p>
          <a:p>
            <a:pPr eaLnBrk="1" hangingPunct="1"/>
            <a:r>
              <a:rPr lang="en-GB" altLang="en-US" smtClean="0"/>
              <a:t>The NMC’s Case Examiners decided that there was a regulatory case for Nurse O to answer. The CEs noted that nurses are under a duty to uphold the reputation of the profession at all times and are also required to use all forms of spoken, written and digital communication (including social media and networking sites) responsibly. There was evidence that the Respondent was an active participant in a large number of sexually explicit  conversations describing child abuse. The matter was referred to the Fitness to Practise Committee.</a:t>
            </a:r>
            <a:endParaRPr lang="en-GB" altLang="en-US" b="1" smtClean="0"/>
          </a:p>
        </p:txBody>
      </p:sp>
    </p:spTree>
    <p:extLst>
      <p:ext uri="{BB962C8B-B14F-4D97-AF65-F5344CB8AC3E}">
        <p14:creationId xmlns:p14="http://schemas.microsoft.com/office/powerpoint/2010/main" val="32715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3AACB9"/>
              </a:solidFill>
            </a:endParaRPr>
          </a:p>
        </p:txBody>
      </p:sp>
      <p:sp>
        <p:nvSpPr>
          <p:cNvPr id="9728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86DDC0A7-3A51-4F39-AA59-A20CBBD6C326}" type="slidenum">
              <a:rPr lang="en-US" altLang="en-US">
                <a:solidFill>
                  <a:prstClr val="white"/>
                </a:solidFill>
              </a:rPr>
              <a:pPr defTabSz="457200" fontAlgn="base">
                <a:spcBef>
                  <a:spcPct val="0"/>
                </a:spcBef>
                <a:spcAft>
                  <a:spcPct val="0"/>
                </a:spcAft>
              </a:pPr>
              <a:t>45</a:t>
            </a:fld>
            <a:endParaRPr lang="en-US" altLang="en-US">
              <a:solidFill>
                <a:prstClr val="white"/>
              </a:solidFill>
            </a:endParaRPr>
          </a:p>
        </p:txBody>
      </p:sp>
      <p:sp>
        <p:nvSpPr>
          <p:cNvPr id="97284" name="Title 3"/>
          <p:cNvSpPr>
            <a:spLocks noGrp="1"/>
          </p:cNvSpPr>
          <p:nvPr>
            <p:ph type="title"/>
          </p:nvPr>
        </p:nvSpPr>
        <p:spPr bwMode="auto">
          <a:xfrm>
            <a:off x="735013" y="1230313"/>
            <a:ext cx="67627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A Note of Caution</a:t>
            </a:r>
          </a:p>
        </p:txBody>
      </p:sp>
      <p:sp>
        <p:nvSpPr>
          <p:cNvPr id="97285"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t>The term </a:t>
            </a:r>
            <a:r>
              <a:rPr lang="en-GB" altLang="en-US" b="1" smtClean="0"/>
              <a:t>private life</a:t>
            </a:r>
            <a:r>
              <a:rPr lang="en-GB" altLang="en-US" smtClean="0"/>
              <a:t> can be a slippery one.</a:t>
            </a:r>
          </a:p>
          <a:p>
            <a:pPr eaLnBrk="1" hangingPunct="1"/>
            <a:endParaRPr lang="en-GB" altLang="en-US" b="1" smtClean="0"/>
          </a:p>
          <a:p>
            <a:pPr eaLnBrk="1" hangingPunct="1"/>
            <a:r>
              <a:rPr lang="en-GB" altLang="en-US" smtClean="0"/>
              <a:t>In the recent Scottish case of </a:t>
            </a:r>
            <a:r>
              <a:rPr lang="en-GB" altLang="en-US" b="1" i="1" smtClean="0"/>
              <a:t>BC v Chief Constable of the Police Service of Scotland </a:t>
            </a:r>
            <a:r>
              <a:rPr lang="en-GB" altLang="en-US" b="1" smtClean="0"/>
              <a:t>2020 [CSIH] 61, </a:t>
            </a:r>
            <a:r>
              <a:rPr lang="en-GB" altLang="en-US" smtClean="0"/>
              <a:t>the police officers claimed that the use of their WhatsApp messages in police disciplinary proceedings was a breach of their Article 8 rights.</a:t>
            </a:r>
          </a:p>
          <a:p>
            <a:pPr eaLnBrk="1" hangingPunct="1"/>
            <a:endParaRPr lang="en-GB" altLang="en-US" smtClean="0"/>
          </a:p>
          <a:p>
            <a:pPr eaLnBrk="1" hangingPunct="1"/>
            <a:r>
              <a:rPr lang="en-GB" altLang="en-US" smtClean="0"/>
              <a:t>But the messages:</a:t>
            </a:r>
          </a:p>
          <a:p>
            <a:pPr marL="606425" lvl="2" indent="-342900" eaLnBrk="1" hangingPunct="1">
              <a:buFont typeface="Arial" panose="020B0604020202020204" pitchFamily="34" charset="0"/>
              <a:buAutoNum type="alphaLcParenR"/>
            </a:pPr>
            <a:r>
              <a:rPr lang="en-GB" altLang="en-US" smtClean="0"/>
              <a:t>were exchanged between serving police officers</a:t>
            </a:r>
          </a:p>
          <a:p>
            <a:pPr marL="606425" lvl="2" indent="-342900" eaLnBrk="1" hangingPunct="1">
              <a:buFont typeface="Arial" panose="020B0604020202020204" pitchFamily="34" charset="0"/>
              <a:buAutoNum type="alphaLcParenR"/>
            </a:pPr>
            <a:r>
              <a:rPr lang="en-GB" altLang="en-US" smtClean="0"/>
              <a:t>involved discussion of police operations</a:t>
            </a:r>
          </a:p>
          <a:p>
            <a:pPr marL="606425" lvl="2" indent="-342900" eaLnBrk="1" hangingPunct="1">
              <a:buFont typeface="Arial" panose="020B0604020202020204" pitchFamily="34" charset="0"/>
              <a:buAutoNum type="alphaLcParenR"/>
            </a:pPr>
            <a:r>
              <a:rPr lang="en-GB" altLang="en-US" smtClean="0"/>
              <a:t>included the sharing of photographs taken while on duty</a:t>
            </a:r>
          </a:p>
          <a:p>
            <a:pPr marL="606425" lvl="2" indent="-342900" eaLnBrk="1" hangingPunct="1">
              <a:buFont typeface="Arial" panose="020B0604020202020204" pitchFamily="34" charset="0"/>
              <a:buAutoNum type="alphaLcParenR"/>
            </a:pPr>
            <a:endParaRPr lang="en-GB" altLang="en-US" smtClean="0"/>
          </a:p>
          <a:p>
            <a:pPr marL="88900" lvl="1" indent="0" eaLnBrk="1" hangingPunct="1">
              <a:buNone/>
            </a:pPr>
            <a:r>
              <a:rPr lang="en-GB" altLang="en-US" smtClean="0"/>
              <a:t>Given those facts, the Court’s conclusion that there was no infringement of the officers’ Article 8 rights seems unsurprising. The link between the messages and the officers’ role as police officers was clear and obvious.</a:t>
            </a:r>
          </a:p>
        </p:txBody>
      </p:sp>
    </p:spTree>
    <p:extLst>
      <p:ext uri="{BB962C8B-B14F-4D97-AF65-F5344CB8AC3E}">
        <p14:creationId xmlns:p14="http://schemas.microsoft.com/office/powerpoint/2010/main" val="115905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3AACB9"/>
              </a:solidFill>
            </a:endParaRPr>
          </a:p>
        </p:txBody>
      </p:sp>
      <p:sp>
        <p:nvSpPr>
          <p:cNvPr id="9830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DAB1C09B-2C00-444C-A5B8-B6464E41B957}" type="slidenum">
              <a:rPr lang="en-US" altLang="en-US">
                <a:solidFill>
                  <a:prstClr val="white"/>
                </a:solidFill>
              </a:rPr>
              <a:pPr defTabSz="457200" fontAlgn="base">
                <a:spcBef>
                  <a:spcPct val="0"/>
                </a:spcBef>
                <a:spcAft>
                  <a:spcPct val="0"/>
                </a:spcAft>
              </a:pPr>
              <a:t>46</a:t>
            </a:fld>
            <a:endParaRPr lang="en-US" altLang="en-US">
              <a:solidFill>
                <a:prstClr val="white"/>
              </a:solidFill>
            </a:endParaRPr>
          </a:p>
        </p:txBody>
      </p:sp>
      <p:sp>
        <p:nvSpPr>
          <p:cNvPr id="98308" name="Title 3"/>
          <p:cNvSpPr>
            <a:spLocks noGrp="1"/>
          </p:cNvSpPr>
          <p:nvPr>
            <p:ph type="title"/>
          </p:nvPr>
        </p:nvSpPr>
        <p:spPr bwMode="auto">
          <a:xfrm>
            <a:off x="735013" y="1230313"/>
            <a:ext cx="67627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When is private life not private?</a:t>
            </a:r>
          </a:p>
        </p:txBody>
      </p:sp>
      <p:sp>
        <p:nvSpPr>
          <p:cNvPr id="98309"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t>Regulators may often face situations where the professional they are concerned about claims that the alleged conduct was part of their private life but the regulator considers that there is a clear and obvious link to their professional role.</a:t>
            </a:r>
          </a:p>
          <a:p>
            <a:pPr eaLnBrk="1" hangingPunct="1"/>
            <a:endParaRPr lang="en-GB" altLang="en-US" smtClean="0"/>
          </a:p>
          <a:p>
            <a:pPr eaLnBrk="1" hangingPunct="1"/>
            <a:r>
              <a:rPr lang="en-GB" altLang="en-US" b="1" smtClean="0"/>
              <a:t>Example – Nurse C</a:t>
            </a:r>
          </a:p>
          <a:p>
            <a:pPr eaLnBrk="1" hangingPunct="1"/>
            <a:r>
              <a:rPr lang="en-GB" altLang="en-US" smtClean="0"/>
              <a:t> </a:t>
            </a:r>
          </a:p>
          <a:p>
            <a:pPr eaLnBrk="1" hangingPunct="1"/>
            <a:r>
              <a:rPr lang="en-GB" altLang="en-US" smtClean="0"/>
              <a:t>Nurse C was investigated for fraud. The charges arose from Nurse C’s employment. It was alleged that she accepted money between 2006 and 2015 from Patient A. She admitted that the amount received was well over £100,000. </a:t>
            </a:r>
          </a:p>
          <a:p>
            <a:pPr eaLnBrk="1" hangingPunct="1"/>
            <a:r>
              <a:rPr lang="en-GB" altLang="en-US" smtClean="0"/>
              <a:t> </a:t>
            </a:r>
          </a:p>
          <a:p>
            <a:pPr eaLnBrk="1" hangingPunct="1"/>
            <a:r>
              <a:rPr lang="en-GB" altLang="en-US" smtClean="0"/>
              <a:t>Patient A was an elderly blind gentleman. Nurse C provided care to Patient A while he was an inpatient in 2005. After Patient A was discharged, Nurse C visited him in his home regularly from 2006 - 2017, until his son raised a complaint with the police. The police investigated the complaint but decided not to proceed to a prosecution. </a:t>
            </a:r>
          </a:p>
          <a:p>
            <a:pPr eaLnBrk="1" hangingPunct="1"/>
            <a:endParaRPr lang="en-GB" altLang="en-US" smtClean="0"/>
          </a:p>
          <a:p>
            <a:pPr eaLnBrk="1" hangingPunct="1"/>
            <a:endParaRPr lang="en-GB" altLang="en-US" smtClean="0"/>
          </a:p>
        </p:txBody>
      </p:sp>
    </p:spTree>
    <p:extLst>
      <p:ext uri="{BB962C8B-B14F-4D97-AF65-F5344CB8AC3E}">
        <p14:creationId xmlns:p14="http://schemas.microsoft.com/office/powerpoint/2010/main" val="1555278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3AACB9"/>
              </a:solidFill>
            </a:endParaRPr>
          </a:p>
        </p:txBody>
      </p:sp>
      <p:sp>
        <p:nvSpPr>
          <p:cNvPr id="9933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C295BD79-1D22-4DEA-B6FC-6A7E94BB542A}" type="slidenum">
              <a:rPr lang="en-US" altLang="en-US">
                <a:solidFill>
                  <a:prstClr val="white"/>
                </a:solidFill>
              </a:rPr>
              <a:pPr defTabSz="457200" fontAlgn="base">
                <a:spcBef>
                  <a:spcPct val="0"/>
                </a:spcBef>
                <a:spcAft>
                  <a:spcPct val="0"/>
                </a:spcAft>
              </a:pPr>
              <a:t>47</a:t>
            </a:fld>
            <a:endParaRPr lang="en-US" altLang="en-US">
              <a:solidFill>
                <a:prstClr val="white"/>
              </a:solidFill>
            </a:endParaRPr>
          </a:p>
        </p:txBody>
      </p:sp>
      <p:sp>
        <p:nvSpPr>
          <p:cNvPr id="99332" name="Title 3"/>
          <p:cNvSpPr>
            <a:spLocks noGrp="1"/>
          </p:cNvSpPr>
          <p:nvPr>
            <p:ph type="title"/>
          </p:nvPr>
        </p:nvSpPr>
        <p:spPr bwMode="auto">
          <a:xfrm>
            <a:off x="735013" y="1230313"/>
            <a:ext cx="67627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When is private life not private?</a:t>
            </a:r>
          </a:p>
        </p:txBody>
      </p:sp>
      <p:sp>
        <p:nvSpPr>
          <p:cNvPr id="99333"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smtClean="0"/>
          </a:p>
          <a:p>
            <a:pPr eaLnBrk="1" hangingPunct="1"/>
            <a:r>
              <a:rPr lang="en-GB" altLang="en-US" b="1" smtClean="0"/>
              <a:t>Example – Nurse C - continued</a:t>
            </a:r>
          </a:p>
          <a:p>
            <a:pPr eaLnBrk="1" hangingPunct="1"/>
            <a:r>
              <a:rPr lang="en-GB" altLang="en-US" smtClean="0"/>
              <a:t> </a:t>
            </a:r>
          </a:p>
          <a:p>
            <a:pPr eaLnBrk="1" hangingPunct="1"/>
            <a:r>
              <a:rPr lang="en-GB" altLang="en-US" smtClean="0"/>
              <a:t>The NMC alleged that Nurse C failed to maintain professional boundaries in relation to Patient A, who was under her care in December 2005. Nurse C developed a familial relationship between herself and Patient A. Nurse C’s actions in accepting large sums of money from Patient A demonstrated a lack of integrity. Nurse C was removed from our Register.</a:t>
            </a:r>
          </a:p>
          <a:p>
            <a:pPr eaLnBrk="1" hangingPunct="1"/>
            <a:endParaRPr lang="en-GB" altLang="en-US" smtClean="0"/>
          </a:p>
        </p:txBody>
      </p:sp>
    </p:spTree>
    <p:extLst>
      <p:ext uri="{BB962C8B-B14F-4D97-AF65-F5344CB8AC3E}">
        <p14:creationId xmlns:p14="http://schemas.microsoft.com/office/powerpoint/2010/main" val="28115106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3AACB9"/>
              </a:solidFill>
            </a:endParaRPr>
          </a:p>
        </p:txBody>
      </p:sp>
      <p:sp>
        <p:nvSpPr>
          <p:cNvPr id="10035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22960E3B-3563-4785-B6C4-5C767DBB253F}" type="slidenum">
              <a:rPr lang="en-US" altLang="en-US">
                <a:solidFill>
                  <a:prstClr val="white"/>
                </a:solidFill>
              </a:rPr>
              <a:pPr defTabSz="457200" fontAlgn="base">
                <a:spcBef>
                  <a:spcPct val="0"/>
                </a:spcBef>
                <a:spcAft>
                  <a:spcPct val="0"/>
                </a:spcAft>
              </a:pPr>
              <a:t>48</a:t>
            </a:fld>
            <a:endParaRPr lang="en-US" altLang="en-US">
              <a:solidFill>
                <a:prstClr val="white"/>
              </a:solidFill>
            </a:endParaRPr>
          </a:p>
        </p:txBody>
      </p:sp>
      <p:sp>
        <p:nvSpPr>
          <p:cNvPr id="100356" name="Title 3"/>
          <p:cNvSpPr>
            <a:spLocks noGrp="1"/>
          </p:cNvSpPr>
          <p:nvPr>
            <p:ph type="title"/>
          </p:nvPr>
        </p:nvSpPr>
        <p:spPr bwMode="auto">
          <a:xfrm>
            <a:off x="735013" y="1230313"/>
            <a:ext cx="67627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When is private life not private?</a:t>
            </a:r>
          </a:p>
        </p:txBody>
      </p:sp>
      <p:sp>
        <p:nvSpPr>
          <p:cNvPr id="100357"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smtClean="0"/>
              <a:t>Code provisions relevant to case of Nurse C</a:t>
            </a:r>
          </a:p>
          <a:p>
            <a:pPr eaLnBrk="1" hangingPunct="1"/>
            <a:endParaRPr lang="en-GB" altLang="en-US" smtClean="0"/>
          </a:p>
          <a:p>
            <a:pPr eaLnBrk="1" hangingPunct="1"/>
            <a:r>
              <a:rPr lang="en-GB" altLang="en-US" smtClean="0"/>
              <a:t>20.5 treat people in a way that does not take advantage of their vulnerability or cause them upset or distress </a:t>
            </a:r>
          </a:p>
          <a:p>
            <a:pPr eaLnBrk="1" hangingPunct="1"/>
            <a:r>
              <a:rPr lang="en-GB" altLang="en-US" smtClean="0"/>
              <a:t>20.6 stay objective and have clear professional boundaries at all times with people in your care (including those who have been in your care in the past), their families and carers </a:t>
            </a:r>
          </a:p>
          <a:p>
            <a:pPr eaLnBrk="1" hangingPunct="1"/>
            <a:r>
              <a:rPr lang="en-GB" altLang="en-US" smtClean="0"/>
              <a:t>….</a:t>
            </a:r>
          </a:p>
          <a:p>
            <a:pPr eaLnBrk="1" hangingPunct="1"/>
            <a:r>
              <a:rPr lang="en-GB" altLang="en-US" smtClean="0"/>
              <a:t>21.1 refuse all but the most trivial gifts, favours or hospitality as accepting them could be interpreted as an attempt to gain preferential treatment </a:t>
            </a:r>
          </a:p>
          <a:p>
            <a:pPr eaLnBrk="1" hangingPunct="1"/>
            <a:r>
              <a:rPr lang="en-GB" altLang="en-US" smtClean="0"/>
              <a:t>21.2 never ask for or accept loans from anyone in your care or anyone close to them </a:t>
            </a:r>
          </a:p>
          <a:p>
            <a:pPr eaLnBrk="1" hangingPunct="1"/>
            <a:r>
              <a:rPr lang="en-GB" altLang="en-US" smtClean="0"/>
              <a:t>21.3 act with honesty and integrity in any financial dealings you have with everyone you have a professional relationship with, including people in your care </a:t>
            </a:r>
            <a:endParaRPr lang="en-GB" altLang="en-US" b="1" smtClean="0"/>
          </a:p>
          <a:p>
            <a:pPr eaLnBrk="1" hangingPunct="1"/>
            <a:endParaRPr lang="en-GB" altLang="en-US" smtClean="0"/>
          </a:p>
        </p:txBody>
      </p:sp>
    </p:spTree>
    <p:extLst>
      <p:ext uri="{BB962C8B-B14F-4D97-AF65-F5344CB8AC3E}">
        <p14:creationId xmlns:p14="http://schemas.microsoft.com/office/powerpoint/2010/main" val="551464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endParaRPr lang="en-US" altLang="en-US">
              <a:solidFill>
                <a:srgbClr val="3AACB9"/>
              </a:solidFill>
            </a:endParaRPr>
          </a:p>
        </p:txBody>
      </p:sp>
      <p:sp>
        <p:nvSpPr>
          <p:cNvPr id="10137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pPr>
            <a:fld id="{C85FA1C9-6F7F-40F9-97FF-4F6CEA737475}" type="slidenum">
              <a:rPr lang="en-US" altLang="en-US">
                <a:solidFill>
                  <a:prstClr val="white"/>
                </a:solidFill>
              </a:rPr>
              <a:pPr defTabSz="457200" fontAlgn="base">
                <a:spcBef>
                  <a:spcPct val="0"/>
                </a:spcBef>
                <a:spcAft>
                  <a:spcPct val="0"/>
                </a:spcAft>
              </a:pPr>
              <a:t>49</a:t>
            </a:fld>
            <a:endParaRPr lang="en-US" altLang="en-US">
              <a:solidFill>
                <a:prstClr val="white"/>
              </a:solidFill>
            </a:endParaRPr>
          </a:p>
        </p:txBody>
      </p:sp>
      <p:sp>
        <p:nvSpPr>
          <p:cNvPr id="101380" name="Title 3"/>
          <p:cNvSpPr>
            <a:spLocks noGrp="1"/>
          </p:cNvSpPr>
          <p:nvPr>
            <p:ph type="title"/>
          </p:nvPr>
        </p:nvSpPr>
        <p:spPr bwMode="auto">
          <a:xfrm>
            <a:off x="735013" y="1230313"/>
            <a:ext cx="676275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latin typeface="Arial" panose="020B0604020202020204" pitchFamily="34" charset="0"/>
              </a:rPr>
              <a:t>Final Word</a:t>
            </a:r>
          </a:p>
        </p:txBody>
      </p:sp>
      <p:sp>
        <p:nvSpPr>
          <p:cNvPr id="101381"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b="1" smtClean="0"/>
          </a:p>
          <a:p>
            <a:pPr eaLnBrk="1" hangingPunct="1"/>
            <a:r>
              <a:rPr lang="en-GB" altLang="en-US" smtClean="0"/>
              <a:t>We are quite clear that we </a:t>
            </a:r>
            <a:r>
              <a:rPr lang="en-GB" altLang="en-US" b="1" smtClean="0"/>
              <a:t>can</a:t>
            </a:r>
            <a:r>
              <a:rPr lang="en-GB" altLang="en-US" smtClean="0"/>
              <a:t> take action in relation to a professional’s private conduct (including use of social media) but we are </a:t>
            </a:r>
            <a:r>
              <a:rPr lang="en-GB" altLang="en-US" b="1" smtClean="0"/>
              <a:t>more likely </a:t>
            </a:r>
            <a:r>
              <a:rPr lang="en-GB" altLang="en-US" smtClean="0"/>
              <a:t>to take action where there is a clear link between the conduct and the professional role.</a:t>
            </a:r>
          </a:p>
        </p:txBody>
      </p:sp>
    </p:spTree>
    <p:extLst>
      <p:ext uri="{BB962C8B-B14F-4D97-AF65-F5344CB8AC3E}">
        <p14:creationId xmlns:p14="http://schemas.microsoft.com/office/powerpoint/2010/main" val="3700365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9704-6717-4C63-A04E-BB45A2FD875B}"/>
              </a:ext>
            </a:extLst>
          </p:cNvPr>
          <p:cNvSpPr>
            <a:spLocks noGrp="1"/>
          </p:cNvSpPr>
          <p:nvPr>
            <p:ph type="title"/>
          </p:nvPr>
        </p:nvSpPr>
        <p:spPr/>
        <p:txBody>
          <a:bodyPr/>
          <a:lstStyle/>
          <a:p>
            <a:r>
              <a:rPr lang="en-GB" dirty="0"/>
              <a:t>GMP  - Where does it fit in?</a:t>
            </a:r>
          </a:p>
        </p:txBody>
      </p:sp>
      <p:sp>
        <p:nvSpPr>
          <p:cNvPr id="3" name="Content Placeholder 2">
            <a:extLst>
              <a:ext uri="{FF2B5EF4-FFF2-40B4-BE49-F238E27FC236}">
                <a16:creationId xmlns:a16="http://schemas.microsoft.com/office/drawing/2014/main" id="{E68D3634-723A-4031-A5DD-9DDF8C18A080}"/>
              </a:ext>
            </a:extLst>
          </p:cNvPr>
          <p:cNvSpPr>
            <a:spLocks noGrp="1"/>
          </p:cNvSpPr>
          <p:nvPr>
            <p:ph idx="1"/>
          </p:nvPr>
        </p:nvSpPr>
        <p:spPr>
          <a:xfrm>
            <a:off x="1420813" y="1255362"/>
            <a:ext cx="7033511" cy="4796725"/>
          </a:xfrm>
        </p:spPr>
        <p:txBody>
          <a:bodyPr/>
          <a:lstStyle/>
          <a:p>
            <a:pPr marL="0" indent="0">
              <a:buNone/>
            </a:pPr>
            <a:r>
              <a:rPr lang="en-GB" b="1" dirty="0">
                <a:latin typeface="Tahoma" panose="020B0604030504040204" pitchFamily="34" charset="0"/>
                <a:ea typeface="Tahoma" panose="020B0604030504040204" pitchFamily="34" charset="0"/>
                <a:cs typeface="Tahoma" panose="020B0604030504040204" pitchFamily="34" charset="0"/>
              </a:rPr>
              <a:t>The Medical Act 1983</a:t>
            </a:r>
          </a:p>
          <a:p>
            <a:pPr marL="0" indent="0">
              <a:buNone/>
            </a:pP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GB" sz="2000" dirty="0">
                <a:solidFill>
                  <a:srgbClr val="000000"/>
                </a:solidFill>
                <a:ea typeface="Tahoma" panose="020B0604030504040204" pitchFamily="34" charset="0"/>
                <a:cs typeface="Tahoma" panose="020B0604030504040204" pitchFamily="34" charset="0"/>
              </a:rPr>
              <a:t>1A)The over-arching objective of the General Council in exercising their functions is the </a:t>
            </a:r>
            <a:r>
              <a:rPr lang="en-GB" sz="2000" b="1" dirty="0">
                <a:solidFill>
                  <a:srgbClr val="000000"/>
                </a:solidFill>
                <a:ea typeface="Tahoma" panose="020B0604030504040204" pitchFamily="34" charset="0"/>
                <a:cs typeface="Tahoma" panose="020B0604030504040204" pitchFamily="34" charset="0"/>
              </a:rPr>
              <a:t>protection of the public.</a:t>
            </a:r>
          </a:p>
          <a:p>
            <a:pPr marL="0" indent="0">
              <a:buNone/>
            </a:pPr>
            <a:r>
              <a:rPr lang="en-GB" sz="2000" dirty="0">
                <a:solidFill>
                  <a:srgbClr val="000000"/>
                </a:solidFill>
              </a:rPr>
              <a:t>(1B)</a:t>
            </a:r>
            <a:r>
              <a:rPr lang="en-GB" sz="2000" dirty="0">
                <a:solidFill>
                  <a:srgbClr val="000000"/>
                </a:solidFill>
                <a:highlight>
                  <a:srgbClr val="FFFF00"/>
                </a:highlight>
              </a:rPr>
              <a:t>The pursuit by the General Council of their over-arching objective involves the pursuit of the following objectives</a:t>
            </a:r>
            <a:r>
              <a:rPr lang="en-GB" sz="2000" dirty="0">
                <a:solidFill>
                  <a:srgbClr val="000000"/>
                </a:solidFill>
              </a:rPr>
              <a:t>—</a:t>
            </a:r>
          </a:p>
          <a:p>
            <a:pPr marL="0" indent="0">
              <a:buNone/>
            </a:pPr>
            <a:endParaRPr lang="en-GB" sz="2000" dirty="0">
              <a:solidFill>
                <a:srgbClr val="000000"/>
              </a:solidFill>
            </a:endParaRPr>
          </a:p>
          <a:p>
            <a:r>
              <a:rPr lang="en-GB" sz="2000" dirty="0">
                <a:solidFill>
                  <a:srgbClr val="000000"/>
                </a:solidFill>
              </a:rPr>
              <a:t>(a)to protect, promote and maintain the health, safety and well-being of the public,</a:t>
            </a:r>
          </a:p>
          <a:p>
            <a:r>
              <a:rPr lang="en-GB" sz="2000" dirty="0">
                <a:solidFill>
                  <a:srgbClr val="000000"/>
                </a:solidFill>
              </a:rPr>
              <a:t>(b)</a:t>
            </a:r>
            <a:r>
              <a:rPr lang="en-GB" sz="2000" dirty="0">
                <a:solidFill>
                  <a:srgbClr val="000000"/>
                </a:solidFill>
                <a:highlight>
                  <a:srgbClr val="FFFF00"/>
                </a:highlight>
              </a:rPr>
              <a:t>to promote and maintain public confidence in the medical profession</a:t>
            </a:r>
            <a:r>
              <a:rPr lang="en-GB" sz="2000" dirty="0">
                <a:solidFill>
                  <a:srgbClr val="000000"/>
                </a:solidFill>
              </a:rPr>
              <a:t>, and</a:t>
            </a:r>
          </a:p>
          <a:p>
            <a:r>
              <a:rPr lang="en-GB" sz="2000" dirty="0">
                <a:solidFill>
                  <a:srgbClr val="000000"/>
                </a:solidFill>
              </a:rPr>
              <a:t>(c)to promote and maintain proper professional standards and conduct for members of that profession.</a:t>
            </a:r>
          </a:p>
          <a:p>
            <a:pPr marL="0" indent="0">
              <a:buNone/>
            </a:pPr>
            <a:endParaRPr lang="en-GB" dirty="0">
              <a:solidFill>
                <a:srgbClr val="000000"/>
              </a:solidFill>
              <a:latin typeface="arial" panose="020B0604020202020204" pitchFamily="34" charset="0"/>
            </a:endParaRPr>
          </a:p>
          <a:p>
            <a:pPr marL="0" indent="0">
              <a:buNone/>
            </a:pPr>
            <a:endParaRPr lang="en-GB" dirty="0">
              <a:solidFill>
                <a:srgbClr val="000000"/>
              </a:solidFill>
              <a:latin typeface="arial" panose="020B0604020202020204" pitchFamily="34" charset="0"/>
            </a:endParaRPr>
          </a:p>
          <a:p>
            <a:endParaRPr lang="en-GB" dirty="0"/>
          </a:p>
        </p:txBody>
      </p:sp>
      <p:pic>
        <p:nvPicPr>
          <p:cNvPr id="6146" name="Picture 2" descr="Legislation Crest">
            <a:extLst>
              <a:ext uri="{FF2B5EF4-FFF2-40B4-BE49-F238E27FC236}">
                <a16:creationId xmlns:a16="http://schemas.microsoft.com/office/drawing/2014/main" id="{D965BDF9-A9A1-43CD-B674-7AF559BE0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09" y="1141834"/>
            <a:ext cx="1068304" cy="92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609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2"/>
          <p:cNvSpPr txBox="1">
            <a:spLocks noChangeArrowheads="1"/>
          </p:cNvSpPr>
          <p:nvPr/>
        </p:nvSpPr>
        <p:spPr bwMode="auto">
          <a:xfrm>
            <a:off x="403226" y="5341938"/>
            <a:ext cx="37703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457200" fontAlgn="base">
              <a:lnSpc>
                <a:spcPts val="3000"/>
              </a:lnSpc>
              <a:spcBef>
                <a:spcPct val="0"/>
              </a:spcBef>
              <a:spcAft>
                <a:spcPct val="0"/>
              </a:spcAft>
            </a:pPr>
            <a:r>
              <a:rPr lang="en-US" altLang="en-US">
                <a:solidFill>
                  <a:prstClr val="white"/>
                </a:solidFill>
                <a:cs typeface="Arial" panose="020B0604020202020204" pitchFamily="34" charset="0"/>
                <a:hlinkClick r:id="rId2"/>
              </a:rPr>
              <a:t>www.nmc.org.uk</a:t>
            </a:r>
            <a:endParaRPr lang="en-US" altLang="en-US">
              <a:solidFill>
                <a:prstClr val="white"/>
              </a:solidFill>
              <a:cs typeface="Arial" panose="020B0604020202020204" pitchFamily="34" charset="0"/>
            </a:endParaRPr>
          </a:p>
          <a:p>
            <a:pPr defTabSz="457200" fontAlgn="base">
              <a:lnSpc>
                <a:spcPts val="3000"/>
              </a:lnSpc>
              <a:spcBef>
                <a:spcPct val="0"/>
              </a:spcBef>
              <a:spcAft>
                <a:spcPct val="0"/>
              </a:spcAft>
            </a:pPr>
            <a:r>
              <a:rPr lang="en-US" altLang="en-US">
                <a:solidFill>
                  <a:prstClr val="white"/>
                </a:solidFill>
                <a:cs typeface="Arial" panose="020B0604020202020204" pitchFamily="34" charset="0"/>
              </a:rPr>
              <a:t> </a:t>
            </a:r>
          </a:p>
        </p:txBody>
      </p:sp>
    </p:spTree>
    <p:extLst>
      <p:ext uri="{BB962C8B-B14F-4D97-AF65-F5344CB8AC3E}">
        <p14:creationId xmlns:p14="http://schemas.microsoft.com/office/powerpoint/2010/main" val="2574036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9704-6717-4C63-A04E-BB45A2FD875B}"/>
              </a:ext>
            </a:extLst>
          </p:cNvPr>
          <p:cNvSpPr>
            <a:spLocks noGrp="1"/>
          </p:cNvSpPr>
          <p:nvPr>
            <p:ph type="title"/>
          </p:nvPr>
        </p:nvSpPr>
        <p:spPr/>
        <p:txBody>
          <a:bodyPr/>
          <a:lstStyle/>
          <a:p>
            <a:r>
              <a:rPr lang="en-GB" dirty="0"/>
              <a:t>GMP  - Where does it fit in?</a:t>
            </a:r>
          </a:p>
        </p:txBody>
      </p:sp>
      <p:sp>
        <p:nvSpPr>
          <p:cNvPr id="3" name="Content Placeholder 2">
            <a:extLst>
              <a:ext uri="{FF2B5EF4-FFF2-40B4-BE49-F238E27FC236}">
                <a16:creationId xmlns:a16="http://schemas.microsoft.com/office/drawing/2014/main" id="{E68D3634-723A-4031-A5DD-9DDF8C18A080}"/>
              </a:ext>
            </a:extLst>
          </p:cNvPr>
          <p:cNvSpPr>
            <a:spLocks noGrp="1"/>
          </p:cNvSpPr>
          <p:nvPr>
            <p:ph idx="1"/>
          </p:nvPr>
        </p:nvSpPr>
        <p:spPr>
          <a:xfrm>
            <a:off x="1689315" y="1255363"/>
            <a:ext cx="6765009" cy="4750230"/>
          </a:xfrm>
        </p:spPr>
        <p:txBody>
          <a:bodyPr/>
          <a:lstStyle/>
          <a:p>
            <a:pPr marL="0" indent="0" algn="just">
              <a:buNone/>
            </a:pP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rPr>
              <a:t>35. The powers of the General Council shall include the power to provide, in such manner as the Council think fit, advice for members of the medical profession on—</a:t>
            </a:r>
          </a:p>
          <a:p>
            <a:pPr marL="0" indent="0" algn="just">
              <a:buNone/>
            </a:pPr>
            <a:endPar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rPr>
              <a:t>(a)standards of professional conduct;</a:t>
            </a:r>
          </a:p>
          <a:p>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rPr>
              <a:t>(b)standards of professional performance; or</a:t>
            </a:r>
          </a:p>
          <a:p>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rPr>
              <a:t>(c)medical ethics.</a:t>
            </a:r>
          </a:p>
          <a:p>
            <a:pPr marL="0" indent="0">
              <a:buNone/>
            </a:pPr>
            <a:endParaRPr lang="en-GB" dirty="0">
              <a:solidFill>
                <a:srgbClr val="000000"/>
              </a:solidFill>
              <a:latin typeface="arial" panose="020B0604020202020204" pitchFamily="34" charset="0"/>
            </a:endParaRPr>
          </a:p>
          <a:p>
            <a:pPr marL="0" indent="0">
              <a:buNone/>
            </a:pPr>
            <a:endParaRPr lang="en-GB" dirty="0">
              <a:solidFill>
                <a:srgbClr val="000000"/>
              </a:solidFill>
              <a:latin typeface="arial" panose="020B0604020202020204" pitchFamily="34" charset="0"/>
            </a:endParaRPr>
          </a:p>
          <a:p>
            <a:endParaRPr lang="en-GB" dirty="0"/>
          </a:p>
        </p:txBody>
      </p:sp>
      <p:pic>
        <p:nvPicPr>
          <p:cNvPr id="6146" name="Picture 2" descr="Legislation Crest">
            <a:extLst>
              <a:ext uri="{FF2B5EF4-FFF2-40B4-BE49-F238E27FC236}">
                <a16:creationId xmlns:a16="http://schemas.microsoft.com/office/drawing/2014/main" id="{D965BDF9-A9A1-43CD-B674-7AF559BE0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09" y="1141834"/>
            <a:ext cx="1068304" cy="92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19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F8D3-2498-4C6D-9CB4-1746BCE31868}"/>
              </a:ext>
            </a:extLst>
          </p:cNvPr>
          <p:cNvSpPr>
            <a:spLocks noGrp="1"/>
          </p:cNvSpPr>
          <p:nvPr>
            <p:ph type="title"/>
          </p:nvPr>
        </p:nvSpPr>
        <p:spPr/>
        <p:txBody>
          <a:bodyPr/>
          <a:lstStyle/>
          <a:p>
            <a:r>
              <a:rPr lang="en-GB" dirty="0"/>
              <a:t>The guidance model as a whole</a:t>
            </a:r>
          </a:p>
        </p:txBody>
      </p:sp>
      <p:graphicFrame>
        <p:nvGraphicFramePr>
          <p:cNvPr id="5" name="Diagram 4">
            <a:extLst>
              <a:ext uri="{FF2B5EF4-FFF2-40B4-BE49-F238E27FC236}">
                <a16:creationId xmlns:a16="http://schemas.microsoft.com/office/drawing/2014/main" id="{186BE589-1314-4919-A154-71784F189542}"/>
              </a:ext>
            </a:extLst>
          </p:cNvPr>
          <p:cNvGraphicFramePr/>
          <p:nvPr>
            <p:extLst>
              <p:ext uri="{D42A27DB-BD31-4B8C-83A1-F6EECF244321}">
                <p14:modId xmlns:p14="http://schemas.microsoft.com/office/powerpoint/2010/main" val="497484339"/>
              </p:ext>
            </p:extLst>
          </p:nvPr>
        </p:nvGraphicFramePr>
        <p:xfrm>
          <a:off x="164504" y="1203827"/>
          <a:ext cx="8072845" cy="4942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927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C8CC-4E0C-4578-9B83-C327C31BD241}"/>
              </a:ext>
            </a:extLst>
          </p:cNvPr>
          <p:cNvSpPr>
            <a:spLocks noGrp="1"/>
          </p:cNvSpPr>
          <p:nvPr>
            <p:ph type="title"/>
          </p:nvPr>
        </p:nvSpPr>
        <p:spPr/>
        <p:txBody>
          <a:bodyPr/>
          <a:lstStyle/>
          <a:p>
            <a:r>
              <a:rPr lang="en-GB" dirty="0"/>
              <a:t>GMP – time for review </a:t>
            </a:r>
          </a:p>
        </p:txBody>
      </p:sp>
      <p:pic>
        <p:nvPicPr>
          <p:cNvPr id="8" name="Picture 7" descr="Word Cloud">
            <a:extLst>
              <a:ext uri="{FF2B5EF4-FFF2-40B4-BE49-F238E27FC236}">
                <a16:creationId xmlns:a16="http://schemas.microsoft.com/office/drawing/2014/main" id="{5164F022-78FA-4136-B252-F2D4B76F06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116339"/>
            <a:ext cx="9144000" cy="493575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3922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ACB4-A994-4227-92B9-C4C1FDA5A704}"/>
              </a:ext>
            </a:extLst>
          </p:cNvPr>
          <p:cNvSpPr>
            <a:spLocks noGrp="1"/>
          </p:cNvSpPr>
          <p:nvPr>
            <p:ph type="title"/>
          </p:nvPr>
        </p:nvSpPr>
        <p:spPr/>
        <p:txBody>
          <a:bodyPr/>
          <a:lstStyle/>
          <a:p>
            <a:r>
              <a:rPr lang="en-GB" dirty="0"/>
              <a:t>Scoping themes</a:t>
            </a:r>
          </a:p>
        </p:txBody>
      </p:sp>
      <p:graphicFrame>
        <p:nvGraphicFramePr>
          <p:cNvPr id="4" name="Content Placeholder 3">
            <a:extLst>
              <a:ext uri="{FF2B5EF4-FFF2-40B4-BE49-F238E27FC236}">
                <a16:creationId xmlns:a16="http://schemas.microsoft.com/office/drawing/2014/main" id="{D5728E56-9BBD-4708-B085-A41E8B93F8AC}"/>
              </a:ext>
            </a:extLst>
          </p:cNvPr>
          <p:cNvGraphicFramePr>
            <a:graphicFrameLocks noGrp="1"/>
          </p:cNvGraphicFramePr>
          <p:nvPr>
            <p:ph idx="1"/>
            <p:extLst>
              <p:ext uri="{D42A27DB-BD31-4B8C-83A1-F6EECF244321}">
                <p14:modId xmlns:p14="http://schemas.microsoft.com/office/powerpoint/2010/main" val="3435454943"/>
              </p:ext>
            </p:extLst>
          </p:nvPr>
        </p:nvGraphicFramePr>
        <p:xfrm>
          <a:off x="1114425" y="1438275"/>
          <a:ext cx="7018338"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13211"/>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Image Left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MC_16-9_PPT_Template Oct 2020" id="{44307F54-A425-496B-94D7-FCA8B6D292D7}" vid="{C85E20A8-4508-4AA1-9094-36BE5EDBBBBF}"/>
    </a:ext>
  </a:extLst>
</a:theme>
</file>

<file path=ppt/theme/theme11.xml><?xml version="1.0" encoding="utf-8"?>
<a:theme xmlns:a="http://schemas.openxmlformats.org/drawingml/2006/main" name="Content left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MC_16-9_PPT_Template Oct 2020" id="{44307F54-A425-496B-94D7-FCA8B6D292D7}" vid="{9F9DAEC9-4F93-4F3D-AC34-52559AEEA411}"/>
    </a:ext>
  </a:extLst>
</a:theme>
</file>

<file path=ppt/theme/theme12.xml><?xml version="1.0" encoding="utf-8"?>
<a:theme xmlns:a="http://schemas.openxmlformats.org/drawingml/2006/main" name="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C_16-9_PPT_Template Oct 2020" id="{44307F54-A425-496B-94D7-FCA8B6D292D7}" vid="{F083D9FE-4F9E-40F2-93DA-85C619B9190D}"/>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over">
  <a:themeElements>
    <a:clrScheme name="NMC TEAL RGB">
      <a:dk1>
        <a:sysClr val="windowText" lastClr="000000"/>
      </a:dk1>
      <a:lt1>
        <a:sysClr val="window" lastClr="FFFFFF"/>
      </a:lt1>
      <a:dk2>
        <a:srgbClr val="000000"/>
      </a:dk2>
      <a:lt2>
        <a:srgbClr val="FFFFFF"/>
      </a:lt2>
      <a:accent1>
        <a:srgbClr val="00B7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C_16-9_PPT_Template Oct 2020" id="{44307F54-A425-496B-94D7-FCA8B6D292D7}" vid="{0215BA8A-AEA0-4B24-BF6B-F2EE58B98994}"/>
    </a:ext>
  </a:extLst>
</a:theme>
</file>

<file path=ppt/theme/theme4.xml><?xml version="1.0" encoding="utf-8"?>
<a:theme xmlns:a="http://schemas.openxmlformats.org/drawingml/2006/main" name="7_Right Image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MC_16-9_PPT_Template Oct 2020" id="{44307F54-A425-496B-94D7-FCA8B6D292D7}" vid="{81D65E8E-B771-445A-AAA1-D77EFAC9A7B1}"/>
    </a:ext>
  </a:extLst>
</a:theme>
</file>

<file path=ppt/theme/theme5.xml><?xml version="1.0" encoding="utf-8"?>
<a:theme xmlns:a="http://schemas.openxmlformats.org/drawingml/2006/main" name="Content left 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MC_16-9_PPT_Template Oct 2020" id="{44307F54-A425-496B-94D7-FCA8B6D292D7}" vid="{5248C51C-4284-4106-9713-F0A9DF2E8737}"/>
    </a:ext>
  </a:extLst>
</a:theme>
</file>

<file path=ppt/theme/theme6.xml><?xml version="1.0" encoding="utf-8"?>
<a:theme xmlns:a="http://schemas.openxmlformats.org/drawingml/2006/main" name="Alternate image left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MC_16-9_PPT_Template Oct 2020" id="{44307F54-A425-496B-94D7-FCA8B6D292D7}" vid="{673A0609-5805-4FFE-930A-20788F8C60F0}"/>
    </a:ext>
  </a:extLst>
</a:theme>
</file>

<file path=ppt/theme/theme7.xml><?xml version="1.0" encoding="utf-8"?>
<a:theme xmlns:a="http://schemas.openxmlformats.org/drawingml/2006/main" name="Content left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MC_16-9_PPT_Template Oct 2020" id="{44307F54-A425-496B-94D7-FCA8B6D292D7}" vid="{4F967886-3C76-4068-9367-471A006362A1}"/>
    </a:ext>
  </a:extLst>
</a:theme>
</file>

<file path=ppt/theme/theme8.xml><?xml version="1.0" encoding="utf-8"?>
<a:theme xmlns:a="http://schemas.openxmlformats.org/drawingml/2006/main" name="2_Right Image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MC_16-9_PPT_Template Oct 2020" id="{44307F54-A425-496B-94D7-FCA8B6D292D7}" vid="{06308266-F6A9-4CA5-9978-14BDD78BBB8A}"/>
    </a:ext>
  </a:extLst>
</a:theme>
</file>

<file path=ppt/theme/theme9.xml><?xml version="1.0" encoding="utf-8"?>
<a:theme xmlns:a="http://schemas.openxmlformats.org/drawingml/2006/main" name="Content left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MC_16-9_PPT_Template Oct 2020" id="{44307F54-A425-496B-94D7-FCA8B6D292D7}" vid="{69FCCD01-415B-4C8A-93D0-19C8131D7AAD}"/>
    </a:ext>
  </a:extLst>
</a:theme>
</file>

<file path=docProps/app.xml><?xml version="1.0" encoding="utf-8"?>
<Properties xmlns="http://schemas.openxmlformats.org/officeDocument/2006/extended-properties" xmlns:vt="http://schemas.openxmlformats.org/officeDocument/2006/docPropsVTypes">
  <TotalTime>4214</TotalTime>
  <Words>5224</Words>
  <Application>Microsoft Office PowerPoint</Application>
  <PresentationFormat>On-screen Show (4:3)</PresentationFormat>
  <Paragraphs>457</Paragraphs>
  <Slides>50</Slides>
  <Notes>14</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50</vt:i4>
      </vt:variant>
    </vt:vector>
  </HeadingPairs>
  <TitlesOfParts>
    <vt:vector size="67" baseType="lpstr">
      <vt:lpstr>Arial</vt:lpstr>
      <vt:lpstr>Arial</vt:lpstr>
      <vt:lpstr>Calibri</vt:lpstr>
      <vt:lpstr>Tahoma</vt:lpstr>
      <vt:lpstr>Wingdings</vt:lpstr>
      <vt:lpstr>Custom Design</vt:lpstr>
      <vt:lpstr>7_Custom Design</vt:lpstr>
      <vt:lpstr>6_Cover</vt:lpstr>
      <vt:lpstr>7_Right Image Content Slide</vt:lpstr>
      <vt:lpstr>Content left purple</vt:lpstr>
      <vt:lpstr>Alternate image left green</vt:lpstr>
      <vt:lpstr>Content left green</vt:lpstr>
      <vt:lpstr>2_Right Image Content Slide</vt:lpstr>
      <vt:lpstr>Content left orange</vt:lpstr>
      <vt:lpstr>Image Left Blue</vt:lpstr>
      <vt:lpstr>Content left blue</vt:lpstr>
      <vt:lpstr>Closing Slide</vt:lpstr>
      <vt:lpstr>  </vt:lpstr>
      <vt:lpstr>PowerPoint Presentation</vt:lpstr>
      <vt:lpstr>Regulatory reform – DHSC S60 consultation</vt:lpstr>
      <vt:lpstr>Reform should benefit many stakeholders</vt:lpstr>
      <vt:lpstr>GMP  - Where does it fit in?</vt:lpstr>
      <vt:lpstr>GMP  - Where does it fit in?</vt:lpstr>
      <vt:lpstr>The guidance model as a whole</vt:lpstr>
      <vt:lpstr>GMP – time for review </vt:lpstr>
      <vt:lpstr>Scoping themes</vt:lpstr>
      <vt:lpstr>Scoping themes</vt:lpstr>
      <vt:lpstr>Scoping themes</vt:lpstr>
      <vt:lpstr>GMP – How has it evolved over time?</vt:lpstr>
      <vt:lpstr>Maintaining trust</vt:lpstr>
      <vt:lpstr>In 2019  </vt:lpstr>
      <vt:lpstr>Conduct in a doctor’s personal life</vt:lpstr>
      <vt:lpstr>What do we know of the public’s view? 1/5</vt:lpstr>
      <vt:lpstr>What do we know of the public’s view? 2/5</vt:lpstr>
      <vt:lpstr>What do we know of the public’s view? 3/5</vt:lpstr>
      <vt:lpstr>What do we know of the public’s view? 4/5</vt:lpstr>
      <vt:lpstr>What do we know of the public’s view? 5/5</vt:lpstr>
      <vt:lpstr>PowerPoint Presentation</vt:lpstr>
      <vt:lpstr>Private Life, Social Media and FtP</vt:lpstr>
      <vt:lpstr>The Context</vt:lpstr>
      <vt:lpstr>The Context</vt:lpstr>
      <vt:lpstr>The NMC’s Statutory Objectives</vt:lpstr>
      <vt:lpstr>Public Interest</vt:lpstr>
      <vt:lpstr>Public Sector Equality Duty</vt:lpstr>
      <vt:lpstr>The NMC’s Overall Approach</vt:lpstr>
      <vt:lpstr>Serious Criminal Offences</vt:lpstr>
      <vt:lpstr>What is a serious criminal offence?</vt:lpstr>
      <vt:lpstr>What is a serious criminal offence?</vt:lpstr>
      <vt:lpstr>No criminal conviction or caution?</vt:lpstr>
      <vt:lpstr>Other conduct?</vt:lpstr>
      <vt:lpstr>Our Code</vt:lpstr>
      <vt:lpstr>Our Standards</vt:lpstr>
      <vt:lpstr>Our Guidance on Social Media Use</vt:lpstr>
      <vt:lpstr>Our Guidance on Social Media Use</vt:lpstr>
      <vt:lpstr>Our Screening Guidance</vt:lpstr>
      <vt:lpstr>Social media and seriousness</vt:lpstr>
      <vt:lpstr>Some Conclusions</vt:lpstr>
      <vt:lpstr>Conclusions</vt:lpstr>
      <vt:lpstr>Conclusions</vt:lpstr>
      <vt:lpstr>Conclusions</vt:lpstr>
      <vt:lpstr>Conclusions</vt:lpstr>
      <vt:lpstr>A Note of Caution</vt:lpstr>
      <vt:lpstr>When is private life not private?</vt:lpstr>
      <vt:lpstr>When is private life not private?</vt:lpstr>
      <vt:lpstr>When is private life not private?</vt:lpstr>
      <vt:lpstr>Final Word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 and gathering stage objectives  02 March 2021  Farkhanda Maqbool</dc:title>
  <dc:creator>Farkhanda Maqbool (0207 189 5416)</dc:creator>
  <cp:lastModifiedBy>Bryant, Kirsty</cp:lastModifiedBy>
  <cp:revision>192</cp:revision>
  <dcterms:created xsi:type="dcterms:W3CDTF">2021-03-01T18:40:29Z</dcterms:created>
  <dcterms:modified xsi:type="dcterms:W3CDTF">2021-06-09T10:31:21Z</dcterms:modified>
</cp:coreProperties>
</file>