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59" r:id="rId2"/>
    <p:sldId id="260" r:id="rId3"/>
    <p:sldId id="265" r:id="rId4"/>
    <p:sldId id="261" r:id="rId5"/>
    <p:sldId id="262" r:id="rId6"/>
    <p:sldId id="266" r:id="rId7"/>
    <p:sldId id="267" r:id="rId8"/>
    <p:sldId id="280" r:id="rId9"/>
    <p:sldId id="268" r:id="rId10"/>
    <p:sldId id="269" r:id="rId11"/>
    <p:sldId id="271" r:id="rId12"/>
    <p:sldId id="273" r:id="rId13"/>
    <p:sldId id="274" r:id="rId14"/>
    <p:sldId id="272" r:id="rId15"/>
    <p:sldId id="275" r:id="rId16"/>
    <p:sldId id="276" r:id="rId17"/>
    <p:sldId id="277" r:id="rId18"/>
    <p:sldId id="278" r:id="rId19"/>
    <p:sldId id="281" r:id="rId20"/>
  </p:sldIdLst>
  <p:sldSz cx="9144000" cy="6858000" type="screen4x3"/>
  <p:notesSz cx="6797675" cy="99282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30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D918E7-AE2C-47F7-9338-6B37E68AACCB}" type="datetime1">
              <a:rPr lang="en-GB" altLang="en-US"/>
              <a:pPr/>
              <a:t>08/07/2020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F9B1B2-8BA3-4BD3-A643-115012F7615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4680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C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76" y="4205446"/>
            <a:ext cx="7471145" cy="889408"/>
          </a:xfrm>
        </p:spPr>
        <p:txBody>
          <a:bodyPr>
            <a:normAutofit/>
          </a:bodyPr>
          <a:lstStyle>
            <a:lvl1pPr algn="r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376" y="5107350"/>
            <a:ext cx="7452946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B53026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102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C46F4E-938E-4C2C-8AA1-6B92EDB10892}" type="datetime1">
              <a:rPr lang="en-GB" altLang="en-US"/>
              <a:pPr/>
              <a:t>08/07/2020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694FFB-5E9E-4FF6-847C-2ED7AF38DC3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2855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F647BB-02F3-41F9-982E-839FC68361A8}" type="datetime1">
              <a:rPr lang="en-GB" altLang="en-US"/>
              <a:pPr/>
              <a:t>08/07/2020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07859F-EC4F-423E-A7E2-20B4A4142E3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5629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CC6837-F647-4C72-B1E0-CFBCCE450706}" type="datetime1">
              <a:rPr lang="en-GB" altLang="en-US"/>
              <a:pPr/>
              <a:t>08/07/2020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7AB8BB-0643-4EFB-8B39-F5A51BE932E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889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DBD14D-118D-4220-A453-4BD110CD5ED1}" type="datetime1">
              <a:rPr lang="en-GB" altLang="en-US"/>
              <a:pPr/>
              <a:t>08/07/2020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220D73-04F6-4670-96CD-1CE7A9DCAB7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3729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84DAA4-7C86-438B-95B0-7D91FA28699A}" type="datetime1">
              <a:rPr lang="en-GB" altLang="en-US"/>
              <a:pPr/>
              <a:t>08/07/2020</a:t>
            </a:fld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99A7F2-28DD-4503-9E81-4C1B82BC61B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9801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6E14FC-E919-4076-AA65-A94E88EF502D}" type="datetime1">
              <a:rPr lang="en-GB" altLang="en-US"/>
              <a:pPr/>
              <a:t>08/07/2020</a:t>
            </a:fld>
            <a:endParaRPr lang="en-GB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34D280-5CC8-4B2F-BCB0-4399C4E11F4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769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8E2180-72B6-4C74-B0EE-4D13BCB99285}" type="datetime1">
              <a:rPr lang="en-GB" altLang="en-US"/>
              <a:pPr/>
              <a:t>08/07/2020</a:t>
            </a:fld>
            <a:endParaRPr lang="en-GB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409E2E-8821-4181-9273-057EB06A82C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6297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A73E39-B14D-4EB6-8091-3D7CF7038E50}" type="datetime1">
              <a:rPr lang="en-GB" altLang="en-US"/>
              <a:pPr/>
              <a:t>08/07/2020</a:t>
            </a:fld>
            <a:endParaRPr lang="en-GB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968C69-2F89-4A16-A877-714CBFBD6BD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3842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AE13BC-620D-442C-886A-2E518117C81D}" type="datetime1">
              <a:rPr lang="en-GB" altLang="en-US"/>
              <a:pPr/>
              <a:t>08/07/2020</a:t>
            </a:fld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905EA9-9CC5-46B3-9109-2DB32FD223A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149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A8BF54-3132-4AAA-A422-1F4CB1D35503}" type="datetime1">
              <a:rPr lang="en-GB" altLang="en-US"/>
              <a:pPr/>
              <a:t>08/07/2020</a:t>
            </a:fld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84" charset="0"/>
                <a:cs typeface="ヒラギノ角ゴ Pro W3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58AF33-B932-45FC-943B-23C853F857C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424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C_IS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8900"/>
            <a:ext cx="82296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ヒラギノ角ゴ Pro W3" pitchFamily="-84" charset="-128"/>
          <a:cs typeface="ヒラギノ角ゴ Pro W3" pitchFamily="-8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ヒラギノ角ゴ Pro W3" pitchFamily="-84" charset="-128"/>
          <a:cs typeface="ヒラギノ角ゴ Pro W3" pitchFamily="-8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ヒラギノ角ゴ Pro W3" pitchFamily="-84" charset="-128"/>
          <a:cs typeface="ヒラギノ角ゴ Pro W3" pitchFamily="-8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ヒラギノ角ゴ Pro W3" pitchFamily="-84" charset="-128"/>
          <a:cs typeface="ヒラギノ角ゴ Pro W3" pitchFamily="-8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ヒラギノ角ゴ Pro W3" pitchFamily="-84" charset="-128"/>
          <a:cs typeface="ヒラギノ角ゴ Pro W3" pitchFamily="-8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ヒラギノ角ゴ Pro W3" pitchFamily="-84" charset="-128"/>
          <a:cs typeface="ヒラギノ角ゴ Pro W3" pitchFamily="-8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ヒラギノ角ゴ Pro W3" pitchFamily="-84" charset="-128"/>
          <a:cs typeface="ヒラギノ角ゴ Pro W3" pitchFamily="-8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ヒラギノ角ゴ Pro W3" pitchFamily="-84" charset="-128"/>
          <a:cs typeface="ヒラギノ角ゴ Pro W3" pitchFamily="-8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ヒラギノ角ゴ Pro W3" pitchFamily="-84" charset="-128"/>
          <a:cs typeface="ヒラギノ角ゴ Pro W3" pitchFamily="-84" charset="-128"/>
        </a:defRPr>
      </a:lvl9pPr>
    </p:titleStyle>
    <p:bodyStyle>
      <a:lvl1pPr marL="268288" indent="-268288" algn="l" defTabSz="457200" rtl="0" eaLnBrk="1" fontAlgn="base" hangingPunct="1">
        <a:spcBef>
          <a:spcPct val="20000"/>
        </a:spcBef>
        <a:spcAft>
          <a:spcPct val="0"/>
        </a:spcAft>
        <a:buClr>
          <a:srgbClr val="B53026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ヒラギノ角ゴ Pro W3" pitchFamily="-84" charset="-128"/>
          <a:cs typeface="Arial"/>
        </a:defRPr>
      </a:lvl1pPr>
      <a:lvl2pPr marL="268288" indent="-268288" algn="l" defTabSz="457200" rtl="0" eaLnBrk="1" fontAlgn="base" hangingPunct="1">
        <a:spcBef>
          <a:spcPct val="20000"/>
        </a:spcBef>
        <a:spcAft>
          <a:spcPct val="0"/>
        </a:spcAft>
        <a:buClr>
          <a:srgbClr val="B53026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ヒラギノ角ゴ Pro W3" pitchFamily="-84" charset="-128"/>
          <a:cs typeface="Arial"/>
        </a:defRPr>
      </a:lvl2pPr>
      <a:lvl3pPr marL="268288" indent="-268288" algn="l" defTabSz="457200" rtl="0" eaLnBrk="1" fontAlgn="base" hangingPunct="1">
        <a:spcBef>
          <a:spcPct val="20000"/>
        </a:spcBef>
        <a:spcAft>
          <a:spcPct val="0"/>
        </a:spcAft>
        <a:buClr>
          <a:srgbClr val="B53026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ヒラギノ角ゴ Pro W3" pitchFamily="-84" charset="-128"/>
          <a:cs typeface="Arial"/>
        </a:defRPr>
      </a:lvl3pPr>
      <a:lvl4pPr marL="268288" indent="-268288" algn="l" defTabSz="457200" rtl="0" eaLnBrk="1" fontAlgn="base" hangingPunct="1">
        <a:spcBef>
          <a:spcPct val="20000"/>
        </a:spcBef>
        <a:spcAft>
          <a:spcPct val="0"/>
        </a:spcAft>
        <a:buClr>
          <a:srgbClr val="B53026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ヒラギノ角ゴ Pro W3" pitchFamily="-84" charset="-128"/>
          <a:cs typeface="Arial"/>
        </a:defRPr>
      </a:lvl4pPr>
      <a:lvl5pPr marL="268288" indent="-268288" algn="l" defTabSz="457200" rtl="0" eaLnBrk="1" fontAlgn="base" hangingPunct="1">
        <a:spcBef>
          <a:spcPct val="20000"/>
        </a:spcBef>
        <a:spcAft>
          <a:spcPct val="0"/>
        </a:spcAft>
        <a:buClr>
          <a:srgbClr val="B53026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ヒラギノ角ゴ Pro W3" pitchFamily="-8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a.org.uk/solicitors/standards-regulations/glossar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a.org.uk/solicitors/standards-regulations/glossar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a.org.uk/solicitors/standards-regulations/glossar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a.org.uk/solicitors/standards-regulations/glossar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61988" y="4205288"/>
            <a:ext cx="7451725" cy="889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SRA investigations – how to avoid them and how to respond to them if they arise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661988" y="5106988"/>
            <a:ext cx="7451725" cy="17526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2537B-8B4B-4AF3-AF97-4DDE67F4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Duty to co-operate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A0CB68-439D-4B56-9BFA-6042BB702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Para 3.2 Code of Conduct for firms: You cooperate with the </a:t>
            </a:r>
            <a:r>
              <a:rPr lang="en-GB" i="1" dirty="0">
                <a:hlinkClick r:id="rId2"/>
              </a:rPr>
              <a:t>SRA</a:t>
            </a:r>
            <a:r>
              <a:rPr lang="en-GB" dirty="0"/>
              <a:t>, other regulators, ombudsmen and those bodies with a role overseeing and supervising the delivery of, or investigating concerns in relation to, legal services.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Seize the opportunity properly to influence the SRA’s response as regards</a:t>
            </a:r>
          </a:p>
          <a:p>
            <a:pPr lvl="1"/>
            <a:r>
              <a:rPr lang="en-GB" dirty="0"/>
              <a:t>Whether or not to take any action</a:t>
            </a:r>
          </a:p>
          <a:p>
            <a:pPr lvl="1"/>
            <a:r>
              <a:rPr lang="en-GB" dirty="0"/>
              <a:t>Whether to use the SRA’s own sanctioning powers (rebuke or, for individuals and traditional law firms/recognised bodies, a fine up to £2,000; for ABSs £250m and individuals who work within them £50m)</a:t>
            </a:r>
          </a:p>
          <a:p>
            <a:pPr lvl="1"/>
            <a:r>
              <a:rPr lang="en-GB" dirty="0"/>
              <a:t>Whether to refer the matter to the Tribunal</a:t>
            </a:r>
          </a:p>
          <a:p>
            <a:pPr lvl="1"/>
            <a:r>
              <a:rPr lang="en-GB" dirty="0"/>
              <a:t>What rules breaches to allege – dishonesty, lack of integrity, undermining public trust and confidence etc</a:t>
            </a:r>
          </a:p>
        </p:txBody>
      </p:sp>
    </p:spTree>
    <p:extLst>
      <p:ext uri="{BB962C8B-B14F-4D97-AF65-F5344CB8AC3E}">
        <p14:creationId xmlns:p14="http://schemas.microsoft.com/office/powerpoint/2010/main" xmlns="" val="207176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95FF10-AD85-4AF0-AFE8-8DBDBF4C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Taking legal advice – conflicts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49FC9F-FC64-4842-833E-D9B81680C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Firm and individuals’ interests may be aligned, particular as regards less conduct – a united front is preferable but not always appropriate or possible</a:t>
            </a:r>
          </a:p>
          <a:p>
            <a:pPr lvl="1"/>
            <a:endParaRPr lang="en-GB" dirty="0"/>
          </a:p>
          <a:p>
            <a:r>
              <a:rPr lang="en-GB" dirty="0"/>
              <a:t>It may be in the firm’s interests to criticise the relevant individuals </a:t>
            </a:r>
          </a:p>
          <a:p>
            <a:pPr lvl="1"/>
            <a:endParaRPr lang="en-GB" dirty="0"/>
          </a:p>
          <a:p>
            <a:r>
              <a:rPr lang="en-GB" dirty="0"/>
              <a:t>The relevant individuals may have grounds to seek to pass responsibility to others in the firm for the firm itself</a:t>
            </a:r>
          </a:p>
          <a:p>
            <a:pPr lvl="1"/>
            <a:endParaRPr lang="en-GB" dirty="0"/>
          </a:p>
          <a:p>
            <a:r>
              <a:rPr lang="en-GB" dirty="0"/>
              <a:t>Consider whether separate representation for the firm and individuals is appropriate</a:t>
            </a:r>
          </a:p>
        </p:txBody>
      </p:sp>
    </p:spTree>
    <p:extLst>
      <p:ext uri="{BB962C8B-B14F-4D97-AF65-F5344CB8AC3E}">
        <p14:creationId xmlns:p14="http://schemas.microsoft.com/office/powerpoint/2010/main" xmlns="" val="396021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12C02-DD2A-402C-887D-2A78AB0E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legal advice – the client’s privilege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B5F098-945F-4592-9F52-D7C1889C0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Respecting the client’s privilege - unless the client has complained, there is no waiver of client privilege</a:t>
            </a:r>
          </a:p>
          <a:p>
            <a:endParaRPr lang="en-GB" dirty="0"/>
          </a:p>
          <a:p>
            <a:r>
              <a:rPr lang="en-GB" dirty="0"/>
              <a:t>Can a law firm can disclose the client’s privileged material to an external lawyer?  In my experience it is universally assumed that this is permissible but on what basis?</a:t>
            </a:r>
          </a:p>
          <a:p>
            <a:endParaRPr lang="en-GB" dirty="0"/>
          </a:p>
          <a:p>
            <a:r>
              <a:rPr lang="en-GB" dirty="0"/>
              <a:t>If the terms and conditions permit this no issue arises.  </a:t>
            </a:r>
          </a:p>
          <a:p>
            <a:endParaRPr lang="en-GB" dirty="0"/>
          </a:p>
          <a:p>
            <a:r>
              <a:rPr lang="en-GB" dirty="0"/>
              <a:t>But what if they do not?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7868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6290A-B1F9-4F5E-B10F-01627354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legal advice –  the client’s privilege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09C940-EDF2-46D0-8FBE-9F01AE9F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i="1" dirty="0"/>
              <a:t>Sports Direct v Financial Reporting Council [2020] 2 WLR 1256 – </a:t>
            </a:r>
            <a:r>
              <a:rPr lang="en-GB" dirty="0"/>
              <a:t>there is no principle that, where documents subject to legal professional privilege are handed over to a regulator in response to a request made pursuant to a statutory power there is no infringement, or only a technical infringement </a:t>
            </a:r>
          </a:p>
          <a:p>
            <a:endParaRPr lang="en-GB" dirty="0"/>
          </a:p>
          <a:p>
            <a:r>
              <a:rPr lang="en-GB" dirty="0"/>
              <a:t>An implied term to give business efficacy to the contract? It may be difficult to apply a term that overrides a fundamental human right (compare the test of necessary implication in the statutory context, </a:t>
            </a:r>
            <a:r>
              <a:rPr lang="en-GB" i="1" dirty="0"/>
              <a:t>R v </a:t>
            </a:r>
            <a:r>
              <a:rPr lang="en-GB" dirty="0"/>
              <a:t>Morgan Grenfell [2003] 1 AC 573)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0067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B228E-C502-458E-876A-E5480E4C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information with the SRA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C5551E-8982-4495-BD50-4608241AA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Voluntary disclosure of the client’s privileged documents to the SRA raises a similar issue</a:t>
            </a:r>
          </a:p>
          <a:p>
            <a:endParaRPr lang="en-GB" dirty="0"/>
          </a:p>
          <a:p>
            <a:r>
              <a:rPr lang="en-GB" dirty="0"/>
              <a:t>It may be possible to provide the necessary information without encroaching on the client’s privilege</a:t>
            </a:r>
          </a:p>
          <a:p>
            <a:endParaRPr lang="en-GB" dirty="0"/>
          </a:p>
          <a:p>
            <a:r>
              <a:rPr lang="en-GB" dirty="0"/>
              <a:t>The problem is avoided if the information is provided in response to a compulsory request – SRA can request the client’s privileged documents under s44B Solicitors Act 1974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2475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C9970-7448-4F0E-A39B-A53AA265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Responding to the SRA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43C51B-FD1F-4CAD-913F-BB87036C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Objective is positively to influence the SRA’s regulatory response</a:t>
            </a:r>
          </a:p>
          <a:p>
            <a:r>
              <a:rPr lang="en-GB" dirty="0"/>
              <a:t>Don’ts</a:t>
            </a:r>
          </a:p>
          <a:p>
            <a:pPr lvl="1"/>
            <a:r>
              <a:rPr lang="en-GB" dirty="0"/>
              <a:t>Being unduly adversarial</a:t>
            </a:r>
          </a:p>
          <a:p>
            <a:pPr lvl="1"/>
            <a:r>
              <a:rPr lang="en-GB" dirty="0"/>
              <a:t>Defending the indefensible</a:t>
            </a:r>
          </a:p>
          <a:p>
            <a:r>
              <a:rPr lang="en-GB" dirty="0"/>
              <a:t>Dos</a:t>
            </a:r>
          </a:p>
          <a:p>
            <a:pPr lvl="1"/>
            <a:r>
              <a:rPr lang="en-GB" dirty="0"/>
              <a:t>Get the facts right (the document may be the subject of cross-examination at a subsequent SDT hearing)</a:t>
            </a:r>
          </a:p>
          <a:p>
            <a:pPr lvl="1"/>
            <a:r>
              <a:rPr lang="en-GB" dirty="0"/>
              <a:t>Be realistic</a:t>
            </a:r>
          </a:p>
          <a:p>
            <a:pPr lvl="1"/>
            <a:r>
              <a:rPr lang="en-GB" dirty="0"/>
              <a:t>Make realistic concessions </a:t>
            </a:r>
          </a:p>
          <a:p>
            <a:pPr lvl="1"/>
            <a:r>
              <a:rPr lang="en-GB" dirty="0"/>
              <a:t>Get the right balance between taking properly arguable points and demonstrating insight </a:t>
            </a:r>
          </a:p>
          <a:p>
            <a:pPr lvl="1"/>
            <a:r>
              <a:rPr lang="en-GB" dirty="0"/>
              <a:t>Recognise the SRA’s point of view</a:t>
            </a:r>
          </a:p>
          <a:p>
            <a:pPr lvl="1"/>
            <a:r>
              <a:rPr lang="en-GB" dirty="0"/>
              <a:t>Be perceived to be assisting the SRA to achieve the right outcome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324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E410D-7F63-441E-9C13-39897AAA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risk management and discipline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604799-AE96-4DA9-A648-DF4D9E17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firm’s regulatory obligations to identify and manage risks</a:t>
            </a:r>
          </a:p>
          <a:p>
            <a:endParaRPr lang="en-GB" dirty="0"/>
          </a:p>
          <a:p>
            <a:r>
              <a:rPr lang="en-GB" dirty="0"/>
              <a:t>Duty to investigate in parallel with the SRA?</a:t>
            </a:r>
          </a:p>
          <a:p>
            <a:r>
              <a:rPr lang="en-GB" dirty="0"/>
              <a:t>Remedy the consequences of any breach/redress </a:t>
            </a:r>
            <a:r>
              <a:rPr lang="en-GB"/>
              <a:t>for clients</a:t>
            </a:r>
            <a:endParaRPr lang="en-GB" dirty="0"/>
          </a:p>
          <a:p>
            <a:r>
              <a:rPr lang="en-GB"/>
              <a:t>Risk </a:t>
            </a:r>
            <a:r>
              <a:rPr lang="en-GB" dirty="0"/>
              <a:t>management pending the outcome of the SRA/s and/or firm’s investigation</a:t>
            </a:r>
          </a:p>
          <a:p>
            <a:pPr lvl="1"/>
            <a:r>
              <a:rPr lang="en-GB" dirty="0"/>
              <a:t>supervision</a:t>
            </a:r>
          </a:p>
          <a:p>
            <a:pPr lvl="1"/>
            <a:r>
              <a:rPr lang="en-GB" dirty="0"/>
              <a:t>access to client account</a:t>
            </a:r>
          </a:p>
          <a:p>
            <a:endParaRPr lang="en-GB" dirty="0"/>
          </a:p>
          <a:p>
            <a:r>
              <a:rPr lang="en-GB" dirty="0"/>
              <a:t>Disciplinary measures</a:t>
            </a:r>
          </a:p>
          <a:p>
            <a:pPr lvl="1"/>
            <a:r>
              <a:rPr lang="en-GB" dirty="0"/>
              <a:t>Consider employment &amp; partnership law obligations</a:t>
            </a:r>
          </a:p>
          <a:p>
            <a:pPr lvl="1"/>
            <a:r>
              <a:rPr lang="en-GB" dirty="0"/>
              <a:t>Fair process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8099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B021B-83F7-4014-8BBB-DD5969C3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risk management and discipline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9BA4D-615F-4BF4-8B88-CFD71146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Particular considerations in relation to investigations</a:t>
            </a:r>
          </a:p>
          <a:p>
            <a:pPr marL="0" lvl="1" indent="0">
              <a:buNone/>
            </a:pPr>
            <a:endParaRPr lang="en-GB" dirty="0"/>
          </a:p>
          <a:p>
            <a:pPr lvl="1"/>
            <a:r>
              <a:rPr lang="en-GB" dirty="0"/>
              <a:t>An investigation report may assist the firm respond to allegations in the EWW and/or to reach regulatory settlement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Notes of interviews unlikely to be privileged (</a:t>
            </a:r>
            <a:r>
              <a:rPr lang="en-GB" i="1" dirty="0"/>
              <a:t>Three Rivers DC v Bank of England </a:t>
            </a:r>
            <a:r>
              <a:rPr lang="en-GB" dirty="0"/>
              <a:t>[2003] QB 1556, doubted but confirmed by the CA in </a:t>
            </a:r>
            <a:r>
              <a:rPr lang="en-GB" i="1" dirty="0"/>
              <a:t>SFO v Eurasian Natural Resources Corp </a:t>
            </a:r>
            <a:r>
              <a:rPr lang="en-GB" dirty="0"/>
              <a:t>[2019] 1 WLR 791 – now a Supreme Court point)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If conducted by lawyers, the report can take the form of legal advice and provided to the SRA subject to a limited waiver of privilege</a:t>
            </a:r>
          </a:p>
        </p:txBody>
      </p:sp>
    </p:spTree>
    <p:extLst>
      <p:ext uri="{BB962C8B-B14F-4D97-AF65-F5344CB8AC3E}">
        <p14:creationId xmlns:p14="http://schemas.microsoft.com/office/powerpoint/2010/main" xmlns="" val="177166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01961-FBF3-495B-AB79-B97C3FAC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Regulatory settlement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D12EC2-E505-47BE-9816-1106A9CD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proceedings are started – only appropriate for cases for which the SRA’s sanctioning powers are appropriate</a:t>
            </a:r>
          </a:p>
          <a:p>
            <a:endParaRPr lang="en-GB" dirty="0"/>
          </a:p>
          <a:p>
            <a:r>
              <a:rPr lang="en-GB" dirty="0"/>
              <a:t>Agreed outcome approved by the SDT</a:t>
            </a:r>
          </a:p>
        </p:txBody>
      </p:sp>
    </p:spTree>
    <p:extLst>
      <p:ext uri="{BB962C8B-B14F-4D97-AF65-F5344CB8AC3E}">
        <p14:creationId xmlns:p14="http://schemas.microsoft.com/office/powerpoint/2010/main" xmlns="" val="56776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3A113-56A3-4148-A37E-F7D10DB9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the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DB927-DFB8-4C06-A917-822FB416B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Workplace culture</a:t>
            </a:r>
          </a:p>
          <a:p>
            <a:r>
              <a:rPr lang="en-GB" dirty="0"/>
              <a:t>Training </a:t>
            </a:r>
          </a:p>
        </p:txBody>
      </p:sp>
    </p:spTree>
    <p:extLst>
      <p:ext uri="{BB962C8B-B14F-4D97-AF65-F5344CB8AC3E}">
        <p14:creationId xmlns:p14="http://schemas.microsoft.com/office/powerpoint/2010/main" xmlns="" val="215516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Avoiding an SRA investigation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benefits of ethical behaviour</a:t>
            </a:r>
          </a:p>
          <a:p>
            <a:endParaRPr lang="en-GB" dirty="0"/>
          </a:p>
          <a:p>
            <a:r>
              <a:rPr lang="en-GB" dirty="0"/>
              <a:t>Governance and risk management</a:t>
            </a:r>
          </a:p>
          <a:p>
            <a:endParaRPr lang="en-GB" dirty="0"/>
          </a:p>
          <a:p>
            <a:r>
              <a:rPr lang="en-GB" dirty="0"/>
              <a:t>Workplace culture</a:t>
            </a:r>
          </a:p>
          <a:p>
            <a:endParaRPr lang="en-GB" dirty="0"/>
          </a:p>
          <a:p>
            <a:r>
              <a:rPr lang="en-GB" dirty="0"/>
              <a:t>Training in ethics</a:t>
            </a:r>
          </a:p>
          <a:p>
            <a:endParaRPr lang="en-GB" dirty="0"/>
          </a:p>
          <a:p>
            <a:r>
              <a:rPr lang="en-GB" dirty="0"/>
              <a:t>Reporting and co-operation</a:t>
            </a:r>
          </a:p>
          <a:p>
            <a:pPr marL="0" lvl="1" indent="0">
              <a:buNone/>
            </a:pPr>
            <a:r>
              <a:rPr lang="en-GB" dirty="0"/>
              <a:t> </a:t>
            </a:r>
          </a:p>
          <a:p>
            <a:pPr marL="0" indent="0" eaLnBrk="1" hangingPunct="1">
              <a:buNone/>
            </a:pPr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1FF95-EA03-4E7F-8F93-20A70A46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benefits of ethical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07BA8B-C314-4299-9030-15A936A3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Benefits to the business</a:t>
            </a:r>
          </a:p>
          <a:p>
            <a:endParaRPr lang="en-GB" dirty="0"/>
          </a:p>
          <a:p>
            <a:r>
              <a:rPr lang="en-GB" dirty="0"/>
              <a:t>Professional and personal wellbeing </a:t>
            </a:r>
          </a:p>
          <a:p>
            <a:endParaRPr lang="en-GB" dirty="0"/>
          </a:p>
          <a:p>
            <a:r>
              <a:rPr lang="en-GB" dirty="0"/>
              <a:t>Enhancement of the lawyer’s effectiveness </a:t>
            </a:r>
          </a:p>
          <a:p>
            <a:endParaRPr lang="en-GB" dirty="0"/>
          </a:p>
          <a:p>
            <a:r>
              <a:rPr lang="en-GB" dirty="0"/>
              <a:t>Professional satisfaction</a:t>
            </a:r>
          </a:p>
          <a:p>
            <a:endParaRPr lang="en-GB" dirty="0"/>
          </a:p>
          <a:p>
            <a:r>
              <a:rPr lang="en-GB" dirty="0"/>
              <a:t>Avoiding an SRA investigation and disciplinary proceedings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082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6F752-3807-47A9-B4EA-E8925334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 and 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45BEA2-CC4A-4B2C-BF58-FDB37DDD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Chapter 2 of the Code of Conduct for Firms – Compliance and business systems</a:t>
            </a:r>
          </a:p>
          <a:p>
            <a:r>
              <a:rPr lang="en-GB" dirty="0"/>
              <a:t>Paragraph 2.1: You have effective governance structures, arrangements, systems and controls in place that ensure:</a:t>
            </a:r>
          </a:p>
          <a:p>
            <a:pPr marL="0" indent="0">
              <a:buNone/>
            </a:pPr>
            <a:r>
              <a:rPr lang="en-GB" dirty="0"/>
              <a:t>(a) you comply with all the </a:t>
            </a:r>
            <a:r>
              <a:rPr lang="en-GB" i="1" dirty="0">
                <a:hlinkClick r:id="rId2"/>
              </a:rPr>
              <a:t>SRA</a:t>
            </a:r>
            <a:r>
              <a:rPr lang="en-GB" dirty="0"/>
              <a:t>'s </a:t>
            </a:r>
            <a:r>
              <a:rPr lang="en-GB" i="1" dirty="0">
                <a:hlinkClick r:id="rId2"/>
              </a:rPr>
              <a:t>regulatory arrangements</a:t>
            </a:r>
            <a:r>
              <a:rPr lang="en-GB" dirty="0"/>
              <a:t>, as well as with other regulatory and legislative requirements, which apply to you;</a:t>
            </a:r>
          </a:p>
          <a:p>
            <a:pPr marL="0" indent="0">
              <a:buNone/>
            </a:pPr>
            <a:r>
              <a:rPr lang="en-GB" dirty="0"/>
              <a:t>(b) your </a:t>
            </a:r>
            <a:r>
              <a:rPr lang="en-GB" i="1" dirty="0">
                <a:hlinkClick r:id="rId2"/>
              </a:rPr>
              <a:t>managers</a:t>
            </a:r>
            <a:r>
              <a:rPr lang="en-GB" dirty="0"/>
              <a:t> and employees comply with the </a:t>
            </a:r>
            <a:r>
              <a:rPr lang="en-GB" i="1" dirty="0">
                <a:hlinkClick r:id="rId2"/>
              </a:rPr>
              <a:t>SRA</a:t>
            </a:r>
            <a:r>
              <a:rPr lang="en-GB" dirty="0"/>
              <a:t>'s </a:t>
            </a:r>
            <a:r>
              <a:rPr lang="en-GB" i="1" dirty="0">
                <a:hlinkClick r:id="rId2"/>
              </a:rPr>
              <a:t>regulatory arrangements</a:t>
            </a:r>
            <a:r>
              <a:rPr lang="en-GB" dirty="0"/>
              <a:t> which apply to them;</a:t>
            </a:r>
          </a:p>
          <a:p>
            <a:pPr marL="0" indent="0">
              <a:buNone/>
            </a:pPr>
            <a:r>
              <a:rPr lang="en-GB" dirty="0"/>
              <a:t>(c) your </a:t>
            </a:r>
            <a:r>
              <a:rPr lang="en-GB" i="1" dirty="0">
                <a:hlinkClick r:id="rId2"/>
              </a:rPr>
              <a:t>managers</a:t>
            </a:r>
            <a:r>
              <a:rPr lang="en-GB" dirty="0"/>
              <a:t> and </a:t>
            </a:r>
            <a:r>
              <a:rPr lang="en-GB" i="1" dirty="0">
                <a:hlinkClick r:id="rId2"/>
              </a:rPr>
              <a:t>interest holders</a:t>
            </a:r>
            <a:r>
              <a:rPr lang="en-GB" dirty="0"/>
              <a:t> and those you employ or contract with do not cause or substantially contribute to a breach of the </a:t>
            </a:r>
            <a:r>
              <a:rPr lang="en-GB" i="1" dirty="0">
                <a:hlinkClick r:id="rId2"/>
              </a:rPr>
              <a:t>SRA</a:t>
            </a:r>
            <a:r>
              <a:rPr lang="en-GB" dirty="0"/>
              <a:t>'s </a:t>
            </a:r>
            <a:r>
              <a:rPr lang="en-GB" i="1" dirty="0">
                <a:hlinkClick r:id="rId2"/>
              </a:rPr>
              <a:t>regulatory arrangements</a:t>
            </a:r>
            <a:r>
              <a:rPr lang="en-GB" dirty="0"/>
              <a:t> by you or your </a:t>
            </a:r>
            <a:r>
              <a:rPr lang="en-GB" i="1" dirty="0">
                <a:hlinkClick r:id="rId2"/>
              </a:rPr>
              <a:t>managers</a:t>
            </a:r>
            <a:r>
              <a:rPr lang="en-GB" dirty="0"/>
              <a:t> or employees;</a:t>
            </a:r>
          </a:p>
          <a:p>
            <a:pPr marL="0" indent="0">
              <a:buNone/>
            </a:pPr>
            <a:r>
              <a:rPr lang="en-GB" dirty="0"/>
              <a:t>(d) your </a:t>
            </a:r>
            <a:r>
              <a:rPr lang="en-GB" i="1" dirty="0">
                <a:hlinkClick r:id="rId2"/>
              </a:rPr>
              <a:t>compliance officers</a:t>
            </a:r>
            <a:r>
              <a:rPr lang="en-GB" dirty="0"/>
              <a:t> are able to discharge their duties under paragraphs 9.1 and 9.2 below.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132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7D407-5C08-4996-8906-44B65884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 and risk management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610EF1-795F-45EB-BF15-684686145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Paragraph 2.5 of the Code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You identify, monitor and manage all material risks to your business, including those which may arise from your </a:t>
            </a:r>
            <a:r>
              <a:rPr lang="en-GB" i="1" dirty="0">
                <a:hlinkClick r:id="rId2"/>
              </a:rPr>
              <a:t>connected practices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9890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B4D59-B1AA-43F0-999B-7D2672CD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Workplace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3873B6-E461-470E-B8E7-FDC9599F5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Putting ethical standards at the heart of the business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Incentives and rewards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Freedom to raise ethical issues within the firm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Freedom to acknowledge mistakes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108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F5257-DBDA-458A-8D8D-E7E6C128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in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D5C066-B975-442F-AEEC-F70F301A2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Recognise the difference between knowledge of the rules and sound ethical judgement</a:t>
            </a:r>
          </a:p>
          <a:p>
            <a:endParaRPr lang="en-GB" dirty="0"/>
          </a:p>
          <a:p>
            <a:r>
              <a:rPr lang="en-GB" dirty="0"/>
              <a:t>“Integrity connotes adherence to the ethical standards of one's own profession.” SRA v Wingate &amp; anr [2018] 1 WLR 3969, para 100 (Rupert Jackson LJ) </a:t>
            </a:r>
          </a:p>
          <a:p>
            <a:endParaRPr lang="en-GB" dirty="0"/>
          </a:p>
          <a:p>
            <a:r>
              <a:rPr lang="en-GB" dirty="0"/>
              <a:t>“integrity connotes moral soundness, rectitude and steady adherence to an ethical code”. </a:t>
            </a:r>
            <a:r>
              <a:rPr lang="en-GB" i="1" dirty="0"/>
              <a:t>Hoodless v Financial Services Authority [2003] UKFTT</a:t>
            </a:r>
            <a:endParaRPr lang="en-GB" dirty="0"/>
          </a:p>
          <a:p>
            <a:endParaRPr lang="en-GB" dirty="0"/>
          </a:p>
          <a:p>
            <a:r>
              <a:rPr lang="en-GB" dirty="0"/>
              <a:t>Developing sound ethical judgement through exercise and practise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18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41113-D25A-4F09-B4E3-6E4AF815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Co-operation and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186B41-61FC-453A-9468-946DE46C1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Recognise the advantage in complying with the reporting duty</a:t>
            </a:r>
          </a:p>
          <a:p>
            <a:r>
              <a:rPr lang="en-GB" dirty="0"/>
              <a:t>Paras 3.9 and 3.10 of the Code for firms: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report promptly to the </a:t>
            </a:r>
            <a:r>
              <a:rPr lang="en-GB" i="1" dirty="0">
                <a:hlinkClick r:id="rId2"/>
              </a:rPr>
              <a:t>SRA</a:t>
            </a:r>
            <a:r>
              <a:rPr lang="en-GB" dirty="0"/>
              <a:t>, or another </a:t>
            </a:r>
            <a:r>
              <a:rPr lang="en-GB" i="1" dirty="0">
                <a:hlinkClick r:id="rId2"/>
              </a:rPr>
              <a:t>approved regulator</a:t>
            </a:r>
            <a:r>
              <a:rPr lang="en-GB" dirty="0"/>
              <a:t>, as appropriate, any facts or matters that you reasonably believe are capable of amounting to a serious breach of their </a:t>
            </a:r>
            <a:r>
              <a:rPr lang="en-GB" i="1" dirty="0">
                <a:hlinkClick r:id="rId2"/>
              </a:rPr>
              <a:t>regulatory arrangements</a:t>
            </a:r>
            <a:r>
              <a:rPr lang="en-GB" dirty="0"/>
              <a:t> by any </a:t>
            </a:r>
            <a:r>
              <a:rPr lang="en-GB" i="1" dirty="0">
                <a:hlinkClick r:id="rId2"/>
              </a:rPr>
              <a:t>person</a:t>
            </a:r>
            <a:r>
              <a:rPr lang="en-GB" dirty="0"/>
              <a:t> regulated by them (including you) of which you are aware. If requested to do so by the </a:t>
            </a:r>
            <a:r>
              <a:rPr lang="en-GB" i="1" dirty="0">
                <a:hlinkClick r:id="rId2"/>
              </a:rPr>
              <a:t>SRA</a:t>
            </a:r>
            <a:r>
              <a:rPr lang="en-GB" dirty="0"/>
              <a:t>, you investigate whether there have been any serious breaches that should be reported to the </a:t>
            </a:r>
            <a:r>
              <a:rPr lang="en-GB" i="1" dirty="0">
                <a:hlinkClick r:id="rId2"/>
              </a:rPr>
              <a:t>SRA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Notwithstanding paragraph 3.9, you inform the </a:t>
            </a:r>
            <a:r>
              <a:rPr lang="en-GB" i="1" dirty="0">
                <a:hlinkClick r:id="rId2"/>
              </a:rPr>
              <a:t>SRA</a:t>
            </a:r>
            <a:r>
              <a:rPr lang="en-GB" dirty="0"/>
              <a:t> promptly of any facts or matters that you reasonably believe should be brought to its attention in order that it may investigate whether a serious breach of its </a:t>
            </a:r>
            <a:r>
              <a:rPr lang="en-GB" i="1" dirty="0">
                <a:hlinkClick r:id="rId2"/>
              </a:rPr>
              <a:t>regulatory arrangements</a:t>
            </a:r>
            <a:r>
              <a:rPr lang="en-GB" dirty="0"/>
              <a:t> has occurred or otherwise exercise its regulatory powers.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7488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020E4-7536-4FDC-87E2-C7C05A6F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Responding to an SRA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19A72-BB36-4830-9EFA-C06CF120B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Duty to co-operate</a:t>
            </a:r>
          </a:p>
          <a:p>
            <a:r>
              <a:rPr lang="en-GB" dirty="0"/>
              <a:t>Taking legal advice (some practical considerations) </a:t>
            </a:r>
          </a:p>
          <a:p>
            <a:r>
              <a:rPr lang="en-GB" dirty="0"/>
              <a:t>Sharing information with the SRA (some practical considerations)</a:t>
            </a:r>
          </a:p>
          <a:p>
            <a:r>
              <a:rPr lang="en-GB" dirty="0"/>
              <a:t>Responding to the EWW (Explanation and Warnings)</a:t>
            </a:r>
          </a:p>
          <a:p>
            <a:r>
              <a:rPr lang="en-GB" dirty="0"/>
              <a:t>Internal risk management and discipline</a:t>
            </a:r>
          </a:p>
          <a:p>
            <a:r>
              <a:rPr lang="en-GB" dirty="0"/>
              <a:t>Regulatory settlement</a:t>
            </a:r>
          </a:p>
          <a:p>
            <a:r>
              <a:rPr lang="en-GB" dirty="0"/>
              <a:t>Learning the lessons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52126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FCC_PPT_final</Template>
  <TotalTime>394</TotalTime>
  <Words>887</Words>
  <Application>Microsoft Office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SRA investigations – how to avoid them and how to respond to them if they arise</vt:lpstr>
      <vt:lpstr>Avoiding an SRA investigation</vt:lpstr>
      <vt:lpstr>The benefits of ethical behaviour</vt:lpstr>
      <vt:lpstr>Governance and risk management</vt:lpstr>
      <vt:lpstr>Governance and risk management (continued)</vt:lpstr>
      <vt:lpstr>Workplace culture</vt:lpstr>
      <vt:lpstr>Training in ethics</vt:lpstr>
      <vt:lpstr>Co-operation and reporting</vt:lpstr>
      <vt:lpstr>Responding to an SRA investigation</vt:lpstr>
      <vt:lpstr>Duty to co-operate</vt:lpstr>
      <vt:lpstr> Taking legal advice – conflicts  </vt:lpstr>
      <vt:lpstr>Taking legal advice – the client’s privilege</vt:lpstr>
      <vt:lpstr>Taking legal advice –  the client’s privilege (continued)</vt:lpstr>
      <vt:lpstr>Sharing information with the SRA </vt:lpstr>
      <vt:lpstr>Responding to the SRA </vt:lpstr>
      <vt:lpstr>Internal risk management and discipline </vt:lpstr>
      <vt:lpstr>Internal risk management and discipline (continued)</vt:lpstr>
      <vt:lpstr>Regulatory settlement</vt:lpstr>
      <vt:lpstr>Learning the lessons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Philip Ahlquist</dc:creator>
  <cp:lastModifiedBy>Mark</cp:lastModifiedBy>
  <cp:revision>49</cp:revision>
  <cp:lastPrinted>2020-07-07T13:51:43Z</cp:lastPrinted>
  <dcterms:created xsi:type="dcterms:W3CDTF">2015-06-01T05:48:40Z</dcterms:created>
  <dcterms:modified xsi:type="dcterms:W3CDTF">2020-07-08T16:44:37Z</dcterms:modified>
</cp:coreProperties>
</file>